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355" r:id="rId5"/>
    <p:sldId id="345" r:id="rId6"/>
    <p:sldId id="374" r:id="rId7"/>
    <p:sldId id="425" r:id="rId8"/>
    <p:sldId id="401" r:id="rId9"/>
    <p:sldId id="458" r:id="rId10"/>
    <p:sldId id="378" r:id="rId11"/>
    <p:sldId id="460" r:id="rId12"/>
    <p:sldId id="462" r:id="rId13"/>
    <p:sldId id="379" r:id="rId14"/>
    <p:sldId id="405" r:id="rId15"/>
    <p:sldId id="399" r:id="rId16"/>
    <p:sldId id="465" r:id="rId17"/>
    <p:sldId id="466" r:id="rId18"/>
    <p:sldId id="470" r:id="rId19"/>
    <p:sldId id="407" r:id="rId20"/>
    <p:sldId id="493" r:id="rId21"/>
    <p:sldId id="473" r:id="rId22"/>
    <p:sldId id="408" r:id="rId23"/>
    <p:sldId id="410" r:id="rId24"/>
    <p:sldId id="433" r:id="rId25"/>
    <p:sldId id="477" r:id="rId26"/>
    <p:sldId id="480" r:id="rId27"/>
    <p:sldId id="483" r:id="rId28"/>
    <p:sldId id="412" r:id="rId29"/>
    <p:sldId id="413" r:id="rId30"/>
    <p:sldId id="484" r:id="rId31"/>
    <p:sldId id="439" r:id="rId32"/>
    <p:sldId id="486" r:id="rId33"/>
    <p:sldId id="487" r:id="rId34"/>
    <p:sldId id="442" r:id="rId35"/>
    <p:sldId id="489" r:id="rId36"/>
    <p:sldId id="491" r:id="rId37"/>
    <p:sldId id="492" r:id="rId38"/>
    <p:sldId id="420" r:id="rId39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21"/>
    <p:restoredTop sz="94656"/>
  </p:normalViewPr>
  <p:slideViewPr>
    <p:cSldViewPr>
      <p:cViewPr varScale="1">
        <p:scale>
          <a:sx n="107" d="100"/>
          <a:sy n="107" d="100"/>
        </p:scale>
        <p:origin x="-384" y="-7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22-Jun-20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171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Units of Measurement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850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Units of Measurement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704" y="870282"/>
            <a:ext cx="763284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Units of Measurement and their application are essential in all branches of the sciences.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four sections to work through and there are check up audits through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7" y="3140969"/>
            <a:ext cx="53276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GB" sz="2400" dirty="0"/>
              <a:t>Units and Measuring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Upper and Lower Bounds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Estimating Areas</a:t>
            </a:r>
          </a:p>
          <a:p>
            <a:pPr>
              <a:buFontTx/>
              <a:buAutoNum type="arabicPeriod"/>
            </a:pPr>
            <a:endParaRPr lang="en-GB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Conversion of Units</a:t>
            </a:r>
          </a:p>
        </p:txBody>
      </p:sp>
    </p:spTree>
    <p:extLst>
      <p:ext uri="{BB962C8B-B14F-4D97-AF65-F5344CB8AC3E}">
        <p14:creationId xmlns:p14="http://schemas.microsoft.com/office/powerpoint/2010/main" val="319703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119" y="37623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Units and Measuring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9696" y="857628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Different units of measurement can be used to measure the same quantities. It is important to use sensible units. Some important units are listed below.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456772"/>
              </p:ext>
            </p:extLst>
          </p:nvPr>
        </p:nvGraphicFramePr>
        <p:xfrm>
          <a:off x="3935760" y="2348880"/>
          <a:ext cx="5976118" cy="4358602"/>
        </p:xfrm>
        <a:graphic>
          <a:graphicData uri="http://schemas.openxmlformats.org/drawingml/2006/table">
            <a:tbl>
              <a:tblPr firstRow="1" firstCol="1" bandRow="1"/>
              <a:tblGrid>
                <a:gridCol w="26642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118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GB" sz="2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Quantity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GB" sz="24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Units of Measurement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457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km = 1000 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m = 100 cm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m = 1000 mm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cm = 10 mm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64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tonne = 1000 kg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kg = 1000 g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7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Volume/Capacity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litre = 1000 ml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m</a:t>
                      </a:r>
                      <a:r>
                        <a:rPr lang="en-GB" sz="2400" baseline="300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3</a:t>
                      </a: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 = 1000 litres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cm</a:t>
                      </a:r>
                      <a:r>
                        <a:rPr lang="en-GB" sz="2400" baseline="300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3</a:t>
                      </a: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 = 1 ml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</p:txBody>
      </p:sp>
    </p:spTree>
    <p:extLst>
      <p:ext uri="{BB962C8B-B14F-4D97-AF65-F5344CB8AC3E}">
        <p14:creationId xmlns:p14="http://schemas.microsoft.com/office/powerpoint/2010/main" val="25821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1388131"/>
            <a:ext cx="7848871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What would be the best units to use when measuring,</a:t>
            </a:r>
          </a:p>
          <a:p>
            <a:pPr>
              <a:spcAft>
                <a:spcPts val="1200"/>
              </a:spcAft>
            </a:pPr>
            <a:endParaRPr lang="en-GB" sz="2400" dirty="0"/>
          </a:p>
          <a:p>
            <a:pPr>
              <a:spcAft>
                <a:spcPts val="1200"/>
              </a:spcAft>
              <a:buAutoNum type="alphaLcParenBoth"/>
            </a:pPr>
            <a:r>
              <a:rPr lang="en-GB" sz="2400" dirty="0"/>
              <a:t>the distance between London and Plymouth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(b) the width of a watch-face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(c) the mass of a person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(d) the mass of a letter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(e) the mass of a lorry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(f) the volume of medicine in a spoon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(g) the volume of water in a swimming pool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1905" y="840313"/>
            <a:ext cx="7715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 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312" y="52595"/>
            <a:ext cx="9875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Units and </a:t>
            </a:r>
            <a:r>
              <a:rPr lang="en-US" altLang="en-US" sz="2800" b="1" dirty="0" smtClean="0"/>
              <a:t>Measuring</a:t>
            </a:r>
            <a:r>
              <a:rPr lang="en-US" altLang="en-US" sz="2800" b="1" dirty="0"/>
              <a:t>: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6BC84A7-AD24-E148-A567-83484A07C7B5}"/>
              </a:ext>
            </a:extLst>
          </p:cNvPr>
          <p:cNvSpPr/>
          <p:nvPr/>
        </p:nvSpPr>
        <p:spPr>
          <a:xfrm>
            <a:off x="10080945" y="192674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Solutions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BF7E7C4-1B20-DB40-AB07-5D374FBF0647}"/>
              </a:ext>
            </a:extLst>
          </p:cNvPr>
          <p:cNvSpPr/>
          <p:nvPr/>
        </p:nvSpPr>
        <p:spPr>
          <a:xfrm>
            <a:off x="9305577" y="2326850"/>
            <a:ext cx="318757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lphaLcParenBoth"/>
            </a:pPr>
            <a:r>
              <a:rPr lang="en-GB" sz="2400" dirty="0">
                <a:solidFill>
                  <a:srgbClr val="FF0000"/>
                </a:solidFill>
              </a:rPr>
              <a:t>km (or miles)</a:t>
            </a:r>
          </a:p>
          <a:p>
            <a:pPr marL="457200" indent="-457200">
              <a:spcAft>
                <a:spcPts val="1200"/>
              </a:spcAft>
              <a:buAutoNum type="alphaLcParenBoth"/>
            </a:pPr>
            <a:r>
              <a:rPr lang="en-GB" sz="2400" dirty="0">
                <a:solidFill>
                  <a:srgbClr val="FF0000"/>
                </a:solidFill>
              </a:rPr>
              <a:t>mm or cm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(c) 	kg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(d) grams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(e) tonnes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(f)  ml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(g) m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  <a:endParaRPr lang="en-GB" sz="2400" i="1" baseline="30000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05855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4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1577497"/>
            <a:ext cx="79317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buAutoNum type="alphaLcParenBoth"/>
            </a:pPr>
            <a:r>
              <a:rPr lang="en-GB" sz="2400" dirty="0"/>
              <a:t>How many mm are there in 3.72 m?</a:t>
            </a:r>
          </a:p>
          <a:p>
            <a:pPr marL="457200" indent="-457200">
              <a:buAutoNum type="alphaLcParenBoth"/>
            </a:pPr>
            <a:endParaRPr lang="en-GB" sz="2400" dirty="0"/>
          </a:p>
          <a:p>
            <a:pPr marL="457200" indent="-457200">
              <a:buAutoNum type="alphaLcParenBoth"/>
            </a:pPr>
            <a:endParaRPr lang="en-GB" sz="2400" dirty="0"/>
          </a:p>
          <a:p>
            <a:r>
              <a:rPr lang="en-GB" sz="2400" dirty="0"/>
              <a:t>(b) How many cm are there in 4.23 m?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(c) How many m are there in 102.5 km?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(d) How many kg are there in 4.32 tonnes?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5601" y="868186"/>
            <a:ext cx="8003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  <a:r>
              <a:rPr lang="en-GB" sz="2400" dirty="0"/>
              <a:t> 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069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Units and  Measuring: Examples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81DBA0D-5F63-464F-ACF7-B50092A81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2132856"/>
            <a:ext cx="79814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m = 1000 mm; so   3.72 m  = 3.72 × 1000  = 3720 mm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9FFCCEF7-6D68-E549-9F8F-39485C9A560A}"/>
              </a:ext>
            </a:extLst>
          </p:cNvPr>
          <p:cNvSpPr/>
          <p:nvPr/>
        </p:nvSpPr>
        <p:spPr>
          <a:xfrm>
            <a:off x="2927648" y="3228945"/>
            <a:ext cx="72217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m = 100 cm;  so  4.23m = 4.23 × 100  = 423 cm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8E72BA8-1F37-4A42-9E83-EE584D91CD83}"/>
              </a:ext>
            </a:extLst>
          </p:cNvPr>
          <p:cNvSpPr/>
          <p:nvPr/>
        </p:nvSpPr>
        <p:spPr>
          <a:xfrm>
            <a:off x="2920603" y="4325034"/>
            <a:ext cx="8736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km = 1000 m; so  102.5 km = 102.5 × 1000  = 102 500 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7779975-2AAB-AB4C-8840-ADA38AA3B86E}"/>
              </a:ext>
            </a:extLst>
          </p:cNvPr>
          <p:cNvSpPr/>
          <p:nvPr/>
        </p:nvSpPr>
        <p:spPr>
          <a:xfrm>
            <a:off x="2920603" y="5449528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tonne = 1000 kg; so 4.32 tonnes = 4.32 × 1000 = 4320 kg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39605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" grpId="0"/>
      <p:bldP spid="5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1245613"/>
            <a:ext cx="6480175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400" dirty="0"/>
              <a:t>What value does each arrow point to?</a:t>
            </a:r>
          </a:p>
          <a:p>
            <a:endParaRPr lang="en-GB" sz="2400" dirty="0"/>
          </a:p>
          <a:p>
            <a:pPr marL="457200" indent="-457200">
              <a:buAutoNum type="alphaLcParenBoth"/>
            </a:pPr>
            <a:r>
              <a:rPr lang="en-GB" dirty="0"/>
              <a:t> </a:t>
            </a:r>
          </a:p>
          <a:p>
            <a:pPr marL="457200" indent="-457200">
              <a:buAutoNum type="alphaLcParenBoth"/>
            </a:pPr>
            <a:endParaRPr lang="en-GB" dirty="0"/>
          </a:p>
          <a:p>
            <a:pPr marL="457200" indent="-457200">
              <a:buAutoNum type="alphaLcParenBoth"/>
            </a:pPr>
            <a:endParaRPr lang="en-GB" dirty="0"/>
          </a:p>
          <a:p>
            <a:pPr marL="457200" indent="-457200">
              <a:buAutoNum type="alphaLcParenBoth"/>
            </a:pPr>
            <a:endParaRPr lang="en-GB" dirty="0"/>
          </a:p>
          <a:p>
            <a:endParaRPr lang="en-GB" dirty="0"/>
          </a:p>
          <a:p>
            <a:r>
              <a:rPr lang="en-GB" dirty="0"/>
              <a:t>(b) 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(c) 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363071" y="724472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</a:t>
            </a:r>
            <a:r>
              <a:rPr lang="en-GB" sz="2400" dirty="0"/>
              <a:t> 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42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Units and  Measuring: Examples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729" y="3485803"/>
            <a:ext cx="3713372" cy="6027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106" y="1868436"/>
            <a:ext cx="3645250" cy="8070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3280" y="4898822"/>
            <a:ext cx="3801304" cy="881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A56CD36-86CF-5247-9AF7-61014CDF7E36}"/>
              </a:ext>
            </a:extLst>
          </p:cNvPr>
          <p:cNvSpPr txBox="1"/>
          <p:nvPr/>
        </p:nvSpPr>
        <p:spPr>
          <a:xfrm>
            <a:off x="7199784" y="1865209"/>
            <a:ext cx="49661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marks are 0.1 units apart.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arrow points to 12.6.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87CF46D-BEC5-9849-AEEC-4F0D9C2821EA}"/>
              </a:ext>
            </a:extLst>
          </p:cNvPr>
          <p:cNvSpPr txBox="1"/>
          <p:nvPr/>
        </p:nvSpPr>
        <p:spPr>
          <a:xfrm>
            <a:off x="7186737" y="3371679"/>
            <a:ext cx="4966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marks are 0.2 units apart.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arrow points to 11.8.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7186FE5-874F-9A4F-99D0-DEDF3E54BAB6}"/>
              </a:ext>
            </a:extLst>
          </p:cNvPr>
          <p:cNvSpPr txBox="1"/>
          <p:nvPr/>
        </p:nvSpPr>
        <p:spPr>
          <a:xfrm>
            <a:off x="7186737" y="5032468"/>
            <a:ext cx="4940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marks are 0.4 units apart.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arrow points to 6.8.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8799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7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941" y="5259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1596187"/>
            <a:ext cx="6554832" cy="497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  <a:buAutoNum type="arabicParenR"/>
            </a:pPr>
            <a:r>
              <a:rPr lang="en-GB" sz="2400" dirty="0"/>
              <a:t>Which units do you think would be the most suitable to use when measuring:</a:t>
            </a:r>
          </a:p>
          <a:p>
            <a:r>
              <a:rPr lang="en-GB" sz="2400" dirty="0"/>
              <a:t>	(a) the distance between two towns</a:t>
            </a:r>
          </a:p>
          <a:p>
            <a:endParaRPr lang="en-GB" sz="2400" dirty="0"/>
          </a:p>
          <a:p>
            <a:r>
              <a:rPr lang="en-GB" sz="2400" dirty="0"/>
              <a:t>	(b) the length of a sheet of paper</a:t>
            </a:r>
          </a:p>
          <a:p>
            <a:r>
              <a:rPr lang="en-GB" sz="2400" dirty="0"/>
              <a:t>	</a:t>
            </a:r>
          </a:p>
          <a:p>
            <a:r>
              <a:rPr lang="en-GB" sz="2400" dirty="0"/>
              <a:t>	(c) the mass of a sheet of paper</a:t>
            </a:r>
          </a:p>
          <a:p>
            <a:endParaRPr lang="en-GB" sz="2400" dirty="0"/>
          </a:p>
          <a:p>
            <a:r>
              <a:rPr lang="en-GB" sz="2400" dirty="0"/>
              <a:t>	(d) the mass of a sack of cement</a:t>
            </a:r>
          </a:p>
          <a:p>
            <a:endParaRPr lang="en-GB" sz="2400" dirty="0"/>
          </a:p>
          <a:p>
            <a:r>
              <a:rPr lang="en-GB" sz="2400" dirty="0"/>
              <a:t>	(e) the volume of a water in a cup</a:t>
            </a:r>
          </a:p>
          <a:p>
            <a:endParaRPr lang="en-GB" sz="2400" dirty="0"/>
          </a:p>
          <a:p>
            <a:r>
              <a:rPr lang="en-GB" sz="2400" dirty="0"/>
              <a:t>	(f) the volume of water in a large tank</a:t>
            </a:r>
            <a:endParaRPr lang="en-US" altLang="en-US" sz="2400" dirty="0"/>
          </a:p>
        </p:txBody>
      </p:sp>
      <p:sp>
        <p:nvSpPr>
          <p:cNvPr id="6" name="TextBox 12">
            <a:extLst>
              <a:ext uri="{FF2B5EF4-FFF2-40B4-BE49-F238E27FC236}">
                <a16:creationId xmlns=""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4641" y="716386"/>
            <a:ext cx="72281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29957D-1369-B744-AFAC-B3520874DC0F}"/>
              </a:ext>
            </a:extLst>
          </p:cNvPr>
          <p:cNvSpPr txBox="1"/>
          <p:nvPr/>
        </p:nvSpPr>
        <p:spPr>
          <a:xfrm>
            <a:off x="9552384" y="1578977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B2542E7-6A47-7942-A927-C2FB17540D77}"/>
              </a:ext>
            </a:extLst>
          </p:cNvPr>
          <p:cNvSpPr txBox="1"/>
          <p:nvPr/>
        </p:nvSpPr>
        <p:spPr>
          <a:xfrm>
            <a:off x="8400256" y="2341092"/>
            <a:ext cx="393576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     (a) km or miles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(b) cm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(c) mg or grams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(d) kg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(e) ml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(f) m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  <a:r>
              <a:rPr lang="en-GB" sz="2400" dirty="0">
                <a:solidFill>
                  <a:srgbClr val="FF0000"/>
                </a:solidFill>
              </a:rPr>
              <a:t> or litres</a:t>
            </a:r>
            <a:endParaRPr lang="en-US" altLang="en-US" sz="24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00168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5814" y="2261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 Measurement Section 1: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1334501"/>
            <a:ext cx="655483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n-GB" sz="2400" dirty="0"/>
              <a:t>2) Complete the missing quantities in this table</a:t>
            </a:r>
            <a:r>
              <a:rPr lang="en-GB" dirty="0"/>
              <a:t>	</a:t>
            </a:r>
            <a:endParaRPr lang="en-US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218965"/>
              </p:ext>
            </p:extLst>
          </p:nvPr>
        </p:nvGraphicFramePr>
        <p:xfrm>
          <a:off x="4077515" y="2276872"/>
          <a:ext cx="6338965" cy="2899985"/>
        </p:xfrm>
        <a:graphic>
          <a:graphicData uri="http://schemas.openxmlformats.org/drawingml/2006/table">
            <a:tbl>
              <a:tblPr firstRow="1" firstCol="1" bandRow="1"/>
              <a:tblGrid>
                <a:gridCol w="21127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127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1345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171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b="1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Length in m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b="1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Length in cm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b="1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Length in mm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8.62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A3F2C63-7AF7-904D-810E-9F0FD3E47A44}"/>
              </a:ext>
            </a:extLst>
          </p:cNvPr>
          <p:cNvSpPr txBox="1"/>
          <p:nvPr/>
        </p:nvSpPr>
        <p:spPr>
          <a:xfrm>
            <a:off x="6222082" y="2873423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            </a:t>
            </a:r>
            <a:r>
              <a:rPr lang="en-US" sz="2800" dirty="0">
                <a:solidFill>
                  <a:srgbClr val="FF0000"/>
                </a:solidFill>
                <a:latin typeface="+mn-lt"/>
                <a:ea typeface="Cambria Math" panose="02040503050406030204" pitchFamily="18" charset="0"/>
              </a:rPr>
              <a:t>400                   4000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7B62779-181D-9C44-A131-728B6205C899}"/>
              </a:ext>
            </a:extLst>
          </p:cNvPr>
          <p:cNvSpPr txBox="1"/>
          <p:nvPr/>
        </p:nvSpPr>
        <p:spPr>
          <a:xfrm>
            <a:off x="4077515" y="3301696"/>
            <a:ext cx="6338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+mn-lt"/>
              </a:rPr>
              <a:t>        3.11                                             3110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C19A21F-17A0-C948-964E-8BAE9AAE6DAC}"/>
              </a:ext>
            </a:extLst>
          </p:cNvPr>
          <p:cNvSpPr txBox="1"/>
          <p:nvPr/>
        </p:nvSpPr>
        <p:spPr>
          <a:xfrm>
            <a:off x="4077515" y="3740619"/>
            <a:ext cx="4232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1.5                     150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C7AE2E7-844B-DC42-9213-7D69D44BB0A4}"/>
              </a:ext>
            </a:extLst>
          </p:cNvPr>
          <p:cNvSpPr txBox="1"/>
          <p:nvPr/>
        </p:nvSpPr>
        <p:spPr>
          <a:xfrm>
            <a:off x="4077515" y="4189343"/>
            <a:ext cx="632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3.74                                             3740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9C8EEBF-3574-DF43-9F57-C2128BE09F0D}"/>
              </a:ext>
            </a:extLst>
          </p:cNvPr>
          <p:cNvSpPr txBox="1"/>
          <p:nvPr/>
        </p:nvSpPr>
        <p:spPr>
          <a:xfrm>
            <a:off x="6262662" y="4668935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</a:t>
            </a:r>
            <a:r>
              <a:rPr lang="en-US" sz="2800" dirty="0">
                <a:solidFill>
                  <a:srgbClr val="FF0000"/>
                </a:solidFill>
              </a:rPr>
              <a:t>862               8620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93559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  <p:bldP spid="5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836496"/>
            <a:ext cx="6480175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400" dirty="0"/>
              <a:t>3. What value does each arrow point to?</a:t>
            </a:r>
          </a:p>
          <a:p>
            <a:endParaRPr lang="en-GB" dirty="0"/>
          </a:p>
          <a:p>
            <a:pPr>
              <a:tabLst>
                <a:tab pos="1314450" algn="l"/>
              </a:tabLst>
            </a:pPr>
            <a:r>
              <a:rPr lang="en-GB" dirty="0"/>
              <a:t> </a:t>
            </a:r>
          </a:p>
          <a:p>
            <a:pPr marL="1314450">
              <a:tabLst>
                <a:tab pos="1314450" algn="l"/>
              </a:tabLst>
            </a:pPr>
            <a:r>
              <a:rPr lang="en-GB" dirty="0"/>
              <a:t>(a)</a:t>
            </a:r>
          </a:p>
          <a:p>
            <a:pPr marL="457200" indent="-457200">
              <a:buAutoNum type="alphaLcParenBoth"/>
              <a:tabLst>
                <a:tab pos="1314450" algn="l"/>
              </a:tabLst>
            </a:pPr>
            <a:endParaRPr lang="en-GB" dirty="0"/>
          </a:p>
          <a:p>
            <a:pPr marL="457200" indent="-457200">
              <a:buAutoNum type="alphaLcParenBoth"/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r>
              <a:rPr lang="en-GB" dirty="0"/>
              <a:t>	(b)  </a:t>
            </a:r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r>
              <a:rPr lang="en-GB" dirty="0"/>
              <a:t>	(c)  </a:t>
            </a:r>
          </a:p>
          <a:p>
            <a:pPr>
              <a:tabLst>
                <a:tab pos="1314450" algn="l"/>
              </a:tabLst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0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234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Measurement Section 1: Fitness Check</a:t>
            </a:r>
          </a:p>
        </p:txBody>
      </p:sp>
      <p:pic>
        <p:nvPicPr>
          <p:cNvPr id="12" name="Picture 11"/>
          <p:cNvPicPr/>
          <p:nvPr/>
        </p:nvPicPr>
        <p:blipFill rotWithShape="1">
          <a:blip r:embed="rId2"/>
          <a:srcRect l="28750" t="62364" r="13916" b="20493"/>
          <a:stretch/>
        </p:blipFill>
        <p:spPr bwMode="auto">
          <a:xfrm>
            <a:off x="4967884" y="1615147"/>
            <a:ext cx="3794080" cy="6459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884" y="3148162"/>
            <a:ext cx="3679273" cy="682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415" y="4699290"/>
            <a:ext cx="3592911" cy="6810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3E5C040-F26D-B14D-A72C-6096313249F9}"/>
              </a:ext>
            </a:extLst>
          </p:cNvPr>
          <p:cNvSpPr txBox="1"/>
          <p:nvPr/>
        </p:nvSpPr>
        <p:spPr>
          <a:xfrm>
            <a:off x="9447178" y="3298709"/>
            <a:ext cx="899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B42299C-853B-7443-87D8-E5671C188D88}"/>
              </a:ext>
            </a:extLst>
          </p:cNvPr>
          <p:cNvSpPr txBox="1"/>
          <p:nvPr/>
        </p:nvSpPr>
        <p:spPr>
          <a:xfrm>
            <a:off x="9401656" y="1751575"/>
            <a:ext cx="899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10.3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A735EA2-9588-A54E-95A7-EE222DA5EC98}"/>
              </a:ext>
            </a:extLst>
          </p:cNvPr>
          <p:cNvSpPr txBox="1"/>
          <p:nvPr/>
        </p:nvSpPr>
        <p:spPr>
          <a:xfrm>
            <a:off x="9538222" y="4803096"/>
            <a:ext cx="899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6.6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90570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7107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08132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66591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809185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27644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54966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432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Upper and Lower Bounds</a:t>
            </a:r>
            <a:endParaRPr lang="en-US" alt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2191422" y="692695"/>
            <a:ext cx="10297144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When measurements are made, they can only be obtained to a limited degree of accuracy.</a:t>
            </a:r>
          </a:p>
          <a:p>
            <a:endParaRPr lang="en-GB" sz="2400" dirty="0"/>
          </a:p>
          <a:p>
            <a:r>
              <a:rPr lang="en-GB" sz="2400" dirty="0"/>
              <a:t>For example if the length of a line is given as 11 mm, this means that it </a:t>
            </a:r>
            <a:br>
              <a:rPr lang="en-GB" sz="2400" dirty="0"/>
            </a:br>
            <a:r>
              <a:rPr lang="en-GB" sz="2400" dirty="0"/>
              <a:t>is 11 mm to the nearest mm.</a:t>
            </a:r>
          </a:p>
          <a:p>
            <a:endParaRPr lang="en-GB" sz="2400" dirty="0"/>
          </a:p>
          <a:p>
            <a:r>
              <a:rPr lang="en-GB" sz="2400" dirty="0"/>
              <a:t>This means, for example, that the original measurement could have </a:t>
            </a:r>
            <a:br>
              <a:rPr lang="en-GB" sz="2400" dirty="0"/>
            </a:br>
            <a:r>
              <a:rPr lang="en-GB" sz="2400" dirty="0"/>
              <a:t>been 11.3, as 11.3 would round to 11; but the original measurement </a:t>
            </a:r>
            <a:br>
              <a:rPr lang="en-GB" sz="2400" dirty="0"/>
            </a:br>
            <a:r>
              <a:rPr lang="en-GB" sz="2400" dirty="0"/>
              <a:t>could also have had a value like 10.6, as 10.6 would also round to 11. There are many values that the original measurement could have taken.</a:t>
            </a:r>
          </a:p>
          <a:p>
            <a:endParaRPr lang="en-GB" sz="2400" dirty="0"/>
          </a:p>
          <a:p>
            <a:pPr>
              <a:spcAft>
                <a:spcPts val="900"/>
              </a:spcAft>
            </a:pPr>
            <a:r>
              <a:rPr lang="en-GB" sz="2400" b="1" dirty="0"/>
              <a:t>In fact, if </a:t>
            </a:r>
            <a:r>
              <a:rPr lang="en-GB" sz="2400" b="1" i="1" dirty="0"/>
              <a:t>l </a:t>
            </a:r>
            <a:r>
              <a:rPr lang="en-GB" sz="2400" b="1" dirty="0"/>
              <a:t>is the length of 11 mm then it must lie in the range</a:t>
            </a:r>
            <a:endParaRPr lang="en-GB" sz="2400" dirty="0"/>
          </a:p>
          <a:p>
            <a:pPr>
              <a:spcAft>
                <a:spcPts val="900"/>
              </a:spcAft>
            </a:pPr>
            <a:r>
              <a:rPr lang="en-GB" sz="2400" dirty="0"/>
              <a:t>				             </a:t>
            </a:r>
            <a:r>
              <a:rPr lang="en-GB" sz="2400" b="1" dirty="0"/>
              <a:t>10.5 ≤ </a:t>
            </a:r>
            <a:r>
              <a:rPr lang="en-GB" sz="2400" b="1" i="1" dirty="0"/>
              <a:t>l</a:t>
            </a:r>
            <a:r>
              <a:rPr lang="en-GB" sz="2400" b="1" dirty="0"/>
              <a:t> &lt; 11.5</a:t>
            </a:r>
            <a:endParaRPr lang="en-GB" sz="2400" dirty="0"/>
          </a:p>
          <a:p>
            <a:r>
              <a:rPr lang="en-GB" sz="2400" dirty="0"/>
              <a:t>This just says that the length can be anything between 10.5 and 11.5 mm.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57335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8" y="1700809"/>
            <a:ext cx="685160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For each length below state the range of values within which the length must be.</a:t>
            </a:r>
          </a:p>
          <a:p>
            <a:endParaRPr lang="en-GB" sz="2400" dirty="0"/>
          </a:p>
          <a:p>
            <a:pPr marL="457200" indent="-457200">
              <a:buAutoNum type="alphaLcParenBoth"/>
            </a:pPr>
            <a:r>
              <a:rPr lang="pt-BR" sz="2400" dirty="0"/>
              <a:t>18 cm</a:t>
            </a:r>
          </a:p>
          <a:p>
            <a:pPr marL="457200" indent="-457200">
              <a:buAutoNum type="alphaLcParenBoth"/>
            </a:pPr>
            <a:endParaRPr lang="pt-BR" sz="2400" dirty="0"/>
          </a:p>
          <a:p>
            <a:pPr marL="457200" indent="-457200">
              <a:buAutoNum type="alphaLcParenBoth"/>
            </a:pPr>
            <a:endParaRPr lang="pt-BR" sz="2400" dirty="0"/>
          </a:p>
          <a:p>
            <a:pPr marL="457200" indent="-457200">
              <a:buAutoNum type="alphaLcParenBoth"/>
            </a:pPr>
            <a:r>
              <a:rPr lang="pt-BR" sz="2400" dirty="0"/>
              <a:t>12.7 cm</a:t>
            </a:r>
          </a:p>
          <a:p>
            <a:pPr marL="457200" indent="-457200">
              <a:buAutoNum type="alphaLcParenBoth"/>
            </a:pPr>
            <a:endParaRPr lang="pt-BR" sz="2400" dirty="0"/>
          </a:p>
          <a:p>
            <a:pPr marL="457200" indent="-457200">
              <a:buAutoNum type="alphaLcParenBoth"/>
            </a:pPr>
            <a:endParaRPr lang="pt-BR" sz="2400" dirty="0"/>
          </a:p>
          <a:p>
            <a:pPr marL="457200" indent="-457200">
              <a:buAutoNum type="alphaLcParenBoth"/>
            </a:pPr>
            <a:r>
              <a:rPr lang="pt-BR" sz="2400" dirty="0"/>
              <a:t> 11.06 m</a:t>
            </a:r>
            <a:endParaRPr lang="en-GB" sz="2400" dirty="0"/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067" y="1432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 smtClean="0"/>
              <a:t>Upper and Lower Bounds: Examples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32AD2F36-9EFF-3B4F-A67F-B69F17792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819D0D3-B3A2-A846-AD01-08FE208B8ECB}"/>
              </a:ext>
            </a:extLst>
          </p:cNvPr>
          <p:cNvSpPr txBox="1"/>
          <p:nvPr/>
        </p:nvSpPr>
        <p:spPr>
          <a:xfrm>
            <a:off x="6801286" y="2780928"/>
            <a:ext cx="36151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17.5 cm </a:t>
            </a:r>
            <a:r>
              <a:rPr lang="en-GB" sz="2400" dirty="0">
                <a:solidFill>
                  <a:srgbClr val="FF0000"/>
                </a:solidFill>
              </a:rPr>
              <a:t>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</a:t>
            </a:r>
            <a:r>
              <a:rPr lang="en-GB" sz="2400" dirty="0" smtClean="0">
                <a:solidFill>
                  <a:srgbClr val="FF0000"/>
                </a:solidFill>
              </a:rPr>
              <a:t>18.5 cm</a:t>
            </a:r>
            <a:endParaRPr lang="en-GB" sz="24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A6C265D-7A62-AE4D-A964-FE8F3546C034}"/>
              </a:ext>
            </a:extLst>
          </p:cNvPr>
          <p:cNvSpPr txBox="1"/>
          <p:nvPr/>
        </p:nvSpPr>
        <p:spPr>
          <a:xfrm>
            <a:off x="6801287" y="3861048"/>
            <a:ext cx="3615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12.65 cm </a:t>
            </a:r>
            <a:r>
              <a:rPr lang="en-GB" sz="2400" dirty="0">
                <a:solidFill>
                  <a:srgbClr val="FF0000"/>
                </a:solidFill>
              </a:rPr>
              <a:t>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</a:t>
            </a:r>
            <a:r>
              <a:rPr lang="en-GB" sz="2400" dirty="0" smtClean="0">
                <a:solidFill>
                  <a:srgbClr val="FF0000"/>
                </a:solidFill>
              </a:rPr>
              <a:t>12.75 cm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ADD68B7-260B-554E-AF30-67A86DD891F9}"/>
              </a:ext>
            </a:extLst>
          </p:cNvPr>
          <p:cNvSpPr txBox="1"/>
          <p:nvPr/>
        </p:nvSpPr>
        <p:spPr>
          <a:xfrm>
            <a:off x="6801287" y="4936807"/>
            <a:ext cx="3975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11.055 cm </a:t>
            </a:r>
            <a:r>
              <a:rPr lang="en-GB" sz="2400" dirty="0">
                <a:solidFill>
                  <a:srgbClr val="FF0000"/>
                </a:solidFill>
              </a:rPr>
              <a:t>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</a:t>
            </a:r>
            <a:r>
              <a:rPr lang="en-GB" sz="2400" dirty="0" smtClean="0">
                <a:solidFill>
                  <a:srgbClr val="FF0000"/>
                </a:solidFill>
              </a:rPr>
              <a:t>11.065 cm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73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449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Upper and Lower Bounds: Note</a:t>
            </a:r>
            <a:endParaRPr lang="en-US" alt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4097297" y="1052736"/>
            <a:ext cx="648017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sz="2400" dirty="0"/>
              <a:t>The </a:t>
            </a:r>
            <a:r>
              <a:rPr lang="en-GB" sz="2400" b="1" i="1" dirty="0"/>
              <a:t>lower bound </a:t>
            </a:r>
            <a:r>
              <a:rPr lang="en-GB" sz="2400" dirty="0"/>
              <a:t>is the smallest number which will round to the given number, while the </a:t>
            </a:r>
            <a:r>
              <a:rPr lang="en-GB" sz="2400" b="1" i="1" dirty="0"/>
              <a:t>upper bound </a:t>
            </a:r>
            <a:r>
              <a:rPr lang="en-GB" sz="2400" dirty="0"/>
              <a:t>is the smallest number which will </a:t>
            </a:r>
            <a:r>
              <a:rPr lang="en-GB" sz="2400" i="1" dirty="0"/>
              <a:t>not </a:t>
            </a:r>
            <a:r>
              <a:rPr lang="en-GB" sz="2400" dirty="0"/>
              <a:t>round to the given number.</a:t>
            </a:r>
          </a:p>
          <a:p>
            <a:endParaRPr lang="en-GB" sz="2400" dirty="0"/>
          </a:p>
          <a:p>
            <a:r>
              <a:rPr lang="en-GB" sz="2400" dirty="0"/>
              <a:t>    So in the previous example, </a:t>
            </a:r>
            <a:r>
              <a:rPr lang="pt-BR" sz="2400" dirty="0"/>
              <a:t>for 18 cm</a:t>
            </a:r>
          </a:p>
          <a:p>
            <a:pPr marL="457200" indent="-457200">
              <a:buAutoNum type="alphaLcParenBoth"/>
            </a:pPr>
            <a:endParaRPr lang="pt-BR" sz="2400" dirty="0"/>
          </a:p>
          <a:p>
            <a:r>
              <a:rPr lang="pt-BR" sz="2400" dirty="0"/>
              <a:t>	             </a:t>
            </a:r>
            <a:r>
              <a:rPr lang="en-GB" sz="2400" dirty="0" smtClean="0"/>
              <a:t>17.5 cm </a:t>
            </a:r>
            <a:r>
              <a:rPr lang="en-GB" sz="2400" dirty="0"/>
              <a:t>≤ </a:t>
            </a:r>
            <a:r>
              <a:rPr lang="en-GB" sz="2400" i="1" dirty="0"/>
              <a:t>l </a:t>
            </a:r>
            <a:r>
              <a:rPr lang="en-GB" sz="2400" dirty="0"/>
              <a:t>&lt; </a:t>
            </a:r>
            <a:r>
              <a:rPr lang="en-GB" sz="2400" dirty="0" smtClean="0"/>
              <a:t>18.5 cm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        and the </a:t>
            </a:r>
            <a:r>
              <a:rPr lang="en-GB" sz="2400" b="1" i="1" dirty="0"/>
              <a:t>lower bound </a:t>
            </a:r>
            <a:r>
              <a:rPr lang="en-GB" sz="2400" dirty="0"/>
              <a:t>is 17.5 cm</a:t>
            </a:r>
          </a:p>
          <a:p>
            <a:endParaRPr lang="en-GB" sz="2400" dirty="0"/>
          </a:p>
          <a:p>
            <a:r>
              <a:rPr lang="en-GB" sz="2400" dirty="0"/>
              <a:t>       while the </a:t>
            </a:r>
            <a:r>
              <a:rPr lang="en-GB" sz="2400" b="1" i="1" dirty="0"/>
              <a:t>upper bound </a:t>
            </a:r>
            <a:r>
              <a:rPr lang="en-GB" sz="2400" dirty="0"/>
              <a:t>is 18.5 cm.</a:t>
            </a:r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5" name="TextBox 7">
            <a:extLst>
              <a:ext uri="{FF2B5EF4-FFF2-40B4-BE49-F238E27FC236}">
                <a16:creationId xmlns="" xmlns:a16="http://schemas.microsoft.com/office/drawing/2014/main" id="{E300AB63-A5D1-2947-AD5C-C6AE53028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51248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703042"/>
            <a:ext cx="7867889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If the length of the sides of the rectangle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below are given to the nearest cm, find:</a:t>
            </a:r>
          </a:p>
          <a:p>
            <a:r>
              <a:rPr lang="pt-BR" sz="2400" dirty="0"/>
              <a:t>a) The </a:t>
            </a:r>
            <a:r>
              <a:rPr lang="pt-BR" sz="2400" dirty="0" err="1"/>
              <a:t>minimum</a:t>
            </a:r>
            <a:r>
              <a:rPr lang="pt-BR" sz="2400" dirty="0"/>
              <a:t> </a:t>
            </a:r>
            <a:r>
              <a:rPr lang="pt-BR" sz="2400" dirty="0" err="1"/>
              <a:t>possible</a:t>
            </a:r>
            <a:r>
              <a:rPr lang="pt-BR" sz="2400" dirty="0"/>
              <a:t> </a:t>
            </a:r>
            <a:r>
              <a:rPr lang="pt-BR" sz="2400" dirty="0" err="1"/>
              <a:t>perimeter</a:t>
            </a:r>
            <a:r>
              <a:rPr lang="pt-BR" sz="2400" dirty="0"/>
              <a:t>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432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Upper and Lower Bounds: Example</a:t>
            </a:r>
            <a:endParaRPr lang="en-US" alt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7749" y="803018"/>
            <a:ext cx="3718620" cy="20764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233FBFF-AE1C-3143-BE02-3FF56AE8F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8B7B353-5C88-4B4E-96FD-06EC078C42DD}"/>
              </a:ext>
            </a:extLst>
          </p:cNvPr>
          <p:cNvSpPr/>
          <p:nvPr/>
        </p:nvSpPr>
        <p:spPr>
          <a:xfrm>
            <a:off x="2484760" y="1905878"/>
            <a:ext cx="56172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First note that the length, </a:t>
            </a:r>
            <a:r>
              <a:rPr lang="en-GB" sz="2400" i="1" dirty="0">
                <a:solidFill>
                  <a:srgbClr val="FF0000"/>
                </a:solidFill>
              </a:rPr>
              <a:t>l, </a:t>
            </a:r>
            <a:r>
              <a:rPr lang="en-GB" sz="2400" dirty="0">
                <a:solidFill>
                  <a:srgbClr val="FF0000"/>
                </a:solidFill>
              </a:rPr>
              <a:t>of the rectangle is 8 cm to the nearest cm,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		</a:t>
            </a:r>
            <a:r>
              <a:rPr lang="en-GB" sz="2400" dirty="0"/>
              <a:t>		</a:t>
            </a:r>
            <a:r>
              <a:rPr lang="en-GB" sz="2400" dirty="0">
                <a:solidFill>
                  <a:srgbClr val="FF0000"/>
                </a:solidFill>
              </a:rPr>
              <a:t>7.5 cm 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8.5 cm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78F9D2F-9B18-D44B-A152-660FB364A852}"/>
              </a:ext>
            </a:extLst>
          </p:cNvPr>
          <p:cNvSpPr txBox="1"/>
          <p:nvPr/>
        </p:nvSpPr>
        <p:spPr>
          <a:xfrm>
            <a:off x="2423592" y="4748198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/>
              <a:t>b</a:t>
            </a:r>
            <a:r>
              <a:rPr lang="pt-BR" sz="2400" dirty="0"/>
              <a:t>) </a:t>
            </a:r>
            <a:r>
              <a:rPr lang="en-GB" sz="2400" dirty="0"/>
              <a:t>The range of possible areas.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31961E4-65A3-5A48-A1D5-F5BE1472EFC9}"/>
              </a:ext>
            </a:extLst>
          </p:cNvPr>
          <p:cNvSpPr txBox="1"/>
          <p:nvPr/>
        </p:nvSpPr>
        <p:spPr>
          <a:xfrm>
            <a:off x="2457698" y="3050434"/>
            <a:ext cx="7867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Similarly for </a:t>
            </a:r>
            <a:r>
              <a:rPr lang="en-GB" sz="2400" i="1" dirty="0">
                <a:solidFill>
                  <a:srgbClr val="FF0000"/>
                </a:solidFill>
              </a:rPr>
              <a:t>w </a:t>
            </a:r>
            <a:r>
              <a:rPr lang="en-GB" sz="2400" dirty="0">
                <a:solidFill>
                  <a:srgbClr val="FF0000"/>
                </a:solidFill>
              </a:rPr>
              <a:t>to the nearest cm, 3.5 cm ≤ </a:t>
            </a:r>
            <a:r>
              <a:rPr lang="en-GB" sz="2400" i="1" dirty="0">
                <a:solidFill>
                  <a:srgbClr val="FF0000"/>
                </a:solidFill>
              </a:rPr>
              <a:t>w </a:t>
            </a:r>
            <a:r>
              <a:rPr lang="en-GB" sz="2400" dirty="0">
                <a:solidFill>
                  <a:srgbClr val="FF0000"/>
                </a:solidFill>
              </a:rPr>
              <a:t>&lt; 4.5 cm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7CFB740-E999-F749-8583-018D69E82F62}"/>
              </a:ext>
            </a:extLst>
          </p:cNvPr>
          <p:cNvSpPr txBox="1"/>
          <p:nvPr/>
        </p:nvSpPr>
        <p:spPr>
          <a:xfrm>
            <a:off x="2464632" y="3539298"/>
            <a:ext cx="945173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To find the minimum possible perimeter, we use the minimum length and widths, giving:</a:t>
            </a:r>
          </a:p>
          <a:p>
            <a:r>
              <a:rPr lang="en-GB" sz="2400" dirty="0"/>
              <a:t>         </a:t>
            </a:r>
            <a:r>
              <a:rPr lang="en-GB" sz="2400" dirty="0">
                <a:solidFill>
                  <a:srgbClr val="FF0000"/>
                </a:solidFill>
              </a:rPr>
              <a:t>Minimum perimeter = 7.5 + 3.5 + 7.5 + 3.5 = 22 cm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3E1CD1C1-2616-CF4B-ACD1-3E65C50D96D0}"/>
              </a:ext>
            </a:extLst>
          </p:cNvPr>
          <p:cNvSpPr txBox="1"/>
          <p:nvPr/>
        </p:nvSpPr>
        <p:spPr>
          <a:xfrm>
            <a:off x="2423592" y="5190541"/>
            <a:ext cx="9849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We use the maximum and minimum lengths of each side.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4CC5608-09F5-5245-9DD8-88F9EFBCC14A}"/>
              </a:ext>
            </a:extLst>
          </p:cNvPr>
          <p:cNvSpPr txBox="1"/>
          <p:nvPr/>
        </p:nvSpPr>
        <p:spPr>
          <a:xfrm>
            <a:off x="3791744" y="5583833"/>
            <a:ext cx="9480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Minimum area = 3.5 × 7.5 = 26.25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Maximum area = 4.5 × 8.5 = 38.25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82D04F8-59F4-FD41-BB60-A35DE2957119}"/>
              </a:ext>
            </a:extLst>
          </p:cNvPr>
          <p:cNvSpPr txBox="1"/>
          <p:nvPr/>
        </p:nvSpPr>
        <p:spPr>
          <a:xfrm>
            <a:off x="3791744" y="6368663"/>
            <a:ext cx="5822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This gives   26.25 ≤ area &lt; 38.25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364" name="TextBox 1">
                <a:extLst>
                  <a:ext uri="{FF2B5EF4-FFF2-40B4-BE49-F238E27FC236}">
                    <a16:creationId xmlns=""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7588" y="612664"/>
                <a:ext cx="9624391" cy="1723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latin typeface="+mj-lt"/>
                  </a:rPr>
                  <a:t>      The quantities </a:t>
                </a:r>
                <a:r>
                  <a:rPr lang="en-GB" sz="2400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>
                    <a:latin typeface="+mj-lt"/>
                    <a:ea typeface="Cambria Math" panose="02040503050406030204" pitchFamily="18" charset="0"/>
                  </a:rPr>
                  <a:t> </a:t>
                </a:r>
                <a:r>
                  <a:rPr lang="en-GB" sz="2400" dirty="0">
                    <a:latin typeface="+mj-lt"/>
                  </a:rPr>
                  <a:t>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>
                    <a:latin typeface="+mj-lt"/>
                  </a:rPr>
                  <a:t> </a:t>
                </a:r>
                <a:r>
                  <a:rPr lang="en-GB" sz="2400" dirty="0">
                    <a:latin typeface="+mj-lt"/>
                  </a:rPr>
                  <a:t>are given to 1 significant figure as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 smtClean="0">
                    <a:latin typeface="+mj-lt"/>
                  </a:rPr>
                  <a:t>					 </a:t>
                </a:r>
                <a:r>
                  <a:rPr lang="en-GB" sz="2400" i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>
                    <a:latin typeface="+mj-lt"/>
                  </a:rPr>
                  <a:t> </a:t>
                </a:r>
                <a:r>
                  <a:rPr lang="en-GB" sz="2400" dirty="0">
                    <a:latin typeface="+mj-lt"/>
                  </a:rPr>
                  <a:t>= 20 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 smtClean="0">
                    <a:latin typeface="+mj-lt"/>
                  </a:rPr>
                  <a:t> </a:t>
                </a:r>
                <a:r>
                  <a:rPr lang="en-GB" sz="2400" dirty="0">
                    <a:latin typeface="+mj-lt"/>
                  </a:rPr>
                  <a:t>= 40 </a:t>
                </a:r>
              </a:p>
              <a:p>
                <a:r>
                  <a:rPr lang="en-GB" sz="2400" dirty="0">
                    <a:latin typeface="+mj-lt"/>
                  </a:rPr>
                  <a:t>Find the minimum possible value of each expression below.</a:t>
                </a:r>
              </a:p>
              <a:p>
                <a:r>
                  <a:rPr lang="en-GB" sz="2400" b="0" dirty="0">
                    <a:latin typeface="+mj-lt"/>
                  </a:rPr>
                  <a:t>a)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endParaRPr lang="en-GB" sz="2400" i="1" dirty="0">
                  <a:latin typeface="+mn-lt"/>
                </a:endParaRPr>
              </a:p>
            </p:txBody>
          </p:sp>
        </mc:Choice>
        <mc:Fallback>
          <p:sp>
            <p:nvSpPr>
              <p:cNvPr id="15364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87588" y="612664"/>
                <a:ext cx="9624391" cy="1723549"/>
              </a:xfrm>
              <a:prstGeom prst="rect">
                <a:avLst/>
              </a:prstGeom>
              <a:blipFill rotWithShape="1">
                <a:blip r:embed="rId2"/>
                <a:stretch>
                  <a:fillRect l="-1014" t="-2837" b="-709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034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Upper and Lower Bounds: Example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2ADA74C3-4E12-E241-A5BA-AB764DCC0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11E32E8-2918-064A-9D81-5335C0B731AC}"/>
              </a:ext>
            </a:extLst>
          </p:cNvPr>
          <p:cNvSpPr txBox="1"/>
          <p:nvPr/>
        </p:nvSpPr>
        <p:spPr>
          <a:xfrm>
            <a:off x="2387588" y="2371973"/>
            <a:ext cx="8566769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and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are given to 1 significant figure as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20 and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40 , 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so the ranges are:</a:t>
            </a:r>
          </a:p>
          <a:p>
            <a:r>
              <a:rPr lang="en-GB" sz="2400" dirty="0"/>
              <a:t>                       </a:t>
            </a:r>
            <a:r>
              <a:rPr lang="en-GB" sz="2400" dirty="0">
                <a:solidFill>
                  <a:srgbClr val="FF0000"/>
                </a:solidFill>
              </a:rPr>
              <a:t>15 ≤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&lt; 25    and    35 ≤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&lt; 45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2E3901A-8D13-0A4E-9461-E38860F5D2A0}"/>
              </a:ext>
            </a:extLst>
          </p:cNvPr>
          <p:cNvSpPr txBox="1"/>
          <p:nvPr/>
        </p:nvSpPr>
        <p:spPr>
          <a:xfrm>
            <a:off x="2414823" y="3685006"/>
            <a:ext cx="907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minimum possible value is  15 × 35 = </a:t>
            </a:r>
            <a:r>
              <a:rPr lang="en-GB" sz="2400" b="1" dirty="0">
                <a:solidFill>
                  <a:srgbClr val="FF0000"/>
                </a:solidFill>
              </a:rPr>
              <a:t>525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14DADAE9-88B6-0E41-B346-EC4B9004608B}"/>
                  </a:ext>
                </a:extLst>
              </p:cNvPr>
              <p:cNvSpPr txBox="1"/>
              <p:nvPr/>
            </p:nvSpPr>
            <p:spPr>
              <a:xfrm>
                <a:off x="2567608" y="4365104"/>
                <a:ext cx="1800200" cy="716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DADAE9-88B6-0E41-B346-EC4B90046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4365104"/>
                <a:ext cx="1800200" cy="716928"/>
              </a:xfrm>
              <a:prstGeom prst="rect">
                <a:avLst/>
              </a:prstGeom>
              <a:blipFill>
                <a:blip r:embed="rId3"/>
                <a:stretch>
                  <a:fillRect l="-4895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A6E277E-B2DB-8441-B0B6-DED68802954F}"/>
              </a:ext>
            </a:extLst>
          </p:cNvPr>
          <p:cNvSpPr txBox="1"/>
          <p:nvPr/>
        </p:nvSpPr>
        <p:spPr>
          <a:xfrm>
            <a:off x="2357128" y="4998039"/>
            <a:ext cx="10209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smallest value is now obtained by dividing the lower bound by the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upper bound, as dividing by a bigger number gives a smaller answer.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5C96BE50-7DAA-7440-B464-CCA62801289F}"/>
                  </a:ext>
                </a:extLst>
              </p:cNvPr>
              <p:cNvSpPr txBox="1"/>
              <p:nvPr/>
            </p:nvSpPr>
            <p:spPr>
              <a:xfrm>
                <a:off x="5013803" y="5829036"/>
                <a:ext cx="2448272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0.3333…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96BE50-7DAA-7440-B464-CCA628012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3803" y="5829036"/>
                <a:ext cx="2448272" cy="710451"/>
              </a:xfrm>
              <a:prstGeom prst="rect">
                <a:avLst/>
              </a:prstGeom>
              <a:blipFill>
                <a:blip r:embed="rId4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594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10" grpId="0"/>
      <p:bldP spid="6" grpId="0"/>
      <p:bldP spid="8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18649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=""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801578"/>
            <a:ext cx="71570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90F5EB6E-1197-3647-9129-DFB4DF1CC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CC8D6FF9-4ABA-0240-AD19-A8000BA0D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1794007"/>
            <a:ext cx="655483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AutoNum type="arabicPeriod"/>
            </a:pPr>
            <a:r>
              <a:rPr lang="en-GB" sz="2400" dirty="0"/>
              <a:t>For each quantity below, state the range of values within which it must lie.</a:t>
            </a:r>
          </a:p>
          <a:p>
            <a:pPr>
              <a:buAutoNum type="arabicPeriod"/>
            </a:pPr>
            <a:endParaRPr lang="en-GB" sz="2400" dirty="0"/>
          </a:p>
          <a:p>
            <a:pPr marL="0" indent="0"/>
            <a:r>
              <a:rPr lang="en-GB" sz="2400" dirty="0"/>
              <a:t>a)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 smtClean="0"/>
              <a:t> </a:t>
            </a:r>
            <a:r>
              <a:rPr lang="en-GB" sz="2400" dirty="0"/>
              <a:t>= 4.7</a:t>
            </a:r>
          </a:p>
          <a:p>
            <a:pPr marL="0" indent="0"/>
            <a:endParaRPr lang="en-GB" altLang="en-US" sz="2400" dirty="0"/>
          </a:p>
          <a:p>
            <a:pPr marL="0" indent="0"/>
            <a:r>
              <a:rPr lang="en-GB" sz="2400" dirty="0"/>
              <a:t>b)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2400" i="1" dirty="0" smtClean="0"/>
              <a:t> </a:t>
            </a:r>
            <a:r>
              <a:rPr lang="en-GB" sz="2400" dirty="0"/>
              <a:t>= 11.68</a:t>
            </a:r>
          </a:p>
          <a:p>
            <a:pPr marL="0" indent="0"/>
            <a:endParaRPr lang="en-GB" altLang="en-US" sz="2400" dirty="0"/>
          </a:p>
          <a:p>
            <a:pPr marL="0" indent="0"/>
            <a:r>
              <a:rPr lang="en-GB" sz="2400" dirty="0"/>
              <a:t>c)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2400" dirty="0" smtClean="0"/>
              <a:t> </a:t>
            </a:r>
            <a:r>
              <a:rPr lang="en-GB" sz="2400" dirty="0"/>
              <a:t>= 218</a:t>
            </a:r>
          </a:p>
          <a:p>
            <a:pPr marL="0" indent="0"/>
            <a:endParaRPr lang="en-GB" altLang="en-US" sz="2400" dirty="0"/>
          </a:p>
          <a:p>
            <a:pPr marL="0" indent="0"/>
            <a:r>
              <a:rPr lang="en-GB" sz="2400" dirty="0"/>
              <a:t>d)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GB" sz="2400" dirty="0" smtClean="0"/>
              <a:t>= </a:t>
            </a:r>
            <a:r>
              <a:rPr lang="en-GB" sz="2400" dirty="0"/>
              <a:t>20.0</a:t>
            </a:r>
            <a:endParaRPr lang="es-ES" alt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8DDAF18-42C9-D24C-B7D3-1298F63A5436}"/>
              </a:ext>
            </a:extLst>
          </p:cNvPr>
          <p:cNvSpPr txBox="1"/>
          <p:nvPr/>
        </p:nvSpPr>
        <p:spPr>
          <a:xfrm>
            <a:off x="5087888" y="2871225"/>
            <a:ext cx="468052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2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               4.65 ≤ </a:t>
            </a:r>
            <a:r>
              <a:rPr lang="en-GB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i="1" dirty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&lt; 4.75</a:t>
            </a:r>
          </a:p>
          <a:p>
            <a:pPr marL="1371600" lvl="3" indent="0">
              <a:spcAft>
                <a:spcPts val="600"/>
              </a:spcAft>
            </a:pPr>
            <a:endParaRPr lang="en-GB" dirty="0">
              <a:solidFill>
                <a:srgbClr val="FF0000"/>
              </a:solidFill>
            </a:endParaRPr>
          </a:p>
          <a:p>
            <a:pPr marL="1371600" lvl="3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     11.675 ≤ </a:t>
            </a:r>
            <a:r>
              <a:rPr lang="en-GB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i="1" dirty="0" smtClean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&lt;11.685</a:t>
            </a:r>
          </a:p>
          <a:p>
            <a:pPr marL="1828800" lvl="4" indent="0">
              <a:spcAft>
                <a:spcPts val="600"/>
              </a:spcAft>
            </a:pPr>
            <a:endParaRPr lang="en-GB" dirty="0">
              <a:solidFill>
                <a:srgbClr val="FF0000"/>
              </a:solidFill>
            </a:endParaRPr>
          </a:p>
          <a:p>
            <a:pPr marL="1828800" lvl="4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217.5 ≤ </a:t>
            </a:r>
            <a:r>
              <a:rPr lang="en-GB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en-GB" dirty="0" smtClean="0">
                <a:solidFill>
                  <a:srgbClr val="FF0000"/>
                </a:solidFill>
              </a:rPr>
              <a:t>&lt; </a:t>
            </a:r>
            <a:r>
              <a:rPr lang="en-GB" dirty="0">
                <a:solidFill>
                  <a:srgbClr val="FF0000"/>
                </a:solidFill>
              </a:rPr>
              <a:t>218.5</a:t>
            </a:r>
          </a:p>
          <a:p>
            <a:pPr marL="1828800" lvl="4" indent="0">
              <a:spcAft>
                <a:spcPts val="600"/>
              </a:spcAft>
            </a:pPr>
            <a:endParaRPr lang="en-GB" dirty="0">
              <a:solidFill>
                <a:srgbClr val="FF0000"/>
              </a:solidFill>
            </a:endParaRPr>
          </a:p>
          <a:p>
            <a:pPr marL="1828800" lvl="4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19.95 ≤ </a:t>
            </a:r>
            <a:r>
              <a:rPr lang="en-GB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i="1" dirty="0" smtClean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&lt; 20.05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3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364" name="TextBox 1">
                <a:extLst>
                  <a:ext uri="{FF2B5EF4-FFF2-40B4-BE49-F238E27FC236}">
                    <a16:creationId xmlns=""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5680" y="1124744"/>
                <a:ext cx="8568952" cy="3910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2. The quantities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/>
                  <a:t> </a:t>
                </a:r>
                <a:r>
                  <a:rPr lang="en-GB" sz="2400" dirty="0"/>
                  <a:t>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/>
                  <a:t> </a:t>
                </a:r>
                <a:r>
                  <a:rPr lang="en-GB" sz="2400" dirty="0"/>
                  <a:t>are given to 1 significant figure as     </a:t>
                </a:r>
              </a:p>
              <a:p>
                <a:r>
                  <a:rPr lang="en-GB" sz="2400" i="1" dirty="0"/>
                  <a:t> </a:t>
                </a:r>
                <a:r>
                  <a:rPr lang="en-GB" sz="2400" i="1" dirty="0" smtClean="0"/>
                  <a:t>					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 smtClean="0"/>
                  <a:t> </a:t>
                </a:r>
                <a:r>
                  <a:rPr lang="en-GB" sz="2400" dirty="0"/>
                  <a:t>= 30 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i="1" dirty="0" smtClean="0"/>
                  <a:t> </a:t>
                </a:r>
                <a:r>
                  <a:rPr lang="en-GB" sz="2400" dirty="0"/>
                  <a:t>= 60.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the maximum possible value of the expressions below:</a:t>
                </a:r>
              </a:p>
              <a:p>
                <a:endParaRPr lang="en-GB" sz="2400" dirty="0"/>
              </a:p>
              <a:p>
                <a:r>
                  <a:rPr lang="en-GB" sz="2400" dirty="0">
                    <a:latin typeface="+mj-lt"/>
                  </a:rPr>
                  <a:t>             a)</a:t>
                </a:r>
                <a:r>
                  <a:rPr lang="en-GB" sz="2400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i="1" dirty="0"/>
              </a:p>
              <a:p>
                <a:pPr lvl="1" indent="0"/>
                <a:r>
                  <a:rPr lang="en-GB" sz="2400" dirty="0"/>
                  <a:t>		</a:t>
                </a:r>
                <a:endParaRPr lang="pt-BR" sz="2400" dirty="0"/>
              </a:p>
              <a:p>
                <a:r>
                  <a:rPr lang="pt-BR" sz="2400" dirty="0"/>
                  <a:t>             </a:t>
                </a:r>
                <a:r>
                  <a:rPr lang="pt-BR" sz="2400" dirty="0" err="1"/>
                  <a:t>b</a:t>
                </a:r>
                <a:r>
                  <a:rPr lang="pt-BR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i="1" dirty="0"/>
              </a:p>
              <a:p>
                <a:r>
                  <a:rPr lang="en-GB" sz="2400" dirty="0"/>
                  <a:t>		</a:t>
                </a:r>
              </a:p>
              <a:p>
                <a:r>
                  <a:rPr lang="pt-BR" sz="2400" dirty="0"/>
                  <a:t>             </a:t>
                </a:r>
                <a:r>
                  <a:rPr lang="pt-BR" sz="2400" dirty="0" err="1"/>
                  <a:t>c</a:t>
                </a:r>
                <a:r>
                  <a:rPr lang="pt-BR" sz="2400" dirty="0"/>
                  <a:t>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m:rPr>
                            <m:nor/>
                          </m:rPr>
                          <a:rPr lang="en-GB" sz="2400" i="1" dirty="0"/>
                          <m:t> 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m:rPr>
                            <m:nor/>
                          </m:rPr>
                          <a:rPr lang="en-GB" sz="2400" i="1" dirty="0"/>
                          <m:t> 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5364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5680" y="1124744"/>
                <a:ext cx="8568952" cy="3910558"/>
              </a:xfrm>
              <a:prstGeom prst="rect">
                <a:avLst/>
              </a:prstGeom>
              <a:blipFill rotWithShape="1">
                <a:blip r:embed="rId2"/>
                <a:stretch>
                  <a:fillRect l="-1139" t="-1248" r="-427" b="-6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Measurement Section 2: Fitness Check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C38BE3C4-C9E6-DB47-AA69-8135B254C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id="{33C9F90C-ADD7-7A4B-BA26-7012246C81FF}"/>
                  </a:ext>
                </a:extLst>
              </p:cNvPr>
              <p:cNvSpPr txBox="1"/>
              <p:nvPr/>
            </p:nvSpPr>
            <p:spPr>
              <a:xfrm>
                <a:off x="6312024" y="2967335"/>
                <a:ext cx="29523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/>
                <a:r>
                  <a:rPr lang="en-GB" sz="2400" dirty="0">
                    <a:solidFill>
                      <a:srgbClr val="FF0000"/>
                    </a:solidFill>
                  </a:rPr>
                  <a:t>65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25 = 40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C9F90C-ADD7-7A4B-BA26-7012246C8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024" y="2967335"/>
                <a:ext cx="2952328" cy="461665"/>
              </a:xfrm>
              <a:prstGeom prst="rect">
                <a:avLst/>
              </a:prstGeom>
              <a:blipFill>
                <a:blip r:embed="rId3"/>
                <a:stretch>
                  <a:fillRect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699FBC8-443F-CE4D-BE9D-5EA9843B874B}"/>
              </a:ext>
            </a:extLst>
          </p:cNvPr>
          <p:cNvSpPr txBox="1"/>
          <p:nvPr/>
        </p:nvSpPr>
        <p:spPr>
          <a:xfrm>
            <a:off x="7032104" y="3717032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65 + 35 = 100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5038FE42-E718-D24F-AF4F-D0C28F2F936E}"/>
                  </a:ext>
                </a:extLst>
              </p:cNvPr>
              <p:cNvSpPr txBox="1"/>
              <p:nvPr/>
            </p:nvSpPr>
            <p:spPr>
              <a:xfrm>
                <a:off x="7176120" y="4365104"/>
                <a:ext cx="2088232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65</m:t>
                        </m:r>
                      </m:num>
                      <m:den>
                        <m: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2.6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38FE42-E718-D24F-AF4F-D0C28F2F9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120" y="4365104"/>
                <a:ext cx="2088232" cy="710451"/>
              </a:xfrm>
              <a:prstGeom prst="rect">
                <a:avLst/>
              </a:prstGeom>
              <a:blipFill>
                <a:blip r:embed="rId4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042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5680" y="3328118"/>
            <a:ext cx="8012021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3. If the length of the sides of the rectangle are given to   </a:t>
            </a:r>
          </a:p>
          <a:p>
            <a:r>
              <a:rPr lang="en-GB" sz="2400" dirty="0"/>
              <a:t>    the nearest cm, find:</a:t>
            </a:r>
          </a:p>
          <a:p>
            <a:endParaRPr lang="en-GB" sz="2400" dirty="0"/>
          </a:p>
          <a:p>
            <a:pPr marL="457200" indent="-457200">
              <a:buAutoNum type="alphaLcParenBoth"/>
            </a:pPr>
            <a:r>
              <a:rPr lang="en-GB" sz="2400" dirty="0"/>
              <a:t>the maximum possible area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400" dirty="0"/>
              <a:t>(b)	</a:t>
            </a:r>
            <a:r>
              <a:rPr lang="en-GB" sz="2400" dirty="0"/>
              <a:t>the range of possible perimeters.</a:t>
            </a:r>
            <a:endParaRPr lang="pt-BR" sz="2400" dirty="0"/>
          </a:p>
          <a:p>
            <a:endParaRPr lang="pt-BR" dirty="0"/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211" y="0"/>
            <a:ext cx="9875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Fitness Check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848" y="692696"/>
            <a:ext cx="4051194" cy="2520280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E83F28EA-94AB-2F47-9D96-9A9788AEB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2F5D633-5492-9749-BB53-A5BB92E9416F}"/>
              </a:ext>
            </a:extLst>
          </p:cNvPr>
          <p:cNvSpPr txBox="1"/>
          <p:nvPr/>
        </p:nvSpPr>
        <p:spPr>
          <a:xfrm>
            <a:off x="7257695" y="4941168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43.5 × 32.5 = 1413.75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8C8D404-0C5D-D54E-ABF7-ED84F50FBD50}"/>
              </a:ext>
            </a:extLst>
          </p:cNvPr>
          <p:cNvSpPr txBox="1"/>
          <p:nvPr/>
        </p:nvSpPr>
        <p:spPr>
          <a:xfrm>
            <a:off x="7032104" y="6112378"/>
            <a:ext cx="494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148 cm ≤ perimeter &lt; 152 cm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54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06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19175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66591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940902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120575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="" xmlns:a16="http://schemas.microsoft.com/office/drawing/2014/main" id="{3719D699-C908-F64F-ACC1-9A58BEE36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70899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5043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Areas Concept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7568" y="1196751"/>
            <a:ext cx="9984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A square with sides of 1 cm has an area of 1 cm</a:t>
            </a:r>
            <a:r>
              <a:rPr lang="en-GB" sz="2400" baseline="30000" dirty="0"/>
              <a:t>2</a:t>
            </a:r>
            <a:r>
              <a:rPr lang="en-GB" sz="2400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975" y="1844825"/>
            <a:ext cx="2614527" cy="22322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23493" y="4263480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area of shapes can be either counted or estimated to see how many of these squares fit inside the shape.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FE14535C-A08F-1D4D-A983-EDE01D483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30172C7-6991-144A-92D5-7A542F8043E6}"/>
              </a:ext>
            </a:extLst>
          </p:cNvPr>
          <p:cNvSpPr txBox="1"/>
          <p:nvPr/>
        </p:nvSpPr>
        <p:spPr>
          <a:xfrm>
            <a:off x="2207568" y="5332856"/>
            <a:ext cx="9984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next examples illustrate this method.</a:t>
            </a:r>
          </a:p>
        </p:txBody>
      </p:sp>
    </p:spTree>
    <p:extLst>
      <p:ext uri="{BB962C8B-B14F-4D97-AF65-F5344CB8AC3E}">
        <p14:creationId xmlns:p14="http://schemas.microsoft.com/office/powerpoint/2010/main" val="45481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2" y="755348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 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166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Areas of Shapes: Examples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5912" y="1254443"/>
            <a:ext cx="4960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Find the area of the shaded shape.</a:t>
            </a:r>
            <a:endParaRPr lang="en-GB" sz="24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8843" y="701338"/>
            <a:ext cx="2011572" cy="23163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84278" y="1716108"/>
            <a:ext cx="4388958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shape covers 11 squares,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its area is 11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399AE6C-01D5-F140-A435-5C105B407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4234BB4-1052-5B45-9651-F38DE61766D8}"/>
              </a:ext>
            </a:extLst>
          </p:cNvPr>
          <p:cNvSpPr/>
          <p:nvPr/>
        </p:nvSpPr>
        <p:spPr>
          <a:xfrm>
            <a:off x="5806012" y="3328708"/>
            <a:ext cx="1994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6EE826CB-C9DD-D941-951E-73EFDD3AFCAE}"/>
              </a:ext>
            </a:extLst>
          </p:cNvPr>
          <p:cNvSpPr/>
          <p:nvPr/>
        </p:nvSpPr>
        <p:spPr>
          <a:xfrm>
            <a:off x="5806012" y="3854007"/>
            <a:ext cx="29386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Find the area of the </a:t>
            </a: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shaded shape.</a:t>
            </a:r>
            <a:endParaRPr lang="en-GB" sz="2400" dirty="0"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3B888886-763E-3C42-A6C6-C79EC4F3A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278" y="3149959"/>
            <a:ext cx="2233076" cy="19871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D8B7AC4C-A54E-1447-8BF3-2C685872DE8C}"/>
              </a:ext>
            </a:extLst>
          </p:cNvPr>
          <p:cNvPicPr/>
          <p:nvPr/>
        </p:nvPicPr>
        <p:blipFill rotWithShape="1">
          <a:blip r:embed="rId4"/>
          <a:srcRect l="56836" t="39310" r="22391" b="28768"/>
          <a:stretch/>
        </p:blipFill>
        <p:spPr bwMode="auto">
          <a:xfrm>
            <a:off x="8920169" y="3178254"/>
            <a:ext cx="2500491" cy="19871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221442E-978E-6943-AC59-C575E0EC50D0}"/>
              </a:ext>
            </a:extLst>
          </p:cNvPr>
          <p:cNvSpPr/>
          <p:nvPr/>
        </p:nvSpPr>
        <p:spPr>
          <a:xfrm>
            <a:off x="2495600" y="5131280"/>
            <a:ext cx="969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triangle covers </a:t>
            </a:r>
            <a:r>
              <a:rPr lang="en-GB" sz="2400" b="1" dirty="0">
                <a:solidFill>
                  <a:srgbClr val="FF0000"/>
                </a:solidFill>
              </a:rPr>
              <a:t>6 full squares </a:t>
            </a:r>
            <a:r>
              <a:rPr lang="en-GB" sz="2400" dirty="0">
                <a:solidFill>
                  <a:srgbClr val="FF0000"/>
                </a:solidFill>
              </a:rPr>
              <a:t>marked </a:t>
            </a:r>
            <a:r>
              <a:rPr lang="en-GB" sz="2400" b="1" dirty="0">
                <a:solidFill>
                  <a:srgbClr val="FF0000"/>
                </a:solidFill>
              </a:rPr>
              <a:t>F</a:t>
            </a:r>
            <a:r>
              <a:rPr lang="en-GB" sz="2400" dirty="0">
                <a:solidFill>
                  <a:srgbClr val="FF0000"/>
                </a:solidFill>
              </a:rPr>
              <a:t>, and 4 half squares marked </a:t>
            </a:r>
            <a:r>
              <a:rPr lang="en-GB" sz="2400" b="1" dirty="0">
                <a:solidFill>
                  <a:srgbClr val="FF0000"/>
                </a:solidFill>
              </a:rPr>
              <a:t>H</a:t>
            </a:r>
            <a:r>
              <a:rPr lang="en-GB" sz="2400" dirty="0">
                <a:solidFill>
                  <a:srgbClr val="FF0000"/>
                </a:solidFill>
              </a:rPr>
              <a:t>, the </a:t>
            </a:r>
            <a:r>
              <a:rPr lang="en-GB" sz="2400" b="1" dirty="0">
                <a:solidFill>
                  <a:srgbClr val="FF0000"/>
                </a:solidFill>
              </a:rPr>
              <a:t>half squares </a:t>
            </a:r>
            <a:r>
              <a:rPr lang="en-GB" sz="2400" dirty="0">
                <a:solidFill>
                  <a:srgbClr val="FF0000"/>
                </a:solidFill>
              </a:rPr>
              <a:t>combine to give an area of </a:t>
            </a:r>
            <a:r>
              <a:rPr lang="en-GB" sz="2400" b="1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08020E8F-E764-8848-8C80-4957A09C1E2B}"/>
              </a:ext>
            </a:extLst>
          </p:cNvPr>
          <p:cNvSpPr txBox="1"/>
          <p:nvPr/>
        </p:nvSpPr>
        <p:spPr>
          <a:xfrm>
            <a:off x="4655840" y="6331609"/>
            <a:ext cx="3960440" cy="526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1D46E0FE-36CD-704C-B888-4C7343EA49B8}"/>
              </a:ext>
            </a:extLst>
          </p:cNvPr>
          <p:cNvSpPr/>
          <p:nvPr/>
        </p:nvSpPr>
        <p:spPr>
          <a:xfrm>
            <a:off x="5055469" y="6277982"/>
            <a:ext cx="3127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Area = 6 + 2  = </a:t>
            </a:r>
            <a:r>
              <a:rPr lang="en-GB" sz="2400" b="1" dirty="0">
                <a:solidFill>
                  <a:srgbClr val="FF0000"/>
                </a:solidFill>
              </a:rPr>
              <a:t>8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5260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  <p:bldP spid="11" grpId="0"/>
      <p:bldP spid="12" grpId="0"/>
      <p:bldP spid="7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43260" y="858722"/>
            <a:ext cx="1994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415" y="4613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Areas of Shapes: Examples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853496" y="818372"/>
            <a:ext cx="7525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Estimate the area of the shaded shape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455" y="1346867"/>
            <a:ext cx="3284534" cy="28697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504A65C-75EE-074B-AD09-D7E7005CE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7DB3A16-0EE4-C94C-A87E-82ADC144E8F2}"/>
              </a:ext>
            </a:extLst>
          </p:cNvPr>
          <p:cNvSpPr txBox="1"/>
          <p:nvPr/>
        </p:nvSpPr>
        <p:spPr>
          <a:xfrm>
            <a:off x="2666512" y="1709406"/>
            <a:ext cx="57966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This is a more complicated problem as there are only 9 full squares marked </a:t>
            </a:r>
            <a:r>
              <a:rPr lang="en-GB" sz="2400" b="1" dirty="0">
                <a:solidFill>
                  <a:srgbClr val="FF0000"/>
                </a:solidFill>
              </a:rPr>
              <a:t>F</a:t>
            </a:r>
            <a:r>
              <a:rPr lang="en-GB" sz="2400" dirty="0">
                <a:solidFill>
                  <a:srgbClr val="FF0000"/>
                </a:solidFill>
              </a:rPr>
              <a:t>, but many other part squares. You need to combine part squares that approximately make a whole square, as shown below.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ED121F1-3BE5-6F44-8FC7-56F4D0242915}"/>
              </a:ext>
            </a:extLst>
          </p:cNvPr>
          <p:cNvSpPr txBox="1"/>
          <p:nvPr/>
        </p:nvSpPr>
        <p:spPr>
          <a:xfrm>
            <a:off x="2699238" y="1346867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60B20B7-A0AC-F149-A515-A4EB55586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110" y="3887301"/>
            <a:ext cx="3489644" cy="27800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16A8945-72ED-F64B-99B7-B9BC3C15BFD3}"/>
              </a:ext>
            </a:extLst>
          </p:cNvPr>
          <p:cNvSpPr txBox="1"/>
          <p:nvPr/>
        </p:nvSpPr>
        <p:spPr>
          <a:xfrm>
            <a:off x="7158631" y="4501381"/>
            <a:ext cx="544792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Note that squares marked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*  or × or + or • make about</a:t>
            </a:r>
          </a:p>
          <a:p>
            <a:r>
              <a:rPr lang="en-GB" sz="2400" dirty="0">
                <a:solidFill>
                  <a:srgbClr val="FF0000"/>
                </a:solidFill>
              </a:rPr>
              <a:t>1 full square; so this gives: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approximate area = 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9 </a:t>
            </a:r>
            <a:r>
              <a:rPr lang="en-GB" sz="2400" dirty="0">
                <a:solidFill>
                  <a:srgbClr val="FF0000"/>
                </a:solidFill>
                <a:latin typeface="Symbol" panose="05050102010706020507" pitchFamily="18" charset="2"/>
              </a:rPr>
              <a:t>+ 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4 </a:t>
            </a:r>
            <a:r>
              <a:rPr lang="en-GB" sz="2400" dirty="0">
                <a:solidFill>
                  <a:srgbClr val="FF0000"/>
                </a:solidFill>
                <a:latin typeface="Symbol" panose="05050102010706020507" pitchFamily="18" charset="2"/>
              </a:rPr>
              <a:t>= 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13 cm</a:t>
            </a:r>
            <a:r>
              <a:rPr lang="en-GB" sz="2400" baseline="30000" dirty="0">
                <a:solidFill>
                  <a:srgbClr val="FF0000"/>
                </a:solidFill>
                <a:latin typeface="Times-Roman"/>
              </a:rPr>
              <a:t>2</a:t>
            </a:r>
            <a:endParaRPr lang="en-GB" sz="2400" baseline="30000" dirty="0">
              <a:solidFill>
                <a:srgbClr val="FF0000"/>
              </a:solidFill>
            </a:endParaRPr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17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95600" y="1163082"/>
            <a:ext cx="5301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1. Find the area of the shaded shape.</a:t>
            </a:r>
            <a:endParaRPr lang="en-GB" sz="2400" dirty="0">
              <a:latin typeface="+mj-l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288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Fitness Check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804" y="820871"/>
            <a:ext cx="2475191" cy="23471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BFF46AE-6CE8-374B-851F-7C604C8A9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2D32B10-4164-AC4D-AA71-D9BA8A2D24E1}"/>
              </a:ext>
            </a:extLst>
          </p:cNvPr>
          <p:cNvSpPr txBox="1"/>
          <p:nvPr/>
        </p:nvSpPr>
        <p:spPr>
          <a:xfrm>
            <a:off x="6384032" y="467419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C97548E-C24A-F94B-AB2B-5B54AE6003C7}"/>
              </a:ext>
            </a:extLst>
          </p:cNvPr>
          <p:cNvSpPr txBox="1"/>
          <p:nvPr/>
        </p:nvSpPr>
        <p:spPr>
          <a:xfrm>
            <a:off x="4511824" y="184482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10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8E0B92B4-3BF9-C648-94FE-689F054AE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664" y="3461593"/>
            <a:ext cx="1865538" cy="2651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5AEAA5E-9240-9D43-A938-7A6CABE417FA}"/>
              </a:ext>
            </a:extLst>
          </p:cNvPr>
          <p:cNvSpPr txBox="1"/>
          <p:nvPr/>
        </p:nvSpPr>
        <p:spPr>
          <a:xfrm>
            <a:off x="5975260" y="3789040"/>
            <a:ext cx="5449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</a:rPr>
              <a:t>2. Find the area of the shaded shape.</a:t>
            </a:r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E2512D1-927F-7F42-A117-20B8F6EC0B37}"/>
              </a:ext>
            </a:extLst>
          </p:cNvPr>
          <p:cNvSpPr txBox="1"/>
          <p:nvPr/>
        </p:nvSpPr>
        <p:spPr>
          <a:xfrm>
            <a:off x="2848970" y="1844823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9CC2A20-EF66-9741-99D3-1C8113751192}"/>
              </a:ext>
            </a:extLst>
          </p:cNvPr>
          <p:cNvSpPr txBox="1"/>
          <p:nvPr/>
        </p:nvSpPr>
        <p:spPr>
          <a:xfrm>
            <a:off x="8184232" y="467419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14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3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12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1624" y="2132856"/>
            <a:ext cx="489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3. Estimate the area of the shape </a:t>
            </a:r>
          </a:p>
          <a:p>
            <a:r>
              <a:rPr lang="en-GB" sz="2400" dirty="0"/>
              <a:t>     shaded in the diagram.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Section 3: Fitness Check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2"/>
          <a:srcRect l="58664" t="49064" r="22723" b="12808"/>
          <a:stretch/>
        </p:blipFill>
        <p:spPr bwMode="auto">
          <a:xfrm>
            <a:off x="7658794" y="1396497"/>
            <a:ext cx="3781003" cy="40650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7648" y="3301859"/>
            <a:ext cx="56166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Answer</a:t>
            </a:r>
          </a:p>
          <a:p>
            <a:endParaRPr lang="en-GB" dirty="0"/>
          </a:p>
          <a:p>
            <a:r>
              <a:rPr lang="en-GB" sz="2400" dirty="0">
                <a:solidFill>
                  <a:srgbClr val="FF0000"/>
                </a:solidFill>
              </a:rPr>
              <a:t>You should get an estimate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somewhere between  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      9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and 11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5F5CA0E-C9B1-7744-955F-1CC76E173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17496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067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87406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06267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809185"/>
            <a:ext cx="99769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77072"/>
            <a:ext cx="9976983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72F85D2-A763-DC4D-A0AA-CBFF69B41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82513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83632" y="815404"/>
            <a:ext cx="7848872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2400" dirty="0"/>
              <a:t>It is useful to be aware of </a:t>
            </a:r>
            <a:r>
              <a:rPr lang="en-GB" sz="2400"/>
              <a:t>both metric and imperial </a:t>
            </a:r>
            <a:r>
              <a:rPr lang="en-GB" sz="2400" dirty="0"/>
              <a:t>units and to be able to convert between them.</a:t>
            </a:r>
          </a:p>
          <a:p>
            <a:pPr algn="ctr"/>
            <a:r>
              <a:rPr lang="en-GB" sz="2400" dirty="0"/>
              <a:t>The following table shows conversions within </a:t>
            </a:r>
          </a:p>
          <a:p>
            <a:pPr algn="ctr"/>
            <a:r>
              <a:rPr lang="en-GB" sz="2400" dirty="0"/>
              <a:t>imperial units of measurement.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243" y="30211"/>
            <a:ext cx="9875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Conversion of Units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303912" y="2495143"/>
            <a:ext cx="3456384" cy="407339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foot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12 inches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yard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3 feet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mile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1760 yards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pound (lb) 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16 ounces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stone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14 pounds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gallon  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8 pints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3043C59-CDD4-2149-BA9C-017039613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5555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37001" y="908720"/>
            <a:ext cx="6480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You can convert between metric and imperial units using the following facts.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445" y="16625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Conversion of Units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519936" y="1916832"/>
            <a:ext cx="3672408" cy="476355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en-GB" sz="2200" b="1" i="1" dirty="0">
                <a:solidFill>
                  <a:srgbClr val="231F20"/>
                </a:solidFill>
                <a:latin typeface="Times-Italic"/>
                <a:ea typeface="Calibri" panose="020F0502020204030204" pitchFamily="34" charset="0"/>
                <a:cs typeface="Times-Italic"/>
              </a:rPr>
              <a:t>       Conversion Facts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kg is about 2.2 lbs.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gallon is about 4.5 litres.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litre is about 1.75 pints.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5 miles is about 8 km.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inch is about 2.5 cm.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foot is about 30 cm.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E7925CD-1772-5344-84FD-0DBBFF803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55498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87688" y="686359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87688" y="1175359"/>
            <a:ext cx="842493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John is measured. His height is 5 feet and 8 inches.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Find his height in:</a:t>
            </a:r>
          </a:p>
          <a:p>
            <a:r>
              <a:rPr lang="pt-BR" sz="2400" dirty="0"/>
              <a:t>        (a) inches	 	(b) centimetres	 	(c) metres</a:t>
            </a:r>
            <a:endParaRPr lang="en-GB" sz="2400" dirty="0"/>
          </a:p>
        </p:txBody>
      </p:sp>
      <p:sp>
        <p:nvSpPr>
          <p:cNvPr id="11" name="Rectangle 10"/>
          <p:cNvSpPr/>
          <p:nvPr/>
        </p:nvSpPr>
        <p:spPr>
          <a:xfrm>
            <a:off x="3291533" y="2474006"/>
            <a:ext cx="2116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Solutions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62077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Conversion of Units: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87688" y="3037744"/>
            <a:ext cx="7764198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AutoNum type="alphaLcParenBoth"/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There are 12 inches in one foot, so</a:t>
            </a: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      John's height = 5×12 + 8 = 60 + 8 = </a:t>
            </a:r>
            <a:r>
              <a:rPr lang="en-GB" sz="2400" b="1" dirty="0">
                <a:solidFill>
                  <a:srgbClr val="FF0000"/>
                </a:solidFill>
                <a:latin typeface="+mj-lt"/>
              </a:rPr>
              <a:t>68 inches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302943" y="4101873"/>
                <a:ext cx="7228888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(b) 1 inch is about 2.5 cm, so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   John's height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68 × 2.5 = </a:t>
                </a:r>
                <a:r>
                  <a:rPr lang="en-GB" sz="2400" b="1" dirty="0">
                    <a:solidFill>
                      <a:srgbClr val="FF0000"/>
                    </a:solidFill>
                    <a:latin typeface="+mj-lt"/>
                  </a:rPr>
                  <a:t>170 cm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943" y="4101873"/>
                <a:ext cx="7228888" cy="907941"/>
              </a:xfrm>
              <a:prstGeom prst="rect">
                <a:avLst/>
              </a:prstGeom>
              <a:blipFill>
                <a:blip r:embed="rId2"/>
                <a:stretch>
                  <a:fillRect l="-1228" t="-4167" b="-1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302372" y="5228670"/>
                <a:ext cx="4572000" cy="9079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(c) 1 metre = 100 cm, so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     John's height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+mj-lt"/>
                  </a:rPr>
                  <a:t>1.7 m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372" y="5228670"/>
                <a:ext cx="4572000" cy="907941"/>
              </a:xfrm>
              <a:prstGeom prst="rect">
                <a:avLst/>
              </a:prstGeom>
              <a:blipFill>
                <a:blip r:embed="rId3"/>
                <a:stretch>
                  <a:fillRect l="-1939" t="-4167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37A48EE-A1DE-0C4A-AABC-6F35A38A2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28999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99656" y="707918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99656" y="1189108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family travels 65 miles on holiday. Convert this distance to km.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99656" y="1775938"/>
            <a:ext cx="152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310" y="2356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Conversion of Units: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999656" y="2268047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As 5 miles is approximately equal to 8 km, first divide by 5 and then multiply by 8.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            65 ÷ 5 = 13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            13 × 8 = 104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65 miles is approximately the same as </a:t>
            </a:r>
            <a:r>
              <a:rPr lang="en-GB" sz="2400" b="1" dirty="0">
                <a:solidFill>
                  <a:srgbClr val="FF0000"/>
                </a:solidFill>
              </a:rPr>
              <a:t>104 km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  <a:endParaRPr lang="en-GB" sz="2400" b="1" dirty="0">
              <a:solidFill>
                <a:srgbClr val="FF0000"/>
              </a:solidFill>
              <a:latin typeface="Times-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06352" y="4720852"/>
            <a:ext cx="892229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A line is 80 cm long. Convert this length to inches.</a:t>
            </a:r>
          </a:p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  <a:endParaRPr lang="en-GB" sz="2400" dirty="0"/>
          </a:p>
          <a:p>
            <a:r>
              <a:rPr lang="en-GB" sz="2400" dirty="0">
                <a:solidFill>
                  <a:srgbClr val="FF0000"/>
                </a:solidFill>
              </a:rPr>
              <a:t>1 inch = 2.5 cm</a:t>
            </a:r>
          </a:p>
          <a:p>
            <a:r>
              <a:rPr lang="en-GB" sz="2400" dirty="0">
                <a:solidFill>
                  <a:srgbClr val="FF0000"/>
                </a:solidFill>
              </a:rPr>
              <a:t>80 / 2.5 = 32, so the line is about </a:t>
            </a:r>
            <a:r>
              <a:rPr lang="en-GB" sz="2400" b="1" dirty="0">
                <a:solidFill>
                  <a:srgbClr val="FF0000"/>
                </a:solidFill>
              </a:rPr>
              <a:t>32 inches </a:t>
            </a:r>
            <a:r>
              <a:rPr lang="en-GB" sz="2400" dirty="0">
                <a:solidFill>
                  <a:srgbClr val="FF0000"/>
                </a:solidFill>
              </a:rPr>
              <a:t>long.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99656" y="4259187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29540F3-0FC3-A94E-A09A-94D525444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88215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 build="p"/>
      <p:bldP spid="6" grpId="0" build="p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15680" y="744470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4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15680" y="1175359"/>
            <a:ext cx="8496944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John weighs 8 stone and 5 pounds. Find John's weight in:</a:t>
            </a:r>
          </a:p>
          <a:p>
            <a:r>
              <a:rPr lang="en-GB" sz="2400" dirty="0"/>
              <a:t>(a) pounds		(b) kg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15680" y="2408316"/>
            <a:ext cx="151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51067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Conversion of Units: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15680" y="2947852"/>
            <a:ext cx="64553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Both"/>
            </a:pPr>
            <a:r>
              <a:rPr lang="en-GB" sz="2400" dirty="0">
                <a:solidFill>
                  <a:srgbClr val="FF0000"/>
                </a:solidFill>
              </a:rPr>
              <a:t>There are 14 pounds in 1 stone, so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John's weight 	= 8 × 14 + 5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     = 112 + 5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     = 117 lbs</a:t>
            </a:r>
            <a:endParaRPr lang="en-GB" sz="2400" dirty="0">
              <a:solidFill>
                <a:srgbClr val="FF0000"/>
              </a:solidFill>
              <a:latin typeface="Times-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15680" y="4979521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(b) As 1 pound is about 0.45 kg,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	John's weight 	= 117 × 0.45</a:t>
            </a: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					     </a:t>
            </a:r>
            <a:r>
              <a:rPr lang="en-GB" sz="2400" b="1" dirty="0">
                <a:solidFill>
                  <a:srgbClr val="FF0000"/>
                </a:solidFill>
                <a:latin typeface="+mj-lt"/>
              </a:rPr>
              <a:t>= 53 kg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(to the nearest kg)</a:t>
            </a:r>
            <a:endParaRPr lang="en-GB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A8DBD7-C09D-0E4C-BB74-49F0C6B9B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46434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566"/>
            <a:ext cx="97309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39415" y="1608439"/>
            <a:ext cx="6623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Convert each quantity to the units given.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="" xmlns:a16="http://schemas.microsoft.com/office/drawing/2014/main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6088" y="675654"/>
            <a:ext cx="69844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2" name="Rectangle 1"/>
          <p:cNvSpPr/>
          <p:nvPr/>
        </p:nvSpPr>
        <p:spPr>
          <a:xfrm>
            <a:off x="2207568" y="2267380"/>
            <a:ext cx="93709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Both"/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3 inches to cm 	 (b) 	18 stone to pounds</a:t>
            </a:r>
          </a:p>
          <a:p>
            <a:pPr marL="457200" indent="-457200">
              <a:buAutoNum type="alphaLcParenBoth"/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(c)	 6 lbs to ounces 	 (d) 	6 feet 3 inches to inches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(e)	15 kg to lbs 	 (f) 	3 yards to inches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(g)	 3 feet to cm 	 (h) 	5 gallons to litres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(</a:t>
            </a:r>
            <a:r>
              <a:rPr lang="en-GB" sz="2400" dirty="0" err="1">
                <a:solidFill>
                  <a:srgbClr val="231F20"/>
                </a:solidFill>
                <a:latin typeface="+mj-lt"/>
              </a:rPr>
              <a:t>i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	45 kg to lbs	 (j) 	9 litres to pints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(l)	45 gallons to litres	 (m)	8 litres to pints</a:t>
            </a:r>
            <a:endParaRPr lang="en-GB" sz="2400" dirty="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ADBEC44-983A-934A-A934-C21D26B8FC1C}"/>
              </a:ext>
            </a:extLst>
          </p:cNvPr>
          <p:cNvSpPr/>
          <p:nvPr/>
        </p:nvSpPr>
        <p:spPr>
          <a:xfrm>
            <a:off x="5087888" y="2281668"/>
            <a:ext cx="22447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7.5 cm 	  	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96 ounces 	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33 lbs 		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90 cm 		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99 lbs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202.5 litres		</a:t>
            </a:r>
            <a:endParaRPr lang="en-GB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FB50B2D-EA22-8D48-9B19-902B33C72D7A}"/>
              </a:ext>
            </a:extLst>
          </p:cNvPr>
          <p:cNvSpPr/>
          <p:nvPr/>
        </p:nvSpPr>
        <p:spPr>
          <a:xfrm>
            <a:off x="10416480" y="2281668"/>
            <a:ext cx="20031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252 pounds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75 inches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108 inches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22.5 litres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15.75 pints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14 pints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1A55B3B-5D05-AE40-ACFB-05F2F9CD5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03753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" grpId="0"/>
      <p:bldP spid="8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662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6312" y="750043"/>
            <a:ext cx="6623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</a:t>
            </a:r>
            <a:r>
              <a:rPr lang="en-GB" dirty="0"/>
              <a:t>. </a:t>
            </a:r>
            <a:r>
              <a:rPr lang="en-GB" sz="2400" dirty="0"/>
              <a:t>Convert each quantity to the units given. </a:t>
            </a:r>
          </a:p>
          <a:p>
            <a:r>
              <a:rPr lang="en-GB" sz="2400" dirty="0"/>
              <a:t>    Give answers to 1 decimal place.</a:t>
            </a:r>
          </a:p>
        </p:txBody>
      </p:sp>
      <p:sp>
        <p:nvSpPr>
          <p:cNvPr id="2" name="Rectangle 1"/>
          <p:cNvSpPr/>
          <p:nvPr/>
        </p:nvSpPr>
        <p:spPr>
          <a:xfrm>
            <a:off x="2411252" y="2060848"/>
            <a:ext cx="95770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Both"/>
            </a:pPr>
            <a:r>
              <a:rPr lang="en-GB" sz="2400" dirty="0">
                <a:latin typeface="+mj-lt"/>
              </a:rPr>
              <a:t>8 lbs to kg	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	                (b) </a:t>
            </a:r>
            <a:r>
              <a:rPr lang="en-GB" sz="2400" dirty="0">
                <a:latin typeface="+mj-lt"/>
              </a:rPr>
              <a:t>3 lbs to kg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(c) </a:t>
            </a:r>
            <a:r>
              <a:rPr lang="en-GB" sz="2400" dirty="0">
                <a:latin typeface="+mj-lt"/>
              </a:rPr>
              <a:t>16 pints to litres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	                (d) </a:t>
            </a:r>
            <a:r>
              <a:rPr lang="en-GB" sz="2400" dirty="0">
                <a:latin typeface="+mj-lt"/>
              </a:rPr>
              <a:t>10 cm to inches</a:t>
            </a:r>
          </a:p>
          <a:p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(e) </a:t>
            </a:r>
            <a:r>
              <a:rPr lang="en-GB" sz="2400" dirty="0">
                <a:latin typeface="+mj-lt"/>
              </a:rPr>
              <a:t>400 cm to feet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	                (f) </a:t>
            </a:r>
            <a:r>
              <a:rPr lang="en-GB" sz="2400" dirty="0">
                <a:latin typeface="+mj-lt"/>
              </a:rPr>
              <a:t>80 ounces to pounds</a:t>
            </a:r>
          </a:p>
          <a:p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(g) </a:t>
            </a:r>
            <a:r>
              <a:rPr lang="en-GB" sz="2400" dirty="0">
                <a:latin typeface="+mj-lt"/>
              </a:rPr>
              <a:t>182 lbs to stones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                (h) </a:t>
            </a:r>
            <a:r>
              <a:rPr lang="en-GB" sz="2400" dirty="0">
                <a:latin typeface="+mj-lt"/>
              </a:rPr>
              <a:t>50 litres to gallons</a:t>
            </a:r>
          </a:p>
          <a:p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 marL="514350" indent="-514350">
              <a:buAutoNum type="romanLcParenBoth"/>
            </a:pPr>
            <a:r>
              <a:rPr lang="en-GB" sz="2400" dirty="0">
                <a:latin typeface="+mj-lt"/>
              </a:rPr>
              <a:t>84 inches to feet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                (j) </a:t>
            </a:r>
            <a:r>
              <a:rPr lang="en-GB" sz="2400" dirty="0">
                <a:latin typeface="+mj-lt"/>
              </a:rPr>
              <a:t>52 cm to inches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7BCAA5E-7542-A841-9638-1A73B51453D8}"/>
              </a:ext>
            </a:extLst>
          </p:cNvPr>
          <p:cNvSpPr txBox="1"/>
          <p:nvPr/>
        </p:nvSpPr>
        <p:spPr>
          <a:xfrm>
            <a:off x="5255568" y="1921313"/>
            <a:ext cx="1944216" cy="4134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3.6 kg	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9.1 litres	       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13.3 feet	      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13.0 stones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7.0 feet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 		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F6776E2-83DF-1D40-8F86-39649F4F77EF}"/>
              </a:ext>
            </a:extLst>
          </p:cNvPr>
          <p:cNvSpPr txBox="1"/>
          <p:nvPr/>
        </p:nvSpPr>
        <p:spPr>
          <a:xfrm>
            <a:off x="10344472" y="2060848"/>
            <a:ext cx="194421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1.4 kg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4.0 inches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5.0 lbs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11.1 gallon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20.8 inches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BA3117C-D38C-7D4A-A5A5-03CEDBFD5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76792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224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5640" y="1268760"/>
            <a:ext cx="9073008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3. </a:t>
            </a:r>
            <a:r>
              <a:rPr lang="en-GB" sz="2400" dirty="0" err="1"/>
              <a:t>Jimar</a:t>
            </a:r>
            <a:r>
              <a:rPr lang="en-GB" sz="2400" dirty="0"/>
              <a:t> is 6 feet 2 inches tall and weighs 11 stone 5 pounds.</a:t>
            </a:r>
          </a:p>
          <a:p>
            <a:endParaRPr lang="en-GB" sz="2400" dirty="0"/>
          </a:p>
          <a:p>
            <a:r>
              <a:rPr lang="en-GB" sz="2400" dirty="0"/>
              <a:t>    Sam is 180 cm tall and weighs 68 kg.</a:t>
            </a:r>
          </a:p>
          <a:p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dirty="0"/>
              <a:t>    Who is the taller and who is the heavier? </a:t>
            </a:r>
          </a:p>
          <a:p>
            <a:r>
              <a:rPr lang="en-GB" sz="2400" dirty="0"/>
              <a:t>    Find your answer by converting </a:t>
            </a:r>
            <a:r>
              <a:rPr lang="en-GB" sz="2400" dirty="0" err="1"/>
              <a:t>Jimar’s</a:t>
            </a:r>
            <a:r>
              <a:rPr lang="en-GB" sz="2400" dirty="0"/>
              <a:t> measurements </a:t>
            </a:r>
          </a:p>
          <a:p>
            <a:r>
              <a:rPr lang="en-GB" sz="2400" dirty="0"/>
              <a:t>    into metric measurements.</a:t>
            </a:r>
            <a:endParaRPr lang="en-GB" sz="2400" b="1" dirty="0">
              <a:solidFill>
                <a:srgbClr val="231F20"/>
              </a:solidFill>
              <a:latin typeface="Times-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15680" y="4509120"/>
            <a:ext cx="646764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>
                <a:solidFill>
                  <a:srgbClr val="231F20"/>
                </a:solidFill>
                <a:latin typeface="+mj-lt"/>
              </a:rPr>
              <a:t>Answer</a:t>
            </a:r>
            <a:endParaRPr lang="en-GB" dirty="0">
              <a:solidFill>
                <a:srgbClr val="231F20"/>
              </a:solidFill>
              <a:latin typeface="Times-Roman"/>
            </a:endParaRPr>
          </a:p>
          <a:p>
            <a:r>
              <a:rPr lang="en-GB" sz="2400" dirty="0" err="1">
                <a:solidFill>
                  <a:srgbClr val="FF0000"/>
                </a:solidFill>
                <a:cs typeface="Arial" panose="020B0604020202020204" pitchFamily="34" charset="0"/>
              </a:rPr>
              <a:t>Jimar</a:t>
            </a:r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 is both taller and heavier than Sam (</a:t>
            </a:r>
            <a:r>
              <a:rPr lang="en-GB" sz="2400" dirty="0" err="1">
                <a:solidFill>
                  <a:srgbClr val="FF0000"/>
                </a:solidFill>
                <a:cs typeface="Arial" panose="020B0604020202020204" pitchFamily="34" charset="0"/>
              </a:rPr>
              <a:t>Jimar</a:t>
            </a:r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 is 185 cm tall and weighs over 70 kg).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6D96814-0B88-C944-B086-67C56E23B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82288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1587"/>
            <a:ext cx="99609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1788" y="1340768"/>
            <a:ext cx="96602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4. A car travels on average 10 km for every litre of fuel.</a:t>
            </a:r>
          </a:p>
          <a:p>
            <a:endParaRPr lang="en-GB" sz="2400" dirty="0"/>
          </a:p>
          <a:p>
            <a:r>
              <a:rPr lang="en-GB" sz="2400" dirty="0"/>
              <a:t>The car is driven from Chichester to Woking, a distance of 41 miles.</a:t>
            </a:r>
          </a:p>
          <a:p>
            <a:endParaRPr lang="en-GB" sz="2400" dirty="0"/>
          </a:p>
          <a:p>
            <a:pPr marL="457200" indent="-457200">
              <a:buAutoNum type="alphaLcParenBoth"/>
            </a:pPr>
            <a:r>
              <a:rPr lang="en-GB" sz="2400" dirty="0"/>
              <a:t>How far does the car travel in km?</a:t>
            </a:r>
          </a:p>
          <a:p>
            <a:pPr marL="457200" indent="-457200">
              <a:buAutoNum type="alphaLcParenBoth"/>
            </a:pPr>
            <a:endParaRPr lang="en-GB" sz="2400" dirty="0"/>
          </a:p>
          <a:p>
            <a:r>
              <a:rPr lang="en-GB" sz="2400" dirty="0"/>
              <a:t>(b) How many litres of fuel are used?</a:t>
            </a:r>
          </a:p>
          <a:p>
            <a:endParaRPr lang="en-GB" sz="2400" dirty="0"/>
          </a:p>
          <a:p>
            <a:r>
              <a:rPr lang="en-GB" sz="2400" dirty="0"/>
              <a:t>(c) How many gallons of fuel are used?</a:t>
            </a:r>
            <a:endParaRPr lang="en-GB" sz="2400" b="1" dirty="0">
              <a:solidFill>
                <a:srgbClr val="231F20"/>
              </a:solidFill>
              <a:latin typeface="Times-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16280" y="2708920"/>
            <a:ext cx="6467648" cy="1908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solidFill>
                  <a:srgbClr val="FF0000"/>
                </a:solidFill>
              </a:rPr>
              <a:t>65.6 km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solidFill>
                  <a:srgbClr val="FF0000"/>
                </a:solidFill>
              </a:rPr>
              <a:t>6.56 litres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solidFill>
                  <a:srgbClr val="FF0000"/>
                </a:solidFill>
              </a:rPr>
              <a:t>1.46 gallons</a:t>
            </a:r>
            <a:endParaRPr lang="en-GB" sz="2400" b="1" dirty="0">
              <a:solidFill>
                <a:srgbClr val="FF0000"/>
              </a:solidFill>
              <a:latin typeface="Times-Rom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30A75FF-9CE9-5A41-8FAB-78114BB23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2435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234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53368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52940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7" y="2809185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969182"/>
            <a:ext cx="998443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02ABAFD-E1E7-234A-9409-1CB9A4B35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30152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D26DF9-5106-4408-AEB8-21B8AFA51FB3}">
  <ds:schemaRefs>
    <ds:schemaRef ds:uri="f7b00057-f5aa-46f4-8410-da255f32554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8378</TotalTime>
  <Words>2291</Words>
  <Application>Microsoft Office PowerPoint</Application>
  <PresentationFormat>Custom</PresentationFormat>
  <Paragraphs>585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Alapértelmezett terv</vt:lpstr>
      <vt:lpstr>Supporting and Enhancing Mathematics and Statistics UNIT: Units of Measurement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306</cp:revision>
  <cp:lastPrinted>2016-10-17T08:47:54Z</cp:lastPrinted>
  <dcterms:created xsi:type="dcterms:W3CDTF">2012-10-10T19:07:13Z</dcterms:created>
  <dcterms:modified xsi:type="dcterms:W3CDTF">2020-06-22T15:17:03Z</dcterms:modified>
</cp:coreProperties>
</file>