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9"/>
  </p:notesMasterIdLst>
  <p:handoutMasterIdLst>
    <p:handoutMasterId r:id="rId30"/>
  </p:handoutMasterIdLst>
  <p:sldIdLst>
    <p:sldId id="355" r:id="rId5"/>
    <p:sldId id="489" r:id="rId6"/>
    <p:sldId id="365" r:id="rId7"/>
    <p:sldId id="490" r:id="rId8"/>
    <p:sldId id="491" r:id="rId9"/>
    <p:sldId id="492" r:id="rId10"/>
    <p:sldId id="462" r:id="rId11"/>
    <p:sldId id="366" r:id="rId12"/>
    <p:sldId id="367" r:id="rId13"/>
    <p:sldId id="368" r:id="rId14"/>
    <p:sldId id="369" r:id="rId15"/>
    <p:sldId id="371" r:id="rId16"/>
    <p:sldId id="370" r:id="rId17"/>
    <p:sldId id="372" r:id="rId18"/>
    <p:sldId id="488" r:id="rId19"/>
    <p:sldId id="495" r:id="rId20"/>
    <p:sldId id="496" r:id="rId21"/>
    <p:sldId id="497" r:id="rId22"/>
    <p:sldId id="498" r:id="rId23"/>
    <p:sldId id="494" r:id="rId24"/>
    <p:sldId id="499" r:id="rId25"/>
    <p:sldId id="501" r:id="rId26"/>
    <p:sldId id="500" r:id="rId27"/>
    <p:sldId id="493" r:id="rId28"/>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06"/>
    <p:restoredTop sz="94656"/>
  </p:normalViewPr>
  <p:slideViewPr>
    <p:cSldViewPr>
      <p:cViewPr varScale="1">
        <p:scale>
          <a:sx n="85" d="100"/>
          <a:sy n="85" d="100"/>
        </p:scale>
        <p:origin x="-102" y="-276"/>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7/29/2020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164434645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86055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3</a:t>
            </a:fld>
            <a:endParaRPr lang="en-GB" dirty="0"/>
          </a:p>
        </p:txBody>
      </p:sp>
    </p:spTree>
    <p:extLst>
      <p:ext uri="{BB962C8B-B14F-4D97-AF65-F5344CB8AC3E}">
        <p14:creationId xmlns:p14="http://schemas.microsoft.com/office/powerpoint/2010/main" val="73915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4</a:t>
            </a:fld>
            <a:endParaRPr lang="en-GB" dirty="0"/>
          </a:p>
        </p:txBody>
      </p:sp>
    </p:spTree>
    <p:extLst>
      <p:ext uri="{BB962C8B-B14F-4D97-AF65-F5344CB8AC3E}">
        <p14:creationId xmlns:p14="http://schemas.microsoft.com/office/powerpoint/2010/main" val="178893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5</a:t>
            </a:fld>
            <a:endParaRPr lang="en-GB" dirty="0"/>
          </a:p>
        </p:txBody>
      </p:sp>
    </p:spTree>
    <p:extLst>
      <p:ext uri="{BB962C8B-B14F-4D97-AF65-F5344CB8AC3E}">
        <p14:creationId xmlns:p14="http://schemas.microsoft.com/office/powerpoint/2010/main" val="175966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6</a:t>
            </a:fld>
            <a:endParaRPr lang="en-GB" dirty="0"/>
          </a:p>
        </p:txBody>
      </p:sp>
    </p:spTree>
    <p:extLst>
      <p:ext uri="{BB962C8B-B14F-4D97-AF65-F5344CB8AC3E}">
        <p14:creationId xmlns:p14="http://schemas.microsoft.com/office/powerpoint/2010/main" val="549433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8</a:t>
            </a:fld>
            <a:endParaRPr lang="en-GB" dirty="0"/>
          </a:p>
        </p:txBody>
      </p:sp>
    </p:spTree>
    <p:extLst>
      <p:ext uri="{BB962C8B-B14F-4D97-AF65-F5344CB8AC3E}">
        <p14:creationId xmlns:p14="http://schemas.microsoft.com/office/powerpoint/2010/main" val="1230987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9</a:t>
            </a:fld>
            <a:endParaRPr lang="en-GB" dirty="0"/>
          </a:p>
        </p:txBody>
      </p:sp>
    </p:spTree>
    <p:extLst>
      <p:ext uri="{BB962C8B-B14F-4D97-AF65-F5344CB8AC3E}">
        <p14:creationId xmlns:p14="http://schemas.microsoft.com/office/powerpoint/2010/main" val="1998231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10</a:t>
            </a:fld>
            <a:endParaRPr lang="en-GB" dirty="0"/>
          </a:p>
        </p:txBody>
      </p:sp>
    </p:spTree>
    <p:extLst>
      <p:ext uri="{BB962C8B-B14F-4D97-AF65-F5344CB8AC3E}">
        <p14:creationId xmlns:p14="http://schemas.microsoft.com/office/powerpoint/2010/main" val="1194862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11</a:t>
            </a:fld>
            <a:endParaRPr lang="en-GB" dirty="0"/>
          </a:p>
        </p:txBody>
      </p:sp>
    </p:spTree>
    <p:extLst>
      <p:ext uri="{BB962C8B-B14F-4D97-AF65-F5344CB8AC3E}">
        <p14:creationId xmlns:p14="http://schemas.microsoft.com/office/powerpoint/2010/main" val="679018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12</a:t>
            </a:fld>
            <a:endParaRPr lang="en-GB" dirty="0"/>
          </a:p>
        </p:txBody>
      </p:sp>
    </p:spTree>
    <p:extLst>
      <p:ext uri="{BB962C8B-B14F-4D97-AF65-F5344CB8AC3E}">
        <p14:creationId xmlns:p14="http://schemas.microsoft.com/office/powerpoint/2010/main" val="3116071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13</a:t>
            </a:fld>
            <a:endParaRPr lang="en-GB" dirty="0"/>
          </a:p>
        </p:txBody>
      </p:sp>
    </p:spTree>
    <p:extLst>
      <p:ext uri="{BB962C8B-B14F-4D97-AF65-F5344CB8AC3E}">
        <p14:creationId xmlns:p14="http://schemas.microsoft.com/office/powerpoint/2010/main" val="3925511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86C206-6EC7-5E44-A44C-D46775DD7817}" type="slidenum">
              <a:rPr lang="en-GB" smtClean="0"/>
              <a:t>14</a:t>
            </a:fld>
            <a:endParaRPr lang="en-GB" dirty="0"/>
          </a:p>
        </p:txBody>
      </p:sp>
    </p:spTree>
    <p:extLst>
      <p:ext uri="{BB962C8B-B14F-4D97-AF65-F5344CB8AC3E}">
        <p14:creationId xmlns:p14="http://schemas.microsoft.com/office/powerpoint/2010/main" val="1512637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0903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tiff"/><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18.png"/><Relationship Id="rId4" Type="http://schemas.openxmlformats.org/officeDocument/2006/relationships/image" Target="../media/image6.tiff"/></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6.tiff"/></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tiff"/><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tiff"/><Relationship Id="rId5" Type="http://schemas.openxmlformats.org/officeDocument/2006/relationships/image" Target="../media/image29.png"/><Relationship Id="rId4" Type="http://schemas.openxmlformats.org/officeDocument/2006/relationships/image" Target="../media/image18.tiff"/></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1.tiff"/><Relationship Id="rId7" Type="http://schemas.openxmlformats.org/officeDocument/2006/relationships/image" Target="../media/image26.png"/><Relationship Id="rId2" Type="http://schemas.openxmlformats.org/officeDocument/2006/relationships/image" Target="../media/image20.tiff"/><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360.png"/><Relationship Id="rId3" Type="http://schemas.openxmlformats.org/officeDocument/2006/relationships/image" Target="../media/image30.png"/><Relationship Id="rId7" Type="http://schemas.openxmlformats.org/officeDocument/2006/relationships/image" Target="../media/image22.tiff"/><Relationship Id="rId2" Type="http://schemas.openxmlformats.org/officeDocument/2006/relationships/image" Target="../media/image20.tiff"/><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0.png"/><Relationship Id="rId9" Type="http://schemas.openxmlformats.org/officeDocument/2006/relationships/image" Target="../media/image23.tiff"/></Relationships>
</file>

<file path=ppt/slides/_rels/slide18.xml.rels><?xml version="1.0" encoding="UTF-8" standalone="yes"?>
<Relationships xmlns="http://schemas.openxmlformats.org/package/2006/relationships"><Relationship Id="rId8" Type="http://schemas.openxmlformats.org/officeDocument/2006/relationships/image" Target="../media/image24.tiff"/><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10.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0.png"/><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a:t>UNIT: The Normal Distribution</a:t>
            </a:r>
            <a:endParaRPr lang="en-GB" sz="3600" dirty="0"/>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The Normal Distribution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987" y="24298"/>
            <a:ext cx="22133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p:txBody>
      </p:sp>
      <p:sp>
        <p:nvSpPr>
          <p:cNvPr id="3" name="Rectangle 2">
            <a:extLst>
              <a:ext uri="{FF2B5EF4-FFF2-40B4-BE49-F238E27FC236}">
                <a16:creationId xmlns:a16="http://schemas.microsoft.com/office/drawing/2014/main" xmlns="" id="{524BA1E3-80E9-D143-B9FB-985D2B0B3C36}"/>
              </a:ext>
            </a:extLst>
          </p:cNvPr>
          <p:cNvSpPr/>
          <p:nvPr/>
        </p:nvSpPr>
        <p:spPr>
          <a:xfrm>
            <a:off x="2639616" y="1052736"/>
            <a:ext cx="9034908" cy="2308324"/>
          </a:xfrm>
          <a:prstGeom prst="rect">
            <a:avLst/>
          </a:prstGeom>
        </p:spPr>
        <p:txBody>
          <a:bodyPr wrap="square">
            <a:spAutoFit/>
          </a:bodyPr>
          <a:lstStyle/>
          <a:p>
            <a:r>
              <a:rPr lang="en-US" sz="2400" dirty="0"/>
              <a:t>The Normal Distribution is a key component of Data Science</a:t>
            </a:r>
          </a:p>
          <a:p>
            <a:r>
              <a:rPr lang="en-US" sz="2400" dirty="0"/>
              <a:t>With its bell shaped symmetry, it can be used to model many situations in life, including the IQ (Intelligence Quotient) of people.</a:t>
            </a:r>
          </a:p>
          <a:p>
            <a:endParaRPr lang="en-US" sz="2400" dirty="0"/>
          </a:p>
          <a:p>
            <a:r>
              <a:rPr lang="en-US" sz="2400" dirty="0"/>
              <a:t>There are four sections in this unit, namely:</a:t>
            </a:r>
          </a:p>
        </p:txBody>
      </p:sp>
      <p:sp>
        <p:nvSpPr>
          <p:cNvPr id="12" name="TextBox 2">
            <a:extLst>
              <a:ext uri="{FF2B5EF4-FFF2-40B4-BE49-F238E27FC236}">
                <a16:creationId xmlns:a16="http://schemas.microsoft.com/office/drawing/2014/main" xmlns="" id="{15A2C0E4-D7CD-0B4C-93FD-37A580991B40}"/>
              </a:ext>
            </a:extLst>
          </p:cNvPr>
          <p:cNvSpPr txBox="1">
            <a:spLocks noChangeArrowheads="1"/>
          </p:cNvSpPr>
          <p:nvPr/>
        </p:nvSpPr>
        <p:spPr bwMode="auto">
          <a:xfrm>
            <a:off x="4151784" y="3573016"/>
            <a:ext cx="7783432" cy="30469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r>
              <a:rPr lang="en-US" altLang="en-US" sz="2400" dirty="0"/>
              <a:t>Looking at Data</a:t>
            </a:r>
          </a:p>
          <a:p>
            <a:pPr>
              <a:buFontTx/>
              <a:buAutoNum type="arabicPeriod"/>
            </a:pPr>
            <a:endParaRPr lang="en-US" altLang="en-US" sz="2400" dirty="0"/>
          </a:p>
          <a:p>
            <a:pPr>
              <a:buFontTx/>
              <a:buAutoNum type="arabicPeriod"/>
            </a:pPr>
            <a:r>
              <a:rPr lang="en-GB" sz="2400" dirty="0">
                <a:cs typeface="Arial" panose="020B0604020202020204" pitchFamily="34" charset="0"/>
              </a:rPr>
              <a:t>Standardised Normal Distribution</a:t>
            </a:r>
          </a:p>
          <a:p>
            <a:pPr marL="0" indent="0"/>
            <a:endParaRPr lang="en-US" altLang="en-US" sz="2400" dirty="0"/>
          </a:p>
          <a:p>
            <a:pPr marL="0" indent="0"/>
            <a:r>
              <a:rPr lang="en-US" altLang="en-US" sz="2400" dirty="0"/>
              <a:t>3.  Transformation of </a:t>
            </a:r>
            <a:r>
              <a:rPr lang="en-GB" sz="2400" dirty="0">
                <a:cs typeface="Arial" panose="020B0604020202020204" pitchFamily="34" charset="0"/>
              </a:rPr>
              <a:t>Standardised Normal Distribution</a:t>
            </a:r>
            <a:endParaRPr lang="en-US" altLang="en-US" sz="2400" dirty="0"/>
          </a:p>
          <a:p>
            <a:pPr marL="0" indent="0"/>
            <a:endParaRPr lang="en-US" altLang="en-US" sz="2400" dirty="0"/>
          </a:p>
          <a:p>
            <a:pPr marL="0" indent="0"/>
            <a:r>
              <a:rPr lang="en-US" altLang="en-US" sz="2400" dirty="0"/>
              <a:t>4.  Examples in Context</a:t>
            </a:r>
          </a:p>
          <a:p>
            <a:pPr marL="0" indent="0"/>
            <a:endParaRPr lang="en-US" altLang="en-US" sz="2400" dirty="0"/>
          </a:p>
        </p:txBody>
      </p:sp>
    </p:spTree>
    <p:extLst>
      <p:ext uri="{BB962C8B-B14F-4D97-AF65-F5344CB8AC3E}">
        <p14:creationId xmlns:p14="http://schemas.microsoft.com/office/powerpoint/2010/main" val="1002980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6" y="33638"/>
            <a:ext cx="9976677" cy="600741"/>
          </a:xfrm>
        </p:spPr>
        <p:txBody>
          <a:bodyPr/>
          <a:lstStyle/>
          <a:p>
            <a:r>
              <a:rPr lang="en-GB" sz="2800" b="1" dirty="0">
                <a:latin typeface="Arial" panose="020B0604020202020204" pitchFamily="34" charset="0"/>
                <a:cs typeface="Arial" panose="020B0604020202020204" pitchFamily="34" charset="0"/>
              </a:rPr>
              <a:t>Looking at Data</a:t>
            </a:r>
          </a:p>
        </p:txBody>
      </p:sp>
      <p:sp>
        <p:nvSpPr>
          <p:cNvPr id="4" name="TextBox 3">
            <a:extLst>
              <a:ext uri="{FF2B5EF4-FFF2-40B4-BE49-F238E27FC236}">
                <a16:creationId xmlns:a16="http://schemas.microsoft.com/office/drawing/2014/main" xmlns="" id="{21AB5CF7-B76F-004B-B754-65F5D2C107D0}"/>
              </a:ext>
            </a:extLst>
          </p:cNvPr>
          <p:cNvSpPr txBox="1"/>
          <p:nvPr/>
        </p:nvSpPr>
        <p:spPr>
          <a:xfrm>
            <a:off x="2567609" y="759669"/>
            <a:ext cx="5400600" cy="2423740"/>
          </a:xfrm>
          <a:prstGeom prst="rect">
            <a:avLst/>
          </a:prstGeom>
          <a:noFill/>
        </p:spPr>
        <p:txBody>
          <a:bodyPr wrap="square" rtlCol="0">
            <a:spAutoFit/>
          </a:bodyPr>
          <a:lstStyle/>
          <a:p>
            <a:pPr>
              <a:spcAft>
                <a:spcPts val="900"/>
              </a:spcAft>
            </a:pPr>
            <a:r>
              <a:rPr lang="en-US" sz="2400" dirty="0"/>
              <a:t>The Normal Distribution is a very useful way of summarising and working with symmetric data sets, as shown opposite.</a:t>
            </a:r>
          </a:p>
          <a:p>
            <a:r>
              <a:rPr lang="en-US" sz="2400" dirty="0"/>
              <a:t>Note that it is bell shaped and symmetric about the mean.</a:t>
            </a:r>
          </a:p>
        </p:txBody>
      </p:sp>
      <p:pic>
        <p:nvPicPr>
          <p:cNvPr id="3" name="Picture 2">
            <a:extLst>
              <a:ext uri="{FF2B5EF4-FFF2-40B4-BE49-F238E27FC236}">
                <a16:creationId xmlns:a16="http://schemas.microsoft.com/office/drawing/2014/main" xmlns="" id="{59A46AA8-AFB2-D249-9489-57C811D36397}"/>
              </a:ext>
            </a:extLst>
          </p:cNvPr>
          <p:cNvPicPr>
            <a:picLocks noChangeAspect="1"/>
          </p:cNvPicPr>
          <p:nvPr/>
        </p:nvPicPr>
        <p:blipFill>
          <a:blip r:embed="rId3"/>
          <a:stretch>
            <a:fillRect/>
          </a:stretch>
        </p:blipFill>
        <p:spPr>
          <a:xfrm>
            <a:off x="8515350" y="729465"/>
            <a:ext cx="3022600" cy="23876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969D2C23-A068-CA4C-B83F-4C5EA74C04E9}"/>
                  </a:ext>
                </a:extLst>
              </p:cNvPr>
              <p:cNvSpPr txBox="1"/>
              <p:nvPr/>
            </p:nvSpPr>
            <p:spPr>
              <a:xfrm>
                <a:off x="2567609" y="3573016"/>
                <a:ext cx="8970341" cy="2831544"/>
              </a:xfrm>
              <a:prstGeom prst="rect">
                <a:avLst/>
              </a:prstGeom>
              <a:noFill/>
            </p:spPr>
            <p:txBody>
              <a:bodyPr wrap="square" rtlCol="0">
                <a:spAutoFit/>
              </a:bodyPr>
              <a:lstStyle/>
              <a:p>
                <a:pPr>
                  <a:spcAft>
                    <a:spcPts val="600"/>
                  </a:spcAft>
                </a:pPr>
                <a:r>
                  <a:rPr lang="en-US" sz="2400" dirty="0"/>
                  <a:t>One well known example is that of IQ (Intelligence Quotient) for adults; it has a mean value of 100 (</a:t>
                </a:r>
                <a14:m>
                  <m:oMath xmlns:m="http://schemas.openxmlformats.org/officeDocument/2006/math">
                    <m:r>
                      <a:rPr lang="en-US" sz="2400" i="1" smtClean="0">
                        <a:latin typeface="Cambria Math" panose="02040503050406030204" pitchFamily="18" charset="0"/>
                        <a:ea typeface="Cambria Math" panose="02040503050406030204" pitchFamily="18" charset="0"/>
                      </a:rPr>
                      <m:t>𝜇</m:t>
                    </m:r>
                    <m:r>
                      <a:rPr lang="en-GB" sz="2400" b="0" i="1" smtClean="0">
                        <a:latin typeface="Cambria Math" panose="02040503050406030204" pitchFamily="18" charset="0"/>
                        <a:ea typeface="Cambria Math" panose="02040503050406030204" pitchFamily="18" charset="0"/>
                      </a:rPr>
                      <m:t>)</m:t>
                    </m:r>
                  </m:oMath>
                </a14:m>
                <a:r>
                  <a:rPr lang="en-US" sz="2400" dirty="0"/>
                  <a:t> and standard deviation (</a:t>
                </a:r>
                <a14:m>
                  <m:oMath xmlns:m="http://schemas.openxmlformats.org/officeDocument/2006/math">
                    <m:r>
                      <a:rPr lang="en-US" sz="2400" i="1" smtClean="0">
                        <a:latin typeface="Cambria Math" panose="02040503050406030204" pitchFamily="18" charset="0"/>
                        <a:ea typeface="Cambria Math" panose="02040503050406030204" pitchFamily="18" charset="0"/>
                      </a:rPr>
                      <m:t>𝜎</m:t>
                    </m:r>
                    <m:r>
                      <a:rPr lang="en-GB" sz="2400" b="0" i="1" smtClean="0">
                        <a:latin typeface="Cambria Math" panose="02040503050406030204" pitchFamily="18" charset="0"/>
                        <a:ea typeface="Cambria Math" panose="02040503050406030204" pitchFamily="18" charset="0"/>
                      </a:rPr>
                      <m:t>)</m:t>
                    </m:r>
                  </m:oMath>
                </a14:m>
                <a:r>
                  <a:rPr lang="en-US" sz="2400" dirty="0"/>
                  <a:t> of 15, which actually means that:</a:t>
                </a:r>
              </a:p>
              <a:p>
                <a:pPr marL="342900" indent="-342900">
                  <a:buFont typeface="Arial" panose="020B0604020202020204" pitchFamily="34" charset="0"/>
                  <a:buChar char="•"/>
                </a:pPr>
                <a:r>
                  <a:rPr lang="en-US" sz="2400" dirty="0"/>
                  <a:t>Approximately 68% of IQ values lie between 100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ea typeface="Cambria Math" panose="02040503050406030204" pitchFamily="18" charset="0"/>
                      </a:rPr>
                      <m:t>15</m:t>
                    </m:r>
                  </m:oMath>
                </a14:m>
                <a:r>
                  <a:rPr lang="en-US" sz="2400" dirty="0"/>
                  <a:t> </a:t>
                </a:r>
              </a:p>
              <a:p>
                <a:pPr>
                  <a:spcAft>
                    <a:spcPts val="600"/>
                  </a:spcAft>
                </a:pPr>
                <a:r>
                  <a:rPr lang="en-US" sz="2400" dirty="0"/>
                  <a:t>    i.e. between 85 and 115.</a:t>
                </a:r>
              </a:p>
              <a:p>
                <a:pPr marL="342900" indent="-342900">
                  <a:buFont typeface="Arial" panose="020B0604020202020204" pitchFamily="34" charset="0"/>
                  <a:buChar char="•"/>
                </a:pPr>
                <a:r>
                  <a:rPr lang="en-US" sz="2400" dirty="0"/>
                  <a:t>Approximately 95% of IQ values lie between 100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ea typeface="Cambria Math" panose="02040503050406030204" pitchFamily="18" charset="0"/>
                      </a:rPr>
                      <m:t>30</m:t>
                    </m:r>
                  </m:oMath>
                </a14:m>
                <a:r>
                  <a:rPr lang="en-US" sz="2400" dirty="0"/>
                  <a:t> </a:t>
                </a:r>
              </a:p>
              <a:p>
                <a:r>
                  <a:rPr lang="en-US" sz="2400" dirty="0"/>
                  <a:t>    i.e. between 70 and 130.</a:t>
                </a:r>
              </a:p>
            </p:txBody>
          </p:sp>
        </mc:Choice>
        <mc:Fallback xmlns="">
          <p:sp>
            <p:nvSpPr>
              <p:cNvPr id="7" name="TextBox 6">
                <a:extLst>
                  <a:ext uri="{FF2B5EF4-FFF2-40B4-BE49-F238E27FC236}">
                    <a16:creationId xmlns:a16="http://schemas.microsoft.com/office/drawing/2014/main" xmlns:a14="http://schemas.microsoft.com/office/drawing/2010/main" xmlns="" id="{969D2C23-A068-CA4C-B83F-4C5EA74C04E9}"/>
                  </a:ext>
                </a:extLst>
              </p:cNvPr>
              <p:cNvSpPr txBox="1">
                <a:spLocks noRot="1" noChangeAspect="1" noMove="1" noResize="1" noEditPoints="1" noAdjustHandles="1" noChangeArrowheads="1" noChangeShapeType="1" noTextEdit="1"/>
              </p:cNvSpPr>
              <p:nvPr/>
            </p:nvSpPr>
            <p:spPr>
              <a:xfrm>
                <a:off x="2567609" y="3573016"/>
                <a:ext cx="8970341" cy="2831544"/>
              </a:xfrm>
              <a:prstGeom prst="rect">
                <a:avLst/>
              </a:prstGeom>
              <a:blipFill rotWithShape="1">
                <a:blip r:embed="rId4"/>
                <a:stretch>
                  <a:fillRect l="-1019" t="-1505" b="-4086"/>
                </a:stretch>
              </a:blipFill>
            </p:spPr>
            <p:txBody>
              <a:bodyPr/>
              <a:lstStyle/>
              <a:p>
                <a:r>
                  <a:rPr lang="en-GB">
                    <a:noFill/>
                  </a:rPr>
                  <a:t> </a:t>
                </a:r>
              </a:p>
            </p:txBody>
          </p:sp>
        </mc:Fallback>
      </mc:AlternateContent>
      <p:sp>
        <p:nvSpPr>
          <p:cNvPr id="11"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274821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6" y="59627"/>
            <a:ext cx="9976677" cy="600741"/>
          </a:xfrm>
        </p:spPr>
        <p:txBody>
          <a:bodyPr/>
          <a:lstStyle/>
          <a:p>
            <a:r>
              <a:rPr lang="en-GB" sz="2800" b="1" dirty="0">
                <a:latin typeface="Arial" panose="020B0604020202020204" pitchFamily="34" charset="0"/>
                <a:cs typeface="Arial" panose="020B0604020202020204" pitchFamily="34" charset="0"/>
              </a:rPr>
              <a:t>Normal Distribution Characteristics</a:t>
            </a:r>
          </a:p>
        </p:txBody>
      </p:sp>
      <p:sp>
        <p:nvSpPr>
          <p:cNvPr id="11"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1</a:t>
            </a:r>
          </a:p>
        </p:txBody>
      </p:sp>
      <p:sp>
        <p:nvSpPr>
          <p:cNvPr id="8" name="Rectangle 7">
            <a:extLst>
              <a:ext uri="{FF2B5EF4-FFF2-40B4-BE49-F238E27FC236}">
                <a16:creationId xmlns:a16="http://schemas.microsoft.com/office/drawing/2014/main" xmlns="" id="{554EC042-124D-794E-B74D-07C06CBF797B}"/>
              </a:ext>
            </a:extLst>
          </p:cNvPr>
          <p:cNvSpPr/>
          <p:nvPr/>
        </p:nvSpPr>
        <p:spPr>
          <a:xfrm>
            <a:off x="3048000" y="2767281"/>
            <a:ext cx="6096000" cy="1323439"/>
          </a:xfrm>
          <a:prstGeom prst="rect">
            <a:avLst/>
          </a:prstGeom>
        </p:spPr>
        <p:txBody>
          <a:bodyPr>
            <a:spAutoFit/>
          </a:bodyPr>
          <a:lstStyle/>
          <a:p>
            <a:r>
              <a:rPr lang="en-GB" dirty="0">
                <a:latin typeface="Times New Roman" panose="02020603050405020304" pitchFamily="18" charset="0"/>
              </a:rPr>
              <a:t/>
            </a:r>
            <a:br>
              <a:rPr lang="en-GB" dirty="0">
                <a:latin typeface="Times New Roman" panose="02020603050405020304" pitchFamily="18" charset="0"/>
              </a:rPr>
            </a:br>
            <a:endParaRPr lang="en-GB" dirty="0">
              <a:latin typeface="Times New Roman" panose="02020603050405020304" pitchFamily="18" charset="0"/>
            </a:endParaRPr>
          </a:p>
          <a:p>
            <a:r>
              <a:rPr lang="en-GB" dirty="0">
                <a:latin typeface="Times New Roman" panose="02020603050405020304" pitchFamily="18" charset="0"/>
              </a:rPr>
              <a:t/>
            </a:r>
            <a:br>
              <a:rPr lang="en-GB" dirty="0">
                <a:latin typeface="Times New Roman" panose="02020603050405020304" pitchFamily="18" charset="0"/>
              </a:rPr>
            </a:br>
            <a:endParaRPr lang="en-GB" dirty="0">
              <a:effectLst/>
              <a:latin typeface="Times New Roman" panose="02020603050405020304" pitchFamily="18" charset="0"/>
            </a:endParaRPr>
          </a:p>
        </p:txBody>
      </p:sp>
      <p:pic>
        <p:nvPicPr>
          <p:cNvPr id="9" name="Picture 8">
            <a:extLst>
              <a:ext uri="{FF2B5EF4-FFF2-40B4-BE49-F238E27FC236}">
                <a16:creationId xmlns:a16="http://schemas.microsoft.com/office/drawing/2014/main" xmlns="" id="{0B115324-FAF6-514A-B488-052E7ABDAA28}"/>
              </a:ext>
            </a:extLst>
          </p:cNvPr>
          <p:cNvPicPr>
            <a:picLocks noChangeAspect="1"/>
          </p:cNvPicPr>
          <p:nvPr/>
        </p:nvPicPr>
        <p:blipFill>
          <a:blip r:embed="rId3"/>
          <a:stretch>
            <a:fillRect/>
          </a:stretch>
        </p:blipFill>
        <p:spPr>
          <a:xfrm>
            <a:off x="3794274" y="801780"/>
            <a:ext cx="6249537" cy="4009659"/>
          </a:xfrm>
          <a:prstGeom prst="rect">
            <a:avLst/>
          </a:prstGeom>
        </p:spPr>
      </p:pic>
      <p:cxnSp>
        <p:nvCxnSpPr>
          <p:cNvPr id="12" name="Straight Connector 11">
            <a:extLst>
              <a:ext uri="{FF2B5EF4-FFF2-40B4-BE49-F238E27FC236}">
                <a16:creationId xmlns:a16="http://schemas.microsoft.com/office/drawing/2014/main" xmlns="" id="{16B77F9A-260E-AB4C-B5EE-090C716EA8C3}"/>
              </a:ext>
            </a:extLst>
          </p:cNvPr>
          <p:cNvCxnSpPr/>
          <p:nvPr/>
        </p:nvCxnSpPr>
        <p:spPr bwMode="auto">
          <a:xfrm>
            <a:off x="7608168" y="1916832"/>
            <a:ext cx="0" cy="2664296"/>
          </a:xfrm>
          <a:prstGeom prst="line">
            <a:avLst/>
          </a:prstGeom>
          <a:solidFill>
            <a:srgbClr val="00B8FF"/>
          </a:solidFill>
          <a:ln w="38100" cap="flat" cmpd="sng" algn="ctr">
            <a:solidFill>
              <a:srgbClr val="FF0000"/>
            </a:solidFill>
            <a:prstDash val="sysDash"/>
            <a:round/>
            <a:headEnd type="none" w="med" len="med"/>
            <a:tailEnd type="none" w="med" len="med"/>
          </a:ln>
          <a:effectLst/>
        </p:spPr>
      </p:cxnSp>
      <p:cxnSp>
        <p:nvCxnSpPr>
          <p:cNvPr id="13" name="Straight Connector 12">
            <a:extLst>
              <a:ext uri="{FF2B5EF4-FFF2-40B4-BE49-F238E27FC236}">
                <a16:creationId xmlns:a16="http://schemas.microsoft.com/office/drawing/2014/main" xmlns="" id="{FECC73A9-3C6C-8A40-910A-A7A21C53E728}"/>
              </a:ext>
            </a:extLst>
          </p:cNvPr>
          <p:cNvCxnSpPr/>
          <p:nvPr/>
        </p:nvCxnSpPr>
        <p:spPr bwMode="auto">
          <a:xfrm>
            <a:off x="5879976" y="1916832"/>
            <a:ext cx="0" cy="2664296"/>
          </a:xfrm>
          <a:prstGeom prst="line">
            <a:avLst/>
          </a:prstGeom>
          <a:solidFill>
            <a:srgbClr val="00B8FF"/>
          </a:solidFill>
          <a:ln w="38100" cap="flat" cmpd="sng" algn="ctr">
            <a:solidFill>
              <a:srgbClr val="FF0000"/>
            </a:solidFill>
            <a:prstDash val="sysDash"/>
            <a:round/>
            <a:headEnd type="none" w="med" len="med"/>
            <a:tailEnd type="none" w="med" len="med"/>
          </a:ln>
          <a:effectLst/>
        </p:spPr>
      </p:cxnSp>
      <p:cxnSp>
        <p:nvCxnSpPr>
          <p:cNvPr id="15" name="Straight Connector 14">
            <a:extLst>
              <a:ext uri="{FF2B5EF4-FFF2-40B4-BE49-F238E27FC236}">
                <a16:creationId xmlns:a16="http://schemas.microsoft.com/office/drawing/2014/main" xmlns="" id="{D601466A-2426-E54C-9E9C-47C8680DA925}"/>
              </a:ext>
            </a:extLst>
          </p:cNvPr>
          <p:cNvCxnSpPr/>
          <p:nvPr/>
        </p:nvCxnSpPr>
        <p:spPr bwMode="auto">
          <a:xfrm>
            <a:off x="8472264" y="3645024"/>
            <a:ext cx="0" cy="936104"/>
          </a:xfrm>
          <a:prstGeom prst="line">
            <a:avLst/>
          </a:prstGeom>
          <a:solidFill>
            <a:srgbClr val="00B8FF"/>
          </a:solidFill>
          <a:ln w="38100" cap="flat" cmpd="sng" algn="ctr">
            <a:solidFill>
              <a:srgbClr val="FF0000"/>
            </a:solidFill>
            <a:prstDash val="sysDash"/>
            <a:round/>
            <a:headEnd type="none" w="med" len="med"/>
            <a:tailEnd type="none" w="med" len="med"/>
          </a:ln>
          <a:effectLst/>
        </p:spPr>
      </p:cxnSp>
      <p:cxnSp>
        <p:nvCxnSpPr>
          <p:cNvPr id="16" name="Straight Connector 15">
            <a:extLst>
              <a:ext uri="{FF2B5EF4-FFF2-40B4-BE49-F238E27FC236}">
                <a16:creationId xmlns:a16="http://schemas.microsoft.com/office/drawing/2014/main" xmlns="" id="{8EF47790-442F-B24E-97F1-BAD571371D0D}"/>
              </a:ext>
            </a:extLst>
          </p:cNvPr>
          <p:cNvCxnSpPr/>
          <p:nvPr/>
        </p:nvCxnSpPr>
        <p:spPr bwMode="auto">
          <a:xfrm>
            <a:off x="5015880" y="3645024"/>
            <a:ext cx="0" cy="936104"/>
          </a:xfrm>
          <a:prstGeom prst="line">
            <a:avLst/>
          </a:prstGeom>
          <a:solidFill>
            <a:srgbClr val="00B8FF"/>
          </a:solidFill>
          <a:ln w="38100" cap="flat" cmpd="sng" algn="ctr">
            <a:solidFill>
              <a:srgbClr val="FF0000"/>
            </a:solidFill>
            <a:prstDash val="sysDash"/>
            <a:round/>
            <a:headEnd type="none" w="med" len="med"/>
            <a:tailEnd type="none" w="med" len="med"/>
          </a:ln>
          <a:effectLst/>
        </p:spPr>
      </p:cxnSp>
      <p:cxnSp>
        <p:nvCxnSpPr>
          <p:cNvPr id="18" name="Straight Connector 17">
            <a:extLst>
              <a:ext uri="{FF2B5EF4-FFF2-40B4-BE49-F238E27FC236}">
                <a16:creationId xmlns:a16="http://schemas.microsoft.com/office/drawing/2014/main" xmlns="" id="{374BD9C8-7D9B-A747-889A-DDF3BFBC9799}"/>
              </a:ext>
            </a:extLst>
          </p:cNvPr>
          <p:cNvCxnSpPr/>
          <p:nvPr/>
        </p:nvCxnSpPr>
        <p:spPr bwMode="auto">
          <a:xfrm>
            <a:off x="9336360" y="4365104"/>
            <a:ext cx="0" cy="216024"/>
          </a:xfrm>
          <a:prstGeom prst="line">
            <a:avLst/>
          </a:prstGeom>
          <a:solidFill>
            <a:srgbClr val="00B8FF"/>
          </a:solidFill>
          <a:ln w="38100" cap="flat" cmpd="sng" algn="ctr">
            <a:solidFill>
              <a:srgbClr val="FF0000"/>
            </a:solidFill>
            <a:prstDash val="sysDash"/>
            <a:round/>
            <a:headEnd type="none" w="med" len="med"/>
            <a:tailEnd type="none" w="med" len="med"/>
          </a:ln>
          <a:effectLst/>
        </p:spPr>
      </p:cxnSp>
      <p:cxnSp>
        <p:nvCxnSpPr>
          <p:cNvPr id="19" name="Straight Connector 18">
            <a:extLst>
              <a:ext uri="{FF2B5EF4-FFF2-40B4-BE49-F238E27FC236}">
                <a16:creationId xmlns:a16="http://schemas.microsoft.com/office/drawing/2014/main" xmlns="" id="{F86AB8E0-915D-3846-A0F9-8EC787E6B2A1}"/>
              </a:ext>
            </a:extLst>
          </p:cNvPr>
          <p:cNvCxnSpPr>
            <a:cxnSpLocks/>
          </p:cNvCxnSpPr>
          <p:nvPr/>
        </p:nvCxnSpPr>
        <p:spPr bwMode="auto">
          <a:xfrm>
            <a:off x="4151784" y="4365104"/>
            <a:ext cx="0" cy="252504"/>
          </a:xfrm>
          <a:prstGeom prst="line">
            <a:avLst/>
          </a:prstGeom>
          <a:solidFill>
            <a:srgbClr val="00B8FF"/>
          </a:solidFill>
          <a:ln w="38100" cap="flat" cmpd="sng" algn="ctr">
            <a:solidFill>
              <a:srgbClr val="FF0000"/>
            </a:solidFill>
            <a:prstDash val="sysDash"/>
            <a:round/>
            <a:headEnd type="none" w="med" len="med"/>
            <a:tailEnd type="none" w="med" len="med"/>
          </a:ln>
          <a:effectLst/>
        </p:spPr>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6192D00E-A7FC-5546-9408-3EEBFAD98810}"/>
                  </a:ext>
                </a:extLst>
              </p:cNvPr>
              <p:cNvSpPr txBox="1"/>
              <p:nvPr/>
            </p:nvSpPr>
            <p:spPr>
              <a:xfrm>
                <a:off x="3863752" y="4593945"/>
                <a:ext cx="6249537" cy="276999"/>
              </a:xfrm>
              <a:prstGeom prst="rect">
                <a:avLst/>
              </a:prstGeom>
              <a:noFill/>
            </p:spPr>
            <p:txBody>
              <a:bodyPr wrap="square" rtlCol="0">
                <a:spAutoFit/>
              </a:bodyPr>
              <a:lstStyle/>
              <a:p>
                <a:r>
                  <a:rPr lang="en-US" sz="1200" dirty="0"/>
                  <a:t> </a:t>
                </a:r>
                <a14:m>
                  <m:oMath xmlns:m="http://schemas.openxmlformats.org/officeDocument/2006/math">
                    <m:r>
                      <a:rPr lang="en-US" sz="1200" i="1" smtClean="0">
                        <a:latin typeface="Cambria Math" panose="02040503050406030204" pitchFamily="18" charset="0"/>
                        <a:ea typeface="Cambria Math" panose="02040503050406030204" pitchFamily="18" charset="0"/>
                      </a:rPr>
                      <m:t>𝜇</m:t>
                    </m:r>
                    <m:r>
                      <a:rPr lang="en-GB" sz="1200" b="0" i="1" smtClean="0">
                        <a:latin typeface="Cambria Math" panose="02040503050406030204" pitchFamily="18" charset="0"/>
                        <a:ea typeface="Cambria Math" panose="02040503050406030204" pitchFamily="18" charset="0"/>
                      </a:rPr>
                      <m:t> −3</m:t>
                    </m:r>
                    <m:r>
                      <a:rPr lang="en-GB" sz="1200" b="0" i="1" smtClean="0">
                        <a:latin typeface="Cambria Math" panose="02040503050406030204" pitchFamily="18" charset="0"/>
                        <a:ea typeface="Cambria Math" panose="02040503050406030204" pitchFamily="18" charset="0"/>
                      </a:rPr>
                      <m:t>𝜎</m:t>
                    </m:r>
                  </m:oMath>
                </a14:m>
                <a:r>
                  <a:rPr lang="en-US" sz="1200" dirty="0"/>
                  <a:t>        </a:t>
                </a:r>
                <a14:m>
                  <m:oMath xmlns:m="http://schemas.openxmlformats.org/officeDocument/2006/math">
                    <m:r>
                      <a:rPr lang="en-US" sz="1200" i="1">
                        <a:latin typeface="Cambria Math" panose="02040503050406030204" pitchFamily="18" charset="0"/>
                        <a:ea typeface="Cambria Math" panose="02040503050406030204" pitchFamily="18" charset="0"/>
                      </a:rPr>
                      <m:t>𝜇</m:t>
                    </m:r>
                    <m:r>
                      <a:rPr lang="en-GB" sz="1200" i="1">
                        <a:latin typeface="Cambria Math" panose="02040503050406030204" pitchFamily="18" charset="0"/>
                        <a:ea typeface="Cambria Math" panose="02040503050406030204" pitchFamily="18" charset="0"/>
                      </a:rPr>
                      <m:t> </m:t>
                    </m:r>
                    <m:r>
                      <a:rPr lang="en-GB" sz="1200" i="1" smtClean="0">
                        <a:latin typeface="Cambria Math" panose="02040503050406030204" pitchFamily="18" charset="0"/>
                        <a:ea typeface="Cambria Math" panose="02040503050406030204" pitchFamily="18" charset="0"/>
                      </a:rPr>
                      <m:t>−</m:t>
                    </m:r>
                    <m:r>
                      <a:rPr lang="en-GB" sz="1200" b="0" i="1" smtClean="0">
                        <a:latin typeface="Cambria Math" panose="02040503050406030204" pitchFamily="18" charset="0"/>
                        <a:ea typeface="Cambria Math" panose="02040503050406030204" pitchFamily="18" charset="0"/>
                      </a:rPr>
                      <m:t>2</m:t>
                    </m:r>
                    <m:r>
                      <a:rPr lang="en-GB" sz="1200" i="1">
                        <a:latin typeface="Cambria Math" panose="02040503050406030204" pitchFamily="18" charset="0"/>
                        <a:ea typeface="Cambria Math" panose="02040503050406030204" pitchFamily="18" charset="0"/>
                      </a:rPr>
                      <m:t>𝜎</m:t>
                    </m:r>
                    <m:r>
                      <a:rPr lang="en-GB"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𝜇</m:t>
                    </m:r>
                    <m:r>
                      <a:rPr lang="en-GB" sz="1200" i="1">
                        <a:latin typeface="Cambria Math" panose="02040503050406030204" pitchFamily="18" charset="0"/>
                        <a:ea typeface="Cambria Math" panose="02040503050406030204" pitchFamily="18" charset="0"/>
                      </a:rPr>
                      <m:t> −</m:t>
                    </m:r>
                    <m:r>
                      <a:rPr lang="en-GB" sz="1200" i="1">
                        <a:latin typeface="Cambria Math" panose="02040503050406030204" pitchFamily="18" charset="0"/>
                        <a:ea typeface="Cambria Math" panose="02040503050406030204" pitchFamily="18" charset="0"/>
                      </a:rPr>
                      <m:t>𝜎</m:t>
                    </m:r>
                    <m:r>
                      <a:rPr lang="en-GB"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𝜇</m:t>
                    </m:r>
                    <m:r>
                      <a:rPr lang="en-GB"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𝜇</m:t>
                    </m:r>
                    <m:r>
                      <a:rPr lang="en-GB" sz="1200" b="0" i="1" smtClean="0">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𝜎</m:t>
                    </m:r>
                    <m:r>
                      <a:rPr lang="en-GB"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𝜇</m:t>
                    </m:r>
                    <m:r>
                      <a:rPr lang="en-GB" sz="1200" b="0" i="1" smtClean="0">
                        <a:latin typeface="Cambria Math" panose="02040503050406030204" pitchFamily="18" charset="0"/>
                        <a:ea typeface="Cambria Math" panose="02040503050406030204" pitchFamily="18" charset="0"/>
                      </a:rPr>
                      <m:t>+2</m:t>
                    </m:r>
                    <m:r>
                      <a:rPr lang="en-GB" sz="1200" i="1">
                        <a:latin typeface="Cambria Math" panose="02040503050406030204" pitchFamily="18" charset="0"/>
                        <a:ea typeface="Cambria Math" panose="02040503050406030204" pitchFamily="18" charset="0"/>
                      </a:rPr>
                      <m:t>𝜎</m:t>
                    </m:r>
                    <m:r>
                      <a:rPr lang="en-GB" sz="1200" b="0" i="1" smtClean="0">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𝜇</m:t>
                    </m:r>
                    <m:r>
                      <a:rPr lang="en-GB" sz="1200" b="0" i="1" smtClean="0">
                        <a:latin typeface="Cambria Math" panose="02040503050406030204" pitchFamily="18" charset="0"/>
                        <a:ea typeface="Cambria Math" panose="02040503050406030204" pitchFamily="18" charset="0"/>
                      </a:rPr>
                      <m:t>+</m:t>
                    </m:r>
                    <m:r>
                      <a:rPr lang="en-GB" sz="1200" i="1">
                        <a:latin typeface="Cambria Math" panose="02040503050406030204" pitchFamily="18" charset="0"/>
                        <a:ea typeface="Cambria Math" panose="02040503050406030204" pitchFamily="18" charset="0"/>
                      </a:rPr>
                      <m:t>3</m:t>
                    </m:r>
                    <m:r>
                      <a:rPr lang="en-GB" sz="1200" i="1">
                        <a:latin typeface="Cambria Math" panose="02040503050406030204" pitchFamily="18" charset="0"/>
                        <a:ea typeface="Cambria Math" panose="02040503050406030204" pitchFamily="18" charset="0"/>
                      </a:rPr>
                      <m:t>𝜎</m:t>
                    </m:r>
                  </m:oMath>
                </a14:m>
                <a:endParaRPr lang="en-US" sz="1200" dirty="0"/>
              </a:p>
            </p:txBody>
          </p:sp>
        </mc:Choice>
        <mc:Fallback xmlns="">
          <p:sp>
            <p:nvSpPr>
              <p:cNvPr id="22" name="TextBox 21">
                <a:extLst>
                  <a:ext uri="{FF2B5EF4-FFF2-40B4-BE49-F238E27FC236}">
                    <a16:creationId xmlns:a16="http://schemas.microsoft.com/office/drawing/2014/main" id="{6192D00E-A7FC-5546-9408-3EEBFAD98810}"/>
                  </a:ext>
                </a:extLst>
              </p:cNvPr>
              <p:cNvSpPr txBox="1">
                <a:spLocks noRot="1" noChangeAspect="1" noMove="1" noResize="1" noEditPoints="1" noAdjustHandles="1" noChangeArrowheads="1" noChangeShapeType="1" noTextEdit="1"/>
              </p:cNvSpPr>
              <p:nvPr/>
            </p:nvSpPr>
            <p:spPr>
              <a:xfrm>
                <a:off x="3863752" y="4593945"/>
                <a:ext cx="6249537" cy="276999"/>
              </a:xfrm>
              <a:prstGeom prst="rect">
                <a:avLst/>
              </a:prstGeom>
              <a:blipFill>
                <a:blip r:embed="rId4"/>
                <a:stretch>
                  <a:fillRect b="-8696"/>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xmlns="" id="{9A986E37-D197-3948-BD74-E57F4D98B06D}"/>
              </a:ext>
            </a:extLst>
          </p:cNvPr>
          <p:cNvSpPr txBox="1"/>
          <p:nvPr/>
        </p:nvSpPr>
        <p:spPr>
          <a:xfrm>
            <a:off x="6672064" y="4617608"/>
            <a:ext cx="216023" cy="193831"/>
          </a:xfrm>
          <a:prstGeom prst="rect">
            <a:avLst/>
          </a:prstGeom>
          <a:solidFill>
            <a:schemeClr val="bg1"/>
          </a:solidFill>
        </p:spPr>
        <p:txBody>
          <a:bodyPr wrap="square" rtlCol="0">
            <a:spAutoFit/>
          </a:bodyPr>
          <a:lstStyle/>
          <a:p>
            <a:endParaRPr lang="en-US" dirty="0"/>
          </a:p>
        </p:txBody>
      </p:sp>
      <p:sp>
        <p:nvSpPr>
          <p:cNvPr id="25" name="TextBox 24">
            <a:extLst>
              <a:ext uri="{FF2B5EF4-FFF2-40B4-BE49-F238E27FC236}">
                <a16:creationId xmlns:a16="http://schemas.microsoft.com/office/drawing/2014/main" xmlns="" id="{5BCFBE2D-43A9-3643-90A3-9C2A9C6BD2A4}"/>
              </a:ext>
            </a:extLst>
          </p:cNvPr>
          <p:cNvSpPr txBox="1"/>
          <p:nvPr/>
        </p:nvSpPr>
        <p:spPr>
          <a:xfrm>
            <a:off x="6858116" y="2460273"/>
            <a:ext cx="689115" cy="307777"/>
          </a:xfrm>
          <a:prstGeom prst="rect">
            <a:avLst/>
          </a:prstGeom>
          <a:noFill/>
        </p:spPr>
        <p:txBody>
          <a:bodyPr wrap="square" rtlCol="0">
            <a:spAutoFit/>
          </a:bodyPr>
          <a:lstStyle/>
          <a:p>
            <a:r>
              <a:rPr lang="en-US" sz="1400" dirty="0"/>
              <a:t>34.1%</a:t>
            </a:r>
          </a:p>
        </p:txBody>
      </p:sp>
      <p:sp>
        <p:nvSpPr>
          <p:cNvPr id="26" name="TextBox 25">
            <a:extLst>
              <a:ext uri="{FF2B5EF4-FFF2-40B4-BE49-F238E27FC236}">
                <a16:creationId xmlns:a16="http://schemas.microsoft.com/office/drawing/2014/main" xmlns="" id="{A14D694D-F256-6D46-98AD-661AE3068DD2}"/>
              </a:ext>
            </a:extLst>
          </p:cNvPr>
          <p:cNvSpPr txBox="1"/>
          <p:nvPr/>
        </p:nvSpPr>
        <p:spPr>
          <a:xfrm>
            <a:off x="6019230" y="2452129"/>
            <a:ext cx="724842" cy="307777"/>
          </a:xfrm>
          <a:prstGeom prst="rect">
            <a:avLst/>
          </a:prstGeom>
          <a:noFill/>
        </p:spPr>
        <p:txBody>
          <a:bodyPr wrap="square" rtlCol="0">
            <a:spAutoFit/>
          </a:bodyPr>
          <a:lstStyle/>
          <a:p>
            <a:r>
              <a:rPr lang="en-US" sz="1400" dirty="0"/>
              <a:t>34.1%</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9A0C002E-CE8F-6345-8340-E5A814411791}"/>
                  </a:ext>
                </a:extLst>
              </p:cNvPr>
              <p:cNvSpPr txBox="1"/>
              <p:nvPr/>
            </p:nvSpPr>
            <p:spPr>
              <a:xfrm>
                <a:off x="7752185" y="3560718"/>
                <a:ext cx="1044117" cy="307777"/>
              </a:xfrm>
              <a:prstGeom prst="rect">
                <a:avLst/>
              </a:prstGeom>
              <a:noFill/>
            </p:spPr>
            <p:txBody>
              <a:bodyPr wrap="square" rtlCol="0">
                <a:spAutoFit/>
              </a:bodyPr>
              <a:lstStyle/>
              <a:p>
                <a:r>
                  <a:rPr lang="en-US" sz="1400" dirty="0"/>
                  <a:t>13.6</a:t>
                </a:r>
                <a14:m>
                  <m:oMath xmlns:m="http://schemas.openxmlformats.org/officeDocument/2006/math">
                    <m:r>
                      <a:rPr lang="en-GB" sz="1400" b="0" i="1" smtClean="0">
                        <a:latin typeface="Cambria Math" panose="02040503050406030204" pitchFamily="18" charset="0"/>
                      </a:rPr>
                      <m:t>%</m:t>
                    </m:r>
                  </m:oMath>
                </a14:m>
                <a:endParaRPr lang="en-US" sz="1400" dirty="0"/>
              </a:p>
            </p:txBody>
          </p:sp>
        </mc:Choice>
        <mc:Fallback xmlns="">
          <p:sp>
            <p:nvSpPr>
              <p:cNvPr id="27" name="TextBox 26">
                <a:extLst>
                  <a:ext uri="{FF2B5EF4-FFF2-40B4-BE49-F238E27FC236}">
                    <a16:creationId xmlns:a16="http://schemas.microsoft.com/office/drawing/2014/main" id="{9A0C002E-CE8F-6345-8340-E5A814411791}"/>
                  </a:ext>
                </a:extLst>
              </p:cNvPr>
              <p:cNvSpPr txBox="1">
                <a:spLocks noRot="1" noChangeAspect="1" noMove="1" noResize="1" noEditPoints="1" noAdjustHandles="1" noChangeArrowheads="1" noChangeShapeType="1" noTextEdit="1"/>
              </p:cNvSpPr>
              <p:nvPr/>
            </p:nvSpPr>
            <p:spPr>
              <a:xfrm>
                <a:off x="7752185" y="3560718"/>
                <a:ext cx="1044117" cy="307777"/>
              </a:xfrm>
              <a:prstGeom prst="rect">
                <a:avLst/>
              </a:prstGeom>
              <a:blipFill>
                <a:blip r:embed="rId5"/>
                <a:stretch>
                  <a:fillRect l="-1190"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xmlns="" id="{ECB204B1-909D-6648-BCF4-E62B69583E60}"/>
                  </a:ext>
                </a:extLst>
              </p:cNvPr>
              <p:cNvSpPr txBox="1"/>
              <p:nvPr/>
            </p:nvSpPr>
            <p:spPr>
              <a:xfrm>
                <a:off x="5136522" y="3535442"/>
                <a:ext cx="1044117" cy="307777"/>
              </a:xfrm>
              <a:prstGeom prst="rect">
                <a:avLst/>
              </a:prstGeom>
              <a:noFill/>
            </p:spPr>
            <p:txBody>
              <a:bodyPr wrap="square" rtlCol="0">
                <a:spAutoFit/>
              </a:bodyPr>
              <a:lstStyle/>
              <a:p>
                <a:r>
                  <a:rPr lang="en-US" sz="1400" dirty="0"/>
                  <a:t>13.6</a:t>
                </a:r>
                <a14:m>
                  <m:oMath xmlns:m="http://schemas.openxmlformats.org/officeDocument/2006/math">
                    <m:r>
                      <a:rPr lang="en-GB" sz="1400" b="0" i="1" smtClean="0">
                        <a:latin typeface="Cambria Math" panose="02040503050406030204" pitchFamily="18" charset="0"/>
                      </a:rPr>
                      <m:t>%</m:t>
                    </m:r>
                  </m:oMath>
                </a14:m>
                <a:endParaRPr lang="en-US" sz="1400" dirty="0"/>
              </a:p>
            </p:txBody>
          </p:sp>
        </mc:Choice>
        <mc:Fallback xmlns="">
          <p:sp>
            <p:nvSpPr>
              <p:cNvPr id="28" name="TextBox 27">
                <a:extLst>
                  <a:ext uri="{FF2B5EF4-FFF2-40B4-BE49-F238E27FC236}">
                    <a16:creationId xmlns:a16="http://schemas.microsoft.com/office/drawing/2014/main" id="{ECB204B1-909D-6648-BCF4-E62B69583E60}"/>
                  </a:ext>
                </a:extLst>
              </p:cNvPr>
              <p:cNvSpPr txBox="1">
                <a:spLocks noRot="1" noChangeAspect="1" noMove="1" noResize="1" noEditPoints="1" noAdjustHandles="1" noChangeArrowheads="1" noChangeShapeType="1" noTextEdit="1"/>
              </p:cNvSpPr>
              <p:nvPr/>
            </p:nvSpPr>
            <p:spPr>
              <a:xfrm>
                <a:off x="5136522" y="3535442"/>
                <a:ext cx="1044117" cy="307777"/>
              </a:xfrm>
              <a:prstGeom prst="rect">
                <a:avLst/>
              </a:prstGeom>
              <a:blipFill>
                <a:blip r:embed="rId5"/>
                <a:stretch>
                  <a:fillRect l="-1190"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xmlns="" id="{D52F5FC0-5ED8-884C-A0DE-3E4A2042F8B3}"/>
                  </a:ext>
                </a:extLst>
              </p:cNvPr>
              <p:cNvSpPr txBox="1"/>
              <p:nvPr/>
            </p:nvSpPr>
            <p:spPr>
              <a:xfrm>
                <a:off x="8578035" y="4171066"/>
                <a:ext cx="1044117" cy="307777"/>
              </a:xfrm>
              <a:prstGeom prst="rect">
                <a:avLst/>
              </a:prstGeom>
              <a:noFill/>
            </p:spPr>
            <p:txBody>
              <a:bodyPr wrap="square" rtlCol="0">
                <a:spAutoFit/>
              </a:bodyPr>
              <a:lstStyle/>
              <a:p>
                <a:r>
                  <a:rPr lang="en-US" sz="1400" dirty="0"/>
                  <a:t>2.1</a:t>
                </a:r>
                <a14:m>
                  <m:oMath xmlns:m="http://schemas.openxmlformats.org/officeDocument/2006/math">
                    <m:r>
                      <a:rPr lang="en-GB" sz="1400" b="0" i="1" smtClean="0">
                        <a:latin typeface="Cambria Math" panose="02040503050406030204" pitchFamily="18" charset="0"/>
                      </a:rPr>
                      <m:t>%</m:t>
                    </m:r>
                  </m:oMath>
                </a14:m>
                <a:endParaRPr lang="en-US" sz="1400" dirty="0"/>
              </a:p>
            </p:txBody>
          </p:sp>
        </mc:Choice>
        <mc:Fallback xmlns="">
          <p:sp>
            <p:nvSpPr>
              <p:cNvPr id="29" name="TextBox 28">
                <a:extLst>
                  <a:ext uri="{FF2B5EF4-FFF2-40B4-BE49-F238E27FC236}">
                    <a16:creationId xmlns:a16="http://schemas.microsoft.com/office/drawing/2014/main" id="{D52F5FC0-5ED8-884C-A0DE-3E4A2042F8B3}"/>
                  </a:ext>
                </a:extLst>
              </p:cNvPr>
              <p:cNvSpPr txBox="1">
                <a:spLocks noRot="1" noChangeAspect="1" noMove="1" noResize="1" noEditPoints="1" noAdjustHandles="1" noChangeArrowheads="1" noChangeShapeType="1" noTextEdit="1"/>
              </p:cNvSpPr>
              <p:nvPr/>
            </p:nvSpPr>
            <p:spPr>
              <a:xfrm>
                <a:off x="8578035" y="4171066"/>
                <a:ext cx="1044117" cy="307777"/>
              </a:xfrm>
              <a:prstGeom prst="rect">
                <a:avLst/>
              </a:prstGeom>
              <a:blipFill>
                <a:blip r:embed="rId6"/>
                <a:stretch>
                  <a:fillRect l="-1190"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xmlns="" id="{A7FAC4CD-15F2-774B-92A4-4ABE2EFD9F0D}"/>
                  </a:ext>
                </a:extLst>
              </p:cNvPr>
              <p:cNvSpPr txBox="1"/>
              <p:nvPr/>
            </p:nvSpPr>
            <p:spPr>
              <a:xfrm>
                <a:off x="4439817" y="4159731"/>
                <a:ext cx="1044117" cy="307777"/>
              </a:xfrm>
              <a:prstGeom prst="rect">
                <a:avLst/>
              </a:prstGeom>
              <a:noFill/>
            </p:spPr>
            <p:txBody>
              <a:bodyPr wrap="square" rtlCol="0">
                <a:spAutoFit/>
              </a:bodyPr>
              <a:lstStyle/>
              <a:p>
                <a:r>
                  <a:rPr lang="en-US" sz="1400" dirty="0"/>
                  <a:t>2.1</a:t>
                </a:r>
                <a14:m>
                  <m:oMath xmlns:m="http://schemas.openxmlformats.org/officeDocument/2006/math">
                    <m:r>
                      <a:rPr lang="en-GB" sz="1400" b="0" i="1" smtClean="0">
                        <a:latin typeface="Cambria Math" panose="02040503050406030204" pitchFamily="18" charset="0"/>
                      </a:rPr>
                      <m:t>%</m:t>
                    </m:r>
                  </m:oMath>
                </a14:m>
                <a:endParaRPr lang="en-US" sz="1400" dirty="0"/>
              </a:p>
            </p:txBody>
          </p:sp>
        </mc:Choice>
        <mc:Fallback xmlns="">
          <p:sp>
            <p:nvSpPr>
              <p:cNvPr id="30" name="TextBox 29">
                <a:extLst>
                  <a:ext uri="{FF2B5EF4-FFF2-40B4-BE49-F238E27FC236}">
                    <a16:creationId xmlns:a16="http://schemas.microsoft.com/office/drawing/2014/main" id="{A7FAC4CD-15F2-774B-92A4-4ABE2EFD9F0D}"/>
                  </a:ext>
                </a:extLst>
              </p:cNvPr>
              <p:cNvSpPr txBox="1">
                <a:spLocks noRot="1" noChangeAspect="1" noMove="1" noResize="1" noEditPoints="1" noAdjustHandles="1" noChangeArrowheads="1" noChangeShapeType="1" noTextEdit="1"/>
              </p:cNvSpPr>
              <p:nvPr/>
            </p:nvSpPr>
            <p:spPr>
              <a:xfrm>
                <a:off x="4439817" y="4159731"/>
                <a:ext cx="1044117" cy="307777"/>
              </a:xfrm>
              <a:prstGeom prst="rect">
                <a:avLst/>
              </a:prstGeom>
              <a:blipFill>
                <a:blip r:embed="rId7"/>
                <a:stretch>
                  <a:fillRect l="-1205" t="-4000"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xmlns="" id="{3DB27F38-6751-A040-BA7A-F574454209CE}"/>
                  </a:ext>
                </a:extLst>
              </p:cNvPr>
              <p:cNvSpPr txBox="1"/>
              <p:nvPr/>
            </p:nvSpPr>
            <p:spPr>
              <a:xfrm>
                <a:off x="2350597" y="4957125"/>
                <a:ext cx="9840416" cy="1569660"/>
              </a:xfrm>
              <a:prstGeom prst="rect">
                <a:avLst/>
              </a:prstGeom>
              <a:noFill/>
            </p:spPr>
            <p:txBody>
              <a:bodyPr wrap="square" rtlCol="0">
                <a:spAutoFit/>
              </a:bodyPr>
              <a:lstStyle/>
              <a:p>
                <a:r>
                  <a:rPr lang="en-US" sz="2400" dirty="0"/>
                  <a:t>Here is a detailed Normal Distribution curve, with percentage areas for each section; so, for example, there is 34.1% of the area (data) between </a:t>
                </a:r>
                <a14:m>
                  <m:oMath xmlns:m="http://schemas.openxmlformats.org/officeDocument/2006/math">
                    <m:r>
                      <a:rPr lang="en-US" sz="2400" i="1" smtClean="0">
                        <a:latin typeface="Cambria Math" panose="02040503050406030204" pitchFamily="18" charset="0"/>
                        <a:ea typeface="Cambria Math" panose="02040503050406030204" pitchFamily="18" charset="0"/>
                      </a:rPr>
                      <m:t>𝜇</m:t>
                    </m:r>
                    <m:r>
                      <a:rPr lang="en-GB" sz="2400" b="0" i="1" smtClean="0">
                        <a:latin typeface="Cambria Math" panose="02040503050406030204" pitchFamily="18" charset="0"/>
                        <a:ea typeface="Cambria Math" panose="02040503050406030204" pitchFamily="18" charset="0"/>
                      </a:rPr>
                      <m:t> </m:t>
                    </m:r>
                    <m:r>
                      <m:rPr>
                        <m:sty m:val="p"/>
                      </m:rPr>
                      <a:rPr lang="en-GB" sz="2400" b="0" i="0" smtClean="0">
                        <a:latin typeface="Cambria Math" panose="02040503050406030204" pitchFamily="18" charset="0"/>
                        <a:ea typeface="Cambria Math" panose="02040503050406030204" pitchFamily="18" charset="0"/>
                      </a:rPr>
                      <m:t>and</m:t>
                    </m:r>
                    <m:r>
                      <a:rPr lang="en-GB" sz="2400" b="0" i="1" smtClean="0">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𝜇</m:t>
                    </m:r>
                    <m:r>
                      <a:rPr lang="en-GB" sz="2400" b="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𝜎</m:t>
                    </m:r>
                    <m:r>
                      <a:rPr lang="en-GB" sz="2400" b="0" i="1" smtClean="0">
                        <a:latin typeface="Cambria Math" panose="02040503050406030204" pitchFamily="18" charset="0"/>
                        <a:ea typeface="Cambria Math" panose="02040503050406030204" pitchFamily="18" charset="0"/>
                      </a:rPr>
                      <m:t>, </m:t>
                    </m:r>
                  </m:oMath>
                </a14:m>
                <a:r>
                  <a:rPr lang="en-US" sz="2400" dirty="0"/>
                  <a:t> that is 1 standard deviation from the mean. Similarly there is 47.7% between the mean and 2 standard deviations.</a:t>
                </a:r>
              </a:p>
            </p:txBody>
          </p:sp>
        </mc:Choice>
        <mc:Fallback xmlns="">
          <p:sp>
            <p:nvSpPr>
              <p:cNvPr id="31" name="TextBox 30">
                <a:extLst>
                  <a:ext uri="{FF2B5EF4-FFF2-40B4-BE49-F238E27FC236}">
                    <a16:creationId xmlns:a16="http://schemas.microsoft.com/office/drawing/2014/main" id="{3DB27F38-6751-A040-BA7A-F574454209CE}"/>
                  </a:ext>
                </a:extLst>
              </p:cNvPr>
              <p:cNvSpPr txBox="1">
                <a:spLocks noRot="1" noChangeAspect="1" noMove="1" noResize="1" noEditPoints="1" noAdjustHandles="1" noChangeArrowheads="1" noChangeShapeType="1" noTextEdit="1"/>
              </p:cNvSpPr>
              <p:nvPr/>
            </p:nvSpPr>
            <p:spPr>
              <a:xfrm>
                <a:off x="2350597" y="4957125"/>
                <a:ext cx="9840416" cy="1569660"/>
              </a:xfrm>
              <a:prstGeom prst="rect">
                <a:avLst/>
              </a:prstGeom>
              <a:blipFill>
                <a:blip r:embed="rId8"/>
                <a:stretch>
                  <a:fillRect l="-902" t="-2400" r="-129" b="-7200"/>
                </a:stretch>
              </a:blipFill>
            </p:spPr>
            <p:txBody>
              <a:bodyPr/>
              <a:lstStyle/>
              <a:p>
                <a:r>
                  <a:rPr lang="en-US">
                    <a:noFill/>
                  </a:rPr>
                  <a:t> </a:t>
                </a:r>
              </a:p>
            </p:txBody>
          </p:sp>
        </mc:Fallback>
      </mc:AlternateContent>
    </p:spTree>
    <p:extLst>
      <p:ext uri="{BB962C8B-B14F-4D97-AF65-F5344CB8AC3E}">
        <p14:creationId xmlns:p14="http://schemas.microsoft.com/office/powerpoint/2010/main" val="8607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animBg="1"/>
      <p:bldP spid="25" grpId="0"/>
      <p:bldP spid="26" grpId="0"/>
      <p:bldP spid="27" grpId="0"/>
      <p:bldP spid="28"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6" y="33638"/>
            <a:ext cx="9976677" cy="600741"/>
          </a:xfrm>
        </p:spPr>
        <p:txBody>
          <a:bodyPr/>
          <a:lstStyle/>
          <a:p>
            <a:r>
              <a:rPr lang="en-GB" sz="2800" b="1" dirty="0">
                <a:latin typeface="Arial" panose="020B0604020202020204" pitchFamily="34" charset="0"/>
                <a:cs typeface="Arial" panose="020B0604020202020204" pitchFamily="34" charset="0"/>
              </a:rPr>
              <a:t>Looking at Data</a:t>
            </a:r>
          </a:p>
        </p:txBody>
      </p:sp>
      <p:sp>
        <p:nvSpPr>
          <p:cNvPr id="4" name="Rectangle 3">
            <a:extLst>
              <a:ext uri="{FF2B5EF4-FFF2-40B4-BE49-F238E27FC236}">
                <a16:creationId xmlns:a16="http://schemas.microsoft.com/office/drawing/2014/main" xmlns="" id="{2F0CA4AE-DB2F-544A-AD71-E08D9129C920}"/>
              </a:ext>
            </a:extLst>
          </p:cNvPr>
          <p:cNvSpPr/>
          <p:nvPr/>
        </p:nvSpPr>
        <p:spPr>
          <a:xfrm>
            <a:off x="2351583" y="724489"/>
            <a:ext cx="9976677" cy="2500685"/>
          </a:xfrm>
          <a:prstGeom prst="rect">
            <a:avLst/>
          </a:prstGeom>
        </p:spPr>
        <p:txBody>
          <a:bodyPr wrap="square">
            <a:spAutoFit/>
          </a:bodyPr>
          <a:lstStyle/>
          <a:p>
            <a:pPr>
              <a:spcAft>
                <a:spcPts val="600"/>
              </a:spcAft>
            </a:pPr>
            <a:r>
              <a:rPr lang="en-US" sz="2400" b="1" dirty="0"/>
              <a:t>Example</a:t>
            </a:r>
          </a:p>
          <a:p>
            <a:pPr>
              <a:spcAft>
                <a:spcPts val="600"/>
              </a:spcAft>
            </a:pPr>
            <a:r>
              <a:rPr lang="en-US" sz="2400" dirty="0"/>
              <a:t>A survey showed that the average height of 16-19 year olds was approximately 169 cm with SD 9 cm.  Assuming the data follows a normal distribution, find:</a:t>
            </a:r>
          </a:p>
          <a:p>
            <a:pPr>
              <a:spcAft>
                <a:spcPts val="300"/>
              </a:spcAft>
            </a:pPr>
            <a:r>
              <a:rPr lang="en-US" sz="2400" dirty="0"/>
              <a:t>a)	the percentage of sixth formers shorter than 187 cm;</a:t>
            </a:r>
          </a:p>
          <a:p>
            <a:pPr>
              <a:spcAft>
                <a:spcPts val="300"/>
              </a:spcAft>
            </a:pPr>
            <a:r>
              <a:rPr lang="en-US" sz="2400" dirty="0"/>
              <a:t>b)  the number taller than 151 cm if there are 300 students in total.</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011DB1CA-2B02-AA42-B815-29ECC3915481}"/>
                  </a:ext>
                </a:extLst>
              </p:cNvPr>
              <p:cNvSpPr txBox="1"/>
              <p:nvPr/>
            </p:nvSpPr>
            <p:spPr>
              <a:xfrm>
                <a:off x="2351583" y="3167390"/>
                <a:ext cx="9145016" cy="1723549"/>
              </a:xfrm>
              <a:prstGeom prst="rect">
                <a:avLst/>
              </a:prstGeom>
              <a:noFill/>
            </p:spPr>
            <p:txBody>
              <a:bodyPr wrap="square" rtlCol="0">
                <a:spAutoFit/>
              </a:bodyPr>
              <a:lstStyle/>
              <a:p>
                <a:pPr>
                  <a:spcAft>
                    <a:spcPts val="300"/>
                  </a:spcAft>
                </a:pPr>
                <a:r>
                  <a:rPr lang="en-US" sz="2400" b="1" dirty="0"/>
                  <a:t>Solution</a:t>
                </a:r>
              </a:p>
              <a:p>
                <a:pPr marL="457200" indent="-457200">
                  <a:spcAft>
                    <a:spcPts val="600"/>
                  </a:spcAft>
                  <a:buAutoNum type="alphaLcParenR"/>
                </a:pPr>
                <a:r>
                  <a:rPr lang="en-US" sz="2400" dirty="0">
                    <a:solidFill>
                      <a:srgbClr val="FF0000"/>
                    </a:solidFill>
                  </a:rPr>
                  <a:t>Here the mean,</a:t>
                </a:r>
                <a14:m>
                  <m:oMath xmlns:m="http://schemas.openxmlformats.org/officeDocument/2006/math">
                    <m:r>
                      <a:rPr lang="en-GB" sz="2400" b="0" i="0" smtClean="0">
                        <a:solidFill>
                          <a:srgbClr val="FF0000"/>
                        </a:solidFill>
                        <a:latin typeface="Cambria Math" panose="02040503050406030204" pitchFamily="18" charset="0"/>
                        <a:ea typeface="Cambria Math" panose="02040503050406030204" pitchFamily="18" charset="0"/>
                      </a:rPr>
                      <m:t>   </m:t>
                    </m:r>
                    <m:r>
                      <a:rPr lang="en-US" sz="2400" i="1">
                        <a:solidFill>
                          <a:srgbClr val="FF0000"/>
                        </a:solidFill>
                        <a:latin typeface="Cambria Math" panose="02040503050406030204" pitchFamily="18" charset="0"/>
                        <a:ea typeface="Cambria Math" panose="02040503050406030204" pitchFamily="18" charset="0"/>
                      </a:rPr>
                      <m:t>𝜇</m:t>
                    </m:r>
                    <m:r>
                      <a:rPr lang="en-GB" sz="2400" b="0" i="0" smtClean="0">
                        <a:solidFill>
                          <a:srgbClr val="FF0000"/>
                        </a:solidFill>
                        <a:latin typeface="Cambria Math" panose="02040503050406030204" pitchFamily="18" charset="0"/>
                        <a:ea typeface="Cambria Math" panose="02040503050406030204" pitchFamily="18" charset="0"/>
                      </a:rPr>
                      <m:t>=169 </m:t>
                    </m:r>
                    <m:r>
                      <m:rPr>
                        <m:sty m:val="p"/>
                      </m:rPr>
                      <a:rPr lang="en-GB" sz="2400" b="0" i="0" smtClean="0">
                        <a:solidFill>
                          <a:srgbClr val="FF0000"/>
                        </a:solidFill>
                        <a:latin typeface="Cambria Math" panose="02040503050406030204" pitchFamily="18" charset="0"/>
                        <a:ea typeface="Cambria Math" panose="02040503050406030204" pitchFamily="18" charset="0"/>
                      </a:rPr>
                      <m:t>cm</m:t>
                    </m:r>
                    <m:r>
                      <a:rPr lang="en-GB" sz="2400" b="0" i="0" smtClean="0">
                        <a:solidFill>
                          <a:srgbClr val="FF0000"/>
                        </a:solidFill>
                        <a:latin typeface="Cambria Math" panose="02040503050406030204" pitchFamily="18" charset="0"/>
                        <a:ea typeface="Cambria Math" panose="02040503050406030204" pitchFamily="18" charset="0"/>
                      </a:rPr>
                      <m:t>, </m:t>
                    </m:r>
                    <m:r>
                      <m:rPr>
                        <m:sty m:val="p"/>
                      </m:rPr>
                      <a:rPr lang="en-GB" sz="2400" b="0" i="0" smtClean="0">
                        <a:solidFill>
                          <a:srgbClr val="FF0000"/>
                        </a:solidFill>
                        <a:latin typeface="Cambria Math" panose="02040503050406030204" pitchFamily="18" charset="0"/>
                        <a:ea typeface="Cambria Math" panose="02040503050406030204" pitchFamily="18" charset="0"/>
                      </a:rPr>
                      <m:t>and</m:t>
                    </m:r>
                    <m:r>
                      <a:rPr lang="en-GB" sz="2400" b="0" i="0" smtClean="0">
                        <a:solidFill>
                          <a:srgbClr val="FF0000"/>
                        </a:solidFill>
                        <a:latin typeface="Cambria Math" panose="02040503050406030204" pitchFamily="18" charset="0"/>
                        <a:ea typeface="Cambria Math" panose="02040503050406030204" pitchFamily="18" charset="0"/>
                      </a:rPr>
                      <m:t>  </m:t>
                    </m:r>
                    <m:r>
                      <m:rPr>
                        <m:sty m:val="p"/>
                      </m:rPr>
                      <a:rPr lang="en-GB" sz="2400" b="0" i="0" smtClean="0">
                        <a:solidFill>
                          <a:srgbClr val="FF0000"/>
                        </a:solidFill>
                        <a:latin typeface="Cambria Math" panose="02040503050406030204" pitchFamily="18" charset="0"/>
                        <a:ea typeface="Cambria Math" panose="02040503050406030204" pitchFamily="18" charset="0"/>
                      </a:rPr>
                      <m:t>standard</m:t>
                    </m:r>
                    <m:r>
                      <a:rPr lang="en-GB" sz="2400" b="0" i="0" smtClean="0">
                        <a:solidFill>
                          <a:srgbClr val="FF0000"/>
                        </a:solidFill>
                        <a:latin typeface="Cambria Math" panose="02040503050406030204" pitchFamily="18" charset="0"/>
                        <a:ea typeface="Cambria Math" panose="02040503050406030204" pitchFamily="18" charset="0"/>
                      </a:rPr>
                      <m:t> </m:t>
                    </m:r>
                    <m:r>
                      <m:rPr>
                        <m:sty m:val="p"/>
                      </m:rPr>
                      <a:rPr lang="en-GB" sz="2400" b="0" i="0" smtClean="0">
                        <a:solidFill>
                          <a:srgbClr val="FF0000"/>
                        </a:solidFill>
                        <a:latin typeface="Cambria Math" panose="02040503050406030204" pitchFamily="18" charset="0"/>
                        <a:ea typeface="Cambria Math" panose="02040503050406030204" pitchFamily="18" charset="0"/>
                      </a:rPr>
                      <m:t>deviation</m:t>
                    </m:r>
                    <m:r>
                      <a:rPr lang="en-GB" sz="2400" b="0" i="0" smtClean="0">
                        <a:solidFill>
                          <a:srgbClr val="FF0000"/>
                        </a:solidFill>
                        <a:latin typeface="Cambria Math" panose="02040503050406030204" pitchFamily="18" charset="0"/>
                        <a:ea typeface="Cambria Math" panose="02040503050406030204" pitchFamily="18" charset="0"/>
                      </a:rPr>
                      <m:t>, </m:t>
                    </m:r>
                    <m:r>
                      <a:rPr lang="en-GB" sz="2400" i="1">
                        <a:solidFill>
                          <a:srgbClr val="FF0000"/>
                        </a:solidFill>
                        <a:latin typeface="Cambria Math" panose="02040503050406030204" pitchFamily="18" charset="0"/>
                        <a:ea typeface="Cambria Math" panose="02040503050406030204" pitchFamily="18" charset="0"/>
                      </a:rPr>
                      <m:t>𝜎</m:t>
                    </m:r>
                  </m:oMath>
                </a14:m>
                <a:r>
                  <a:rPr lang="en-US" sz="2400" dirty="0">
                    <a:solidFill>
                      <a:srgbClr val="FF0000"/>
                    </a:solidFill>
                  </a:rPr>
                  <a:t> = 9 cm, so 187 cm is 2</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𝜎</m:t>
                    </m:r>
                  </m:oMath>
                </a14:m>
                <a:r>
                  <a:rPr lang="en-US" sz="2400" dirty="0">
                    <a:solidFill>
                      <a:srgbClr val="FF0000"/>
                    </a:solidFill>
                  </a:rPr>
                  <a:t> more than than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𝜇</m:t>
                    </m:r>
                  </m:oMath>
                </a14:m>
                <a:r>
                  <a:rPr lang="en-US" sz="2400" dirty="0">
                    <a:solidFill>
                      <a:srgbClr val="FF0000"/>
                    </a:solidFill>
                  </a:rPr>
                  <a:t> so the area percentage is:</a:t>
                </a:r>
              </a:p>
              <a:p>
                <a:r>
                  <a:rPr lang="en-US" sz="2400" dirty="0">
                    <a:solidFill>
                      <a:srgbClr val="FF0000"/>
                    </a:solidFill>
                  </a:rPr>
                  <a:t>             50% + 34.1% + 13.6% = 97.7%</a:t>
                </a:r>
              </a:p>
            </p:txBody>
          </p:sp>
        </mc:Choice>
        <mc:Fallback xmlns="">
          <p:sp>
            <p:nvSpPr>
              <p:cNvPr id="5" name="TextBox 4">
                <a:extLst>
                  <a:ext uri="{FF2B5EF4-FFF2-40B4-BE49-F238E27FC236}">
                    <a16:creationId xmlns:a16="http://schemas.microsoft.com/office/drawing/2014/main" id="{011DB1CA-2B02-AA42-B815-29ECC3915481}"/>
                  </a:ext>
                </a:extLst>
              </p:cNvPr>
              <p:cNvSpPr txBox="1">
                <a:spLocks noRot="1" noChangeAspect="1" noMove="1" noResize="1" noEditPoints="1" noAdjustHandles="1" noChangeArrowheads="1" noChangeShapeType="1" noTextEdit="1"/>
              </p:cNvSpPr>
              <p:nvPr/>
            </p:nvSpPr>
            <p:spPr>
              <a:xfrm>
                <a:off x="2351583" y="3167390"/>
                <a:ext cx="9145016" cy="1723549"/>
              </a:xfrm>
              <a:prstGeom prst="rect">
                <a:avLst/>
              </a:prstGeom>
              <a:blipFill>
                <a:blip r:embed="rId3"/>
                <a:stretch>
                  <a:fillRect l="-971" t="-2190" b="-43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25831C9A-9197-3D4D-80F7-22D4B58572A5}"/>
                  </a:ext>
                </a:extLst>
              </p:cNvPr>
              <p:cNvSpPr txBox="1"/>
              <p:nvPr/>
            </p:nvSpPr>
            <p:spPr>
              <a:xfrm>
                <a:off x="2248492" y="4797152"/>
                <a:ext cx="9839429" cy="1200329"/>
              </a:xfrm>
              <a:prstGeom prst="rect">
                <a:avLst/>
              </a:prstGeom>
              <a:noFill/>
            </p:spPr>
            <p:txBody>
              <a:bodyPr wrap="square" rtlCol="0">
                <a:spAutoFit/>
              </a:bodyPr>
              <a:lstStyle/>
              <a:p>
                <a:pPr marL="457200" indent="-457200">
                  <a:buAutoNum type="alphaLcParenR" startAt="2"/>
                </a:pPr>
                <a:r>
                  <a:rPr lang="en-US" sz="2400" dirty="0">
                    <a:solidFill>
                      <a:srgbClr val="FF0000"/>
                    </a:solidFill>
                    <a:latin typeface="+mj-lt"/>
                  </a:rPr>
                  <a:t>Here 151 cm corresponds to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𝜇</m:t>
                    </m:r>
                    <m:r>
                      <a:rPr lang="en-GB" sz="2400" b="0" i="1" smtClean="0">
                        <a:solidFill>
                          <a:srgbClr val="FF0000"/>
                        </a:solidFill>
                        <a:latin typeface="Cambria Math" panose="02040503050406030204" pitchFamily="18" charset="0"/>
                        <a:ea typeface="Cambria Math" panose="02040503050406030204" pitchFamily="18" charset="0"/>
                      </a:rPr>
                      <m:t>−</m:t>
                    </m:r>
                    <m:r>
                      <m:rPr>
                        <m:nor/>
                      </m:rPr>
                      <a:rPr lang="en-US" sz="2400" dirty="0">
                        <a:solidFill>
                          <a:srgbClr val="FF0000"/>
                        </a:solidFill>
                        <a:latin typeface="+mj-lt"/>
                      </a:rPr>
                      <m:t>2</m:t>
                    </m:r>
                    <m:r>
                      <a:rPr lang="en-GB" sz="2400" i="1">
                        <a:solidFill>
                          <a:srgbClr val="FF0000"/>
                        </a:solidFill>
                        <a:latin typeface="Cambria Math" panose="02040503050406030204" pitchFamily="18" charset="0"/>
                        <a:ea typeface="Cambria Math" panose="02040503050406030204" pitchFamily="18" charset="0"/>
                      </a:rPr>
                      <m:t>𝜎</m:t>
                    </m:r>
                  </m:oMath>
                </a14:m>
                <a:r>
                  <a:rPr lang="en-US" sz="2400" dirty="0">
                    <a:solidFill>
                      <a:srgbClr val="FF0000"/>
                    </a:solidFill>
                    <a:latin typeface="+mj-lt"/>
                  </a:rPr>
                  <a:t> on the normal curve so the percentage is:     13.6% + 34.1% + 50% = 97.7%.</a:t>
                </a:r>
              </a:p>
              <a:p>
                <a:r>
                  <a:rPr lang="en-US" sz="2400" dirty="0">
                    <a:solidFill>
                      <a:srgbClr val="FF0000"/>
                    </a:solidFill>
                    <a:latin typeface="+mj-lt"/>
                  </a:rPr>
                  <a:t>	So the number greater than 151 cm = 97.7% of 300 = 293 students </a:t>
                </a:r>
              </a:p>
            </p:txBody>
          </p:sp>
        </mc:Choice>
        <mc:Fallback xmlns="">
          <p:sp>
            <p:nvSpPr>
              <p:cNvPr id="6" name="TextBox 5">
                <a:extLst>
                  <a:ext uri="{FF2B5EF4-FFF2-40B4-BE49-F238E27FC236}">
                    <a16:creationId xmlns:a16="http://schemas.microsoft.com/office/drawing/2014/main" id="{25831C9A-9197-3D4D-80F7-22D4B58572A5}"/>
                  </a:ext>
                </a:extLst>
              </p:cNvPr>
              <p:cNvSpPr txBox="1">
                <a:spLocks noRot="1" noChangeAspect="1" noMove="1" noResize="1" noEditPoints="1" noAdjustHandles="1" noChangeArrowheads="1" noChangeShapeType="1" noTextEdit="1"/>
              </p:cNvSpPr>
              <p:nvPr/>
            </p:nvSpPr>
            <p:spPr>
              <a:xfrm>
                <a:off x="2248492" y="4797152"/>
                <a:ext cx="9839429" cy="1200329"/>
              </a:xfrm>
              <a:prstGeom prst="rect">
                <a:avLst/>
              </a:prstGeom>
              <a:blipFill>
                <a:blip r:embed="rId4"/>
                <a:stretch>
                  <a:fillRect l="-773" t="-4211" r="-129" b="-947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xmlns="" id="{B96013EA-6F32-3C46-B252-70A1AFAC5131}"/>
              </a:ext>
            </a:extLst>
          </p:cNvPr>
          <p:cNvSpPr txBox="1"/>
          <p:nvPr/>
        </p:nvSpPr>
        <p:spPr>
          <a:xfrm>
            <a:off x="2274079" y="6082122"/>
            <a:ext cx="9577065" cy="830997"/>
          </a:xfrm>
          <a:prstGeom prst="rect">
            <a:avLst/>
          </a:prstGeom>
          <a:noFill/>
        </p:spPr>
        <p:txBody>
          <a:bodyPr wrap="square" rtlCol="0">
            <a:spAutoFit/>
          </a:bodyPr>
          <a:lstStyle/>
          <a:p>
            <a:r>
              <a:rPr lang="en-US" sz="2400" b="1" dirty="0"/>
              <a:t>Note:</a:t>
            </a:r>
            <a:r>
              <a:rPr lang="en-US" sz="2400" dirty="0"/>
              <a:t> because of the symmetry of the normal curve, we could have used the calculation in a) to solve part b).</a:t>
            </a:r>
          </a:p>
        </p:txBody>
      </p:sp>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16177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6" y="33638"/>
            <a:ext cx="9976677" cy="600741"/>
          </a:xfrm>
        </p:spPr>
        <p:txBody>
          <a:bodyPr/>
          <a:lstStyle/>
          <a:p>
            <a:r>
              <a:rPr lang="en-GB" sz="2800" b="1" dirty="0">
                <a:latin typeface="Arial" panose="020B0604020202020204" pitchFamily="34" charset="0"/>
                <a:cs typeface="Arial" panose="020B0604020202020204" pitchFamily="34" charset="0"/>
              </a:rPr>
              <a:t>Section 1: Fitness Test</a:t>
            </a:r>
          </a:p>
        </p:txBody>
      </p:sp>
      <p:sp>
        <p:nvSpPr>
          <p:cNvPr id="46" name="Rectangle 45">
            <a:extLst>
              <a:ext uri="{FF2B5EF4-FFF2-40B4-BE49-F238E27FC236}">
                <a16:creationId xmlns:a16="http://schemas.microsoft.com/office/drawing/2014/main" xmlns="" id="{58470387-9A7C-D740-8D1E-0A552AD8B30D}"/>
              </a:ext>
            </a:extLst>
          </p:cNvPr>
          <p:cNvSpPr/>
          <p:nvPr/>
        </p:nvSpPr>
        <p:spPr>
          <a:xfrm>
            <a:off x="3048000" y="2767281"/>
            <a:ext cx="6096000" cy="1323439"/>
          </a:xfrm>
          <a:prstGeom prst="rect">
            <a:avLst/>
          </a:prstGeom>
        </p:spPr>
        <p:txBody>
          <a:bodyPr>
            <a:spAutoFit/>
          </a:bodyPr>
          <a:lstStyle/>
          <a:p>
            <a:r>
              <a:rPr lang="en-GB" dirty="0">
                <a:latin typeface="Times New Roman" panose="02020603050405020304" pitchFamily="18" charset="0"/>
              </a:rPr>
              <a:t/>
            </a:r>
            <a:br>
              <a:rPr lang="en-GB" dirty="0">
                <a:latin typeface="Times New Roman" panose="02020603050405020304" pitchFamily="18" charset="0"/>
              </a:rPr>
            </a:br>
            <a:endParaRPr lang="en-GB" dirty="0">
              <a:latin typeface="Times New Roman" panose="02020603050405020304" pitchFamily="18" charset="0"/>
            </a:endParaRPr>
          </a:p>
          <a:p>
            <a:r>
              <a:rPr lang="en-GB" dirty="0">
                <a:latin typeface="Times New Roman" panose="02020603050405020304" pitchFamily="18" charset="0"/>
              </a:rPr>
              <a:t/>
            </a:r>
            <a:br>
              <a:rPr lang="en-GB" dirty="0">
                <a:latin typeface="Times New Roman" panose="02020603050405020304" pitchFamily="18" charset="0"/>
              </a:rPr>
            </a:br>
            <a:endParaRPr lang="en-GB" dirty="0">
              <a:effectLst/>
              <a:latin typeface="Times New Roman" panose="02020603050405020304" pitchFamily="18" charset="0"/>
            </a:endParaRPr>
          </a:p>
        </p:txBody>
      </p:sp>
      <p:pic>
        <p:nvPicPr>
          <p:cNvPr id="62" name="Picture 61">
            <a:extLst>
              <a:ext uri="{FF2B5EF4-FFF2-40B4-BE49-F238E27FC236}">
                <a16:creationId xmlns:a16="http://schemas.microsoft.com/office/drawing/2014/main" xmlns="" id="{2360C494-07C3-4748-A8EE-989FA5FF1A03}"/>
              </a:ext>
            </a:extLst>
          </p:cNvPr>
          <p:cNvPicPr>
            <a:picLocks noChangeAspect="1"/>
          </p:cNvPicPr>
          <p:nvPr/>
        </p:nvPicPr>
        <p:blipFill>
          <a:blip r:embed="rId3"/>
          <a:stretch>
            <a:fillRect/>
          </a:stretch>
        </p:blipFill>
        <p:spPr>
          <a:xfrm>
            <a:off x="3719737" y="664059"/>
            <a:ext cx="5616624" cy="3565240"/>
          </a:xfrm>
          <a:prstGeom prst="rect">
            <a:avLst/>
          </a:prstGeom>
        </p:spPr>
      </p:pic>
      <p:sp>
        <p:nvSpPr>
          <p:cNvPr id="63" name="TextBox 62">
            <a:extLst>
              <a:ext uri="{FF2B5EF4-FFF2-40B4-BE49-F238E27FC236}">
                <a16:creationId xmlns:a16="http://schemas.microsoft.com/office/drawing/2014/main" xmlns="" id="{708F8BC8-2AC2-744A-888C-EAAC58DB2EB3}"/>
              </a:ext>
            </a:extLst>
          </p:cNvPr>
          <p:cNvSpPr txBox="1"/>
          <p:nvPr/>
        </p:nvSpPr>
        <p:spPr>
          <a:xfrm>
            <a:off x="2495600" y="4470392"/>
            <a:ext cx="9145016" cy="1354217"/>
          </a:xfrm>
          <a:prstGeom prst="rect">
            <a:avLst/>
          </a:prstGeom>
          <a:noFill/>
        </p:spPr>
        <p:txBody>
          <a:bodyPr wrap="square" rtlCol="0">
            <a:spAutoFit/>
          </a:bodyPr>
          <a:lstStyle/>
          <a:p>
            <a:pPr>
              <a:spcAft>
                <a:spcPts val="600"/>
              </a:spcAft>
            </a:pPr>
            <a:r>
              <a:rPr lang="en-US" sz="2400" dirty="0"/>
              <a:t>Using the data in the previous slide, estimate:</a:t>
            </a:r>
          </a:p>
          <a:p>
            <a:pPr>
              <a:spcAft>
                <a:spcPts val="600"/>
              </a:spcAft>
            </a:pPr>
            <a:r>
              <a:rPr lang="en-US" sz="2400" dirty="0"/>
              <a:t>a) the number of students who are taller than 178 cm;</a:t>
            </a:r>
          </a:p>
          <a:p>
            <a:pPr>
              <a:spcAft>
                <a:spcPts val="600"/>
              </a:spcAft>
            </a:pPr>
            <a:r>
              <a:rPr lang="en-US" sz="2400" dirty="0"/>
              <a:t>b) the number of students who are taller than 160 cm.</a:t>
            </a:r>
          </a:p>
        </p:txBody>
      </p:sp>
      <p:sp>
        <p:nvSpPr>
          <p:cNvPr id="64" name="TextBox 63">
            <a:extLst>
              <a:ext uri="{FF2B5EF4-FFF2-40B4-BE49-F238E27FC236}">
                <a16:creationId xmlns:a16="http://schemas.microsoft.com/office/drawing/2014/main" xmlns="" id="{1AA79DDC-6CCA-0344-8179-018FA8DED290}"/>
              </a:ext>
            </a:extLst>
          </p:cNvPr>
          <p:cNvSpPr txBox="1"/>
          <p:nvPr/>
        </p:nvSpPr>
        <p:spPr>
          <a:xfrm>
            <a:off x="2495600" y="5900536"/>
            <a:ext cx="1440160" cy="461665"/>
          </a:xfrm>
          <a:prstGeom prst="rect">
            <a:avLst/>
          </a:prstGeom>
          <a:noFill/>
        </p:spPr>
        <p:txBody>
          <a:bodyPr wrap="square" rtlCol="0">
            <a:spAutoFit/>
          </a:bodyPr>
          <a:lstStyle/>
          <a:p>
            <a:r>
              <a:rPr lang="en-US" sz="2400" dirty="0"/>
              <a:t>Answers</a:t>
            </a:r>
          </a:p>
        </p:txBody>
      </p:sp>
      <p:sp>
        <p:nvSpPr>
          <p:cNvPr id="65" name="TextBox 64">
            <a:extLst>
              <a:ext uri="{FF2B5EF4-FFF2-40B4-BE49-F238E27FC236}">
                <a16:creationId xmlns:a16="http://schemas.microsoft.com/office/drawing/2014/main" xmlns="" id="{12227CD4-6BEF-C242-8A2F-846D13FC3668}"/>
              </a:ext>
            </a:extLst>
          </p:cNvPr>
          <p:cNvSpPr txBox="1"/>
          <p:nvPr/>
        </p:nvSpPr>
        <p:spPr>
          <a:xfrm>
            <a:off x="4295800" y="5949280"/>
            <a:ext cx="2520280" cy="461665"/>
          </a:xfrm>
          <a:prstGeom prst="rect">
            <a:avLst/>
          </a:prstGeom>
          <a:noFill/>
        </p:spPr>
        <p:txBody>
          <a:bodyPr wrap="square" rtlCol="0">
            <a:spAutoFit/>
          </a:bodyPr>
          <a:lstStyle/>
          <a:p>
            <a:r>
              <a:rPr lang="en-US" sz="2400" dirty="0">
                <a:solidFill>
                  <a:srgbClr val="FF0000"/>
                </a:solidFill>
              </a:rPr>
              <a:t>a) 47 (or 48)</a:t>
            </a:r>
          </a:p>
        </p:txBody>
      </p:sp>
      <p:sp>
        <p:nvSpPr>
          <p:cNvPr id="66" name="TextBox 65">
            <a:extLst>
              <a:ext uri="{FF2B5EF4-FFF2-40B4-BE49-F238E27FC236}">
                <a16:creationId xmlns:a16="http://schemas.microsoft.com/office/drawing/2014/main" xmlns="" id="{4081E693-96D9-0447-9187-893AEC043A03}"/>
              </a:ext>
            </a:extLst>
          </p:cNvPr>
          <p:cNvSpPr txBox="1"/>
          <p:nvPr/>
        </p:nvSpPr>
        <p:spPr>
          <a:xfrm>
            <a:off x="6348028" y="5949280"/>
            <a:ext cx="1656184" cy="461665"/>
          </a:xfrm>
          <a:prstGeom prst="rect">
            <a:avLst/>
          </a:prstGeom>
          <a:noFill/>
        </p:spPr>
        <p:txBody>
          <a:bodyPr wrap="square" rtlCol="0">
            <a:spAutoFit/>
          </a:bodyPr>
          <a:lstStyle/>
          <a:p>
            <a:r>
              <a:rPr lang="en-US" sz="2400" dirty="0">
                <a:solidFill>
                  <a:srgbClr val="FF0000"/>
                </a:solidFill>
              </a:rPr>
              <a:t>b) 252</a:t>
            </a:r>
          </a:p>
        </p:txBody>
      </p:sp>
      <p:sp>
        <p:nvSpPr>
          <p:cNvPr id="67" name="TextBox 66">
            <a:extLst>
              <a:ext uri="{FF2B5EF4-FFF2-40B4-BE49-F238E27FC236}">
                <a16:creationId xmlns:a16="http://schemas.microsoft.com/office/drawing/2014/main" xmlns="" id="{9AF0A211-D620-CC41-8ED3-BAE2DF48D43E}"/>
              </a:ext>
            </a:extLst>
          </p:cNvPr>
          <p:cNvSpPr txBox="1"/>
          <p:nvPr/>
        </p:nvSpPr>
        <p:spPr>
          <a:xfrm>
            <a:off x="3719737" y="4062067"/>
            <a:ext cx="5328591" cy="261610"/>
          </a:xfrm>
          <a:prstGeom prst="rect">
            <a:avLst/>
          </a:prstGeom>
          <a:solidFill>
            <a:schemeClr val="bg1"/>
          </a:solidFill>
        </p:spPr>
        <p:txBody>
          <a:bodyPr wrap="square" rtlCol="0">
            <a:spAutoFit/>
          </a:bodyPr>
          <a:lstStyle/>
          <a:p>
            <a:r>
              <a:rPr lang="en-US" sz="1100" dirty="0"/>
              <a:t>   142              151              160               169             178              187              196</a:t>
            </a:r>
          </a:p>
        </p:txBody>
      </p:sp>
      <p:sp>
        <p:nvSpPr>
          <p:cNvPr id="69" name="TextBox 68">
            <a:extLst>
              <a:ext uri="{FF2B5EF4-FFF2-40B4-BE49-F238E27FC236}">
                <a16:creationId xmlns:a16="http://schemas.microsoft.com/office/drawing/2014/main" xmlns="" id="{79341450-1EFE-AE49-8183-151609EB856F}"/>
              </a:ext>
            </a:extLst>
          </p:cNvPr>
          <p:cNvSpPr txBox="1"/>
          <p:nvPr/>
        </p:nvSpPr>
        <p:spPr>
          <a:xfrm>
            <a:off x="9048328" y="4149080"/>
            <a:ext cx="216024" cy="174597"/>
          </a:xfrm>
          <a:prstGeom prst="rect">
            <a:avLst/>
          </a:prstGeom>
          <a:solidFill>
            <a:schemeClr val="bg1"/>
          </a:solidFill>
        </p:spPr>
        <p:txBody>
          <a:bodyPr wrap="square" rtlCol="0">
            <a:spAutoFit/>
          </a:bodyPr>
          <a:lstStyle/>
          <a:p>
            <a:endParaRPr lang="en-US" sz="500" dirty="0"/>
          </a:p>
        </p:txBody>
      </p:sp>
      <p:sp>
        <p:nvSpPr>
          <p:cNvPr id="12"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254732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animBg="1"/>
      <p:bldP spid="6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76958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6566" y="30508"/>
            <a:ext cx="9953962" cy="600741"/>
          </a:xfrm>
        </p:spPr>
        <p:txBody>
          <a:bodyPr/>
          <a:lstStyle/>
          <a:p>
            <a:r>
              <a:rPr lang="en-GB" sz="2800" b="1" dirty="0">
                <a:latin typeface="Arial" panose="020B0604020202020204" pitchFamily="34" charset="0"/>
                <a:cs typeface="Arial" panose="020B0604020202020204" pitchFamily="34" charset="0"/>
              </a:rPr>
              <a:t>Standardised Normal Distribution</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A98938C1-B866-4F45-90AB-7AF265CD957B}"/>
                  </a:ext>
                </a:extLst>
              </p:cNvPr>
              <p:cNvSpPr txBox="1"/>
              <p:nvPr/>
            </p:nvSpPr>
            <p:spPr>
              <a:xfrm>
                <a:off x="2995465" y="3363673"/>
                <a:ext cx="8285112" cy="830997"/>
              </a:xfrm>
              <a:prstGeom prst="rect">
                <a:avLst/>
              </a:prstGeom>
              <a:noFill/>
            </p:spPr>
            <p:txBody>
              <a:bodyPr wrap="square" rtlCol="0">
                <a:spAutoFit/>
              </a:bodyPr>
              <a:lstStyle/>
              <a:p>
                <a:r>
                  <a:rPr lang="en-US" sz="2400" dirty="0"/>
                  <a:t>The area under the curve represents the probability up to the value on the horizontal and we represent this </a:t>
                </a:r>
                <a14:m>
                  <m:oMath xmlns:m="http://schemas.openxmlformats.org/officeDocument/2006/math">
                    <m:r>
                      <a:rPr lang="en-GB" sz="2400" i="1">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𝑝</m:t>
                    </m:r>
                    <m:r>
                      <a:rPr lang="en-GB" sz="2400">
                        <a:latin typeface="Cambria Math" panose="02040503050406030204" pitchFamily="18" charset="0"/>
                        <a:ea typeface="Cambria Math" panose="02040503050406030204" pitchFamily="18" charset="0"/>
                      </a:rPr>
                      <m:t>= </m:t>
                    </m:r>
                    <m:r>
                      <m:rPr>
                        <m:sty m:val="p"/>
                      </m:rPr>
                      <a:rPr lang="el-GR" sz="2400" i="1">
                        <a:latin typeface="Cambria Math" panose="02040503050406030204" pitchFamily="18" charset="0"/>
                        <a:ea typeface="Cambria Math" panose="02040503050406030204" pitchFamily="18" charset="0"/>
                      </a:rPr>
                      <m:t>Φ</m:t>
                    </m:r>
                    <m:d>
                      <m:dPr>
                        <m:ctrlPr>
                          <a:rPr lang="en-GB" sz="2400" i="1">
                            <a:latin typeface="Cambria Math"/>
                            <a:ea typeface="Cambria Math" panose="02040503050406030204" pitchFamily="18" charset="0"/>
                          </a:rPr>
                        </m:ctrlPr>
                      </m:dPr>
                      <m:e>
                        <m:r>
                          <a:rPr lang="en-GB" sz="2400" b="0" i="1" smtClean="0">
                            <a:latin typeface="Cambria Math" panose="02040503050406030204" pitchFamily="18" charset="0"/>
                            <a:ea typeface="Cambria Math" panose="02040503050406030204" pitchFamily="18" charset="0"/>
                          </a:rPr>
                          <m:t>𝑥</m:t>
                        </m:r>
                      </m:e>
                    </m:d>
                    <m:r>
                      <a:rPr lang="en-GB" sz="2400" b="0" i="1" smtClean="0">
                        <a:latin typeface="Cambria Math"/>
                        <a:ea typeface="Cambria Math" panose="02040503050406030204" pitchFamily="18" charset="0"/>
                      </a:rPr>
                      <m:t>.</m:t>
                    </m:r>
                  </m:oMath>
                </a14:m>
                <a:endParaRPr lang="en-US" sz="2400" dirty="0"/>
              </a:p>
            </p:txBody>
          </p:sp>
        </mc:Choice>
        <mc:Fallback xmlns="">
          <p:sp>
            <p:nvSpPr>
              <p:cNvPr id="9" name="TextBox 8">
                <a:extLst>
                  <a:ext uri="{FF2B5EF4-FFF2-40B4-BE49-F238E27FC236}">
                    <a16:creationId xmlns:a16="http://schemas.microsoft.com/office/drawing/2014/main" xmlns:a14="http://schemas.microsoft.com/office/drawing/2010/main" xmlns="" id="{A98938C1-B866-4F45-90AB-7AF265CD957B}"/>
                  </a:ext>
                </a:extLst>
              </p:cNvPr>
              <p:cNvSpPr txBox="1">
                <a:spLocks noRot="1" noChangeAspect="1" noMove="1" noResize="1" noEditPoints="1" noAdjustHandles="1" noChangeArrowheads="1" noChangeShapeType="1" noTextEdit="1"/>
              </p:cNvSpPr>
              <p:nvPr/>
            </p:nvSpPr>
            <p:spPr>
              <a:xfrm>
                <a:off x="2995465" y="3363673"/>
                <a:ext cx="8285112" cy="830997"/>
              </a:xfrm>
              <a:prstGeom prst="rect">
                <a:avLst/>
              </a:prstGeom>
              <a:blipFill rotWithShape="1">
                <a:blip r:embed="rId3"/>
                <a:stretch>
                  <a:fillRect l="-1104" t="-5147" b="-16912"/>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xmlns="" id="{0DC6AC9E-4F32-5A46-B7BB-C8F594BEB970}"/>
              </a:ext>
            </a:extLst>
          </p:cNvPr>
          <p:cNvSpPr txBox="1"/>
          <p:nvPr/>
        </p:nvSpPr>
        <p:spPr>
          <a:xfrm>
            <a:off x="2995464" y="812494"/>
            <a:ext cx="4900735" cy="2308324"/>
          </a:xfrm>
          <a:prstGeom prst="rect">
            <a:avLst/>
          </a:prstGeom>
          <a:noFill/>
        </p:spPr>
        <p:txBody>
          <a:bodyPr wrap="square" rtlCol="0">
            <a:spAutoFit/>
          </a:bodyPr>
          <a:lstStyle/>
          <a:p>
            <a:r>
              <a:rPr lang="en-US" sz="2400" dirty="0"/>
              <a:t>This diagram shows the graph of  STANDARDISED normal distribution that has mean 0 and standard deviation 1. </a:t>
            </a:r>
          </a:p>
          <a:p>
            <a:r>
              <a:rPr lang="en-US" sz="2400" dirty="0"/>
              <a:t>It is known as the </a:t>
            </a:r>
          </a:p>
          <a:p>
            <a:r>
              <a:rPr lang="en-US" sz="2400" i="1" dirty="0"/>
              <a:t>probability density </a:t>
            </a:r>
            <a:r>
              <a:rPr lang="en-US" sz="2400" i="1" dirty="0" smtClean="0"/>
              <a:t>function (</a:t>
            </a:r>
            <a:r>
              <a:rPr lang="en-US" sz="2400" i="1" dirty="0" err="1" smtClean="0"/>
              <a:t>p.d.f</a:t>
            </a:r>
            <a:r>
              <a:rPr lang="en-US" sz="2400" i="1" dirty="0" smtClean="0"/>
              <a:t>.)</a:t>
            </a:r>
            <a:endParaRPr lang="en-US" sz="2400" i="1" dirty="0"/>
          </a:p>
        </p:txBody>
      </p:sp>
      <p:sp>
        <p:nvSpPr>
          <p:cNvPr id="14" name="TextBox 13">
            <a:extLst>
              <a:ext uri="{FF2B5EF4-FFF2-40B4-BE49-F238E27FC236}">
                <a16:creationId xmlns:a16="http://schemas.microsoft.com/office/drawing/2014/main" xmlns="" id="{826E2921-D4A1-AB4B-8AAD-569445EDE0A4}"/>
              </a:ext>
            </a:extLst>
          </p:cNvPr>
          <p:cNvSpPr txBox="1"/>
          <p:nvPr/>
        </p:nvSpPr>
        <p:spPr>
          <a:xfrm>
            <a:off x="2995465" y="4194670"/>
            <a:ext cx="7744297" cy="830997"/>
          </a:xfrm>
          <a:prstGeom prst="rect">
            <a:avLst/>
          </a:prstGeom>
          <a:noFill/>
        </p:spPr>
        <p:txBody>
          <a:bodyPr wrap="square" rtlCol="0">
            <a:spAutoFit/>
          </a:bodyPr>
          <a:lstStyle/>
          <a:p>
            <a:r>
              <a:rPr lang="en-US" sz="2400" dirty="0"/>
              <a:t>We can look up values of this probability either in tables or on a calculator; here are some important values:</a:t>
            </a:r>
          </a:p>
        </p:txBody>
      </p:sp>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xmlns="" id="{E644275D-0DD5-174A-ADBD-E8A9E07B6B24}"/>
                  </a:ext>
                </a:extLst>
              </p:cNvPr>
              <p:cNvGraphicFramePr>
                <a:graphicFrameLocks noGrp="1"/>
              </p:cNvGraphicFramePr>
              <p:nvPr>
                <p:extLst>
                  <p:ext uri="{D42A27DB-BD31-4B8C-83A1-F6EECF244321}">
                    <p14:modId xmlns:p14="http://schemas.microsoft.com/office/powerpoint/2010/main" val="3718453671"/>
                  </p:ext>
                </p:extLst>
              </p:nvPr>
            </p:nvGraphicFramePr>
            <p:xfrm>
              <a:off x="2995464" y="5052307"/>
              <a:ext cx="7719392" cy="917327"/>
            </p:xfrm>
            <a:graphic>
              <a:graphicData uri="http://schemas.openxmlformats.org/drawingml/2006/table">
                <a:tbl>
                  <a:tblPr firstRow="1" bandRow="1">
                    <a:tableStyleId>{5940675A-B579-460E-94D1-54222C63F5DA}</a:tableStyleId>
                  </a:tblPr>
                  <a:tblGrid>
                    <a:gridCol w="964924">
                      <a:extLst>
                        <a:ext uri="{9D8B030D-6E8A-4147-A177-3AD203B41FA5}">
                          <a16:colId xmlns:a16="http://schemas.microsoft.com/office/drawing/2014/main" xmlns="" val="1337588235"/>
                        </a:ext>
                      </a:extLst>
                    </a:gridCol>
                    <a:gridCol w="964924">
                      <a:extLst>
                        <a:ext uri="{9D8B030D-6E8A-4147-A177-3AD203B41FA5}">
                          <a16:colId xmlns:a16="http://schemas.microsoft.com/office/drawing/2014/main" xmlns="" val="2171707828"/>
                        </a:ext>
                      </a:extLst>
                    </a:gridCol>
                    <a:gridCol w="964924">
                      <a:extLst>
                        <a:ext uri="{9D8B030D-6E8A-4147-A177-3AD203B41FA5}">
                          <a16:colId xmlns:a16="http://schemas.microsoft.com/office/drawing/2014/main" xmlns="" val="3336505537"/>
                        </a:ext>
                      </a:extLst>
                    </a:gridCol>
                    <a:gridCol w="964924">
                      <a:extLst>
                        <a:ext uri="{9D8B030D-6E8A-4147-A177-3AD203B41FA5}">
                          <a16:colId xmlns:a16="http://schemas.microsoft.com/office/drawing/2014/main" xmlns="" val="1247530910"/>
                        </a:ext>
                      </a:extLst>
                    </a:gridCol>
                    <a:gridCol w="964924">
                      <a:extLst>
                        <a:ext uri="{9D8B030D-6E8A-4147-A177-3AD203B41FA5}">
                          <a16:colId xmlns:a16="http://schemas.microsoft.com/office/drawing/2014/main" xmlns="" val="896280982"/>
                        </a:ext>
                      </a:extLst>
                    </a:gridCol>
                    <a:gridCol w="964924">
                      <a:extLst>
                        <a:ext uri="{9D8B030D-6E8A-4147-A177-3AD203B41FA5}">
                          <a16:colId xmlns:a16="http://schemas.microsoft.com/office/drawing/2014/main" xmlns="" val="701566517"/>
                        </a:ext>
                      </a:extLst>
                    </a:gridCol>
                    <a:gridCol w="964924">
                      <a:extLst>
                        <a:ext uri="{9D8B030D-6E8A-4147-A177-3AD203B41FA5}">
                          <a16:colId xmlns:a16="http://schemas.microsoft.com/office/drawing/2014/main" xmlns="" val="1662898910"/>
                        </a:ext>
                      </a:extLst>
                    </a:gridCol>
                    <a:gridCol w="964924">
                      <a:extLst>
                        <a:ext uri="{9D8B030D-6E8A-4147-A177-3AD203B41FA5}">
                          <a16:colId xmlns:a16="http://schemas.microsoft.com/office/drawing/2014/main" xmlns="" val="2498450839"/>
                        </a:ext>
                      </a:extLst>
                    </a:gridCol>
                  </a:tblGrid>
                  <a:tr h="384983">
                    <a:tc>
                      <a:txBody>
                        <a:bodyPr/>
                        <a:lstStyle/>
                        <a:p>
                          <a:pPr algn="ctr">
                            <a:spcBef>
                              <a:spcPts val="800"/>
                            </a:spcBef>
                            <a:spcAft>
                              <a:spcPts val="800"/>
                            </a:spcAft>
                          </a:pPr>
                          <a:r>
                            <a:rPr lang="en-US" sz="2000" b="0" i="1" dirty="0">
                              <a:latin typeface="Times" pitchFamily="2" charset="0"/>
                            </a:rPr>
                            <a:t>x</a:t>
                          </a:r>
                        </a:p>
                      </a:txBody>
                      <a:tcPr/>
                    </a:tc>
                    <a:tc>
                      <a:txBody>
                        <a:bodyPr/>
                        <a:lstStyle/>
                        <a:p>
                          <a:pPr algn="ctr">
                            <a:spcBef>
                              <a:spcPts val="800"/>
                            </a:spcBef>
                            <a:spcAft>
                              <a:spcPts val="800"/>
                            </a:spcAft>
                          </a:pPr>
                          <a:r>
                            <a:rPr lang="en-US" sz="2000" dirty="0"/>
                            <a:t>0</a:t>
                          </a:r>
                        </a:p>
                      </a:txBody>
                      <a:tcPr/>
                    </a:tc>
                    <a:tc>
                      <a:txBody>
                        <a:bodyPr/>
                        <a:lstStyle/>
                        <a:p>
                          <a:pPr algn="ctr">
                            <a:spcBef>
                              <a:spcPts val="800"/>
                            </a:spcBef>
                            <a:spcAft>
                              <a:spcPts val="800"/>
                            </a:spcAft>
                          </a:pPr>
                          <a:r>
                            <a:rPr lang="en-US" sz="2000" dirty="0"/>
                            <a:t>0.5</a:t>
                          </a:r>
                        </a:p>
                      </a:txBody>
                      <a:tcPr/>
                    </a:tc>
                    <a:tc>
                      <a:txBody>
                        <a:bodyPr/>
                        <a:lstStyle/>
                        <a:p>
                          <a:pPr algn="ctr">
                            <a:spcBef>
                              <a:spcPts val="800"/>
                            </a:spcBef>
                            <a:spcAft>
                              <a:spcPts val="800"/>
                            </a:spcAft>
                          </a:pPr>
                          <a:r>
                            <a:rPr lang="en-US" sz="2000" dirty="0"/>
                            <a:t>1.0</a:t>
                          </a:r>
                        </a:p>
                      </a:txBody>
                      <a:tcPr/>
                    </a:tc>
                    <a:tc>
                      <a:txBody>
                        <a:bodyPr/>
                        <a:lstStyle/>
                        <a:p>
                          <a:pPr algn="ctr">
                            <a:spcBef>
                              <a:spcPts val="800"/>
                            </a:spcBef>
                            <a:spcAft>
                              <a:spcPts val="800"/>
                            </a:spcAft>
                          </a:pPr>
                          <a:r>
                            <a:rPr lang="en-US" sz="2000" dirty="0"/>
                            <a:t>1.645</a:t>
                          </a:r>
                        </a:p>
                      </a:txBody>
                      <a:tcPr/>
                    </a:tc>
                    <a:tc>
                      <a:txBody>
                        <a:bodyPr/>
                        <a:lstStyle/>
                        <a:p>
                          <a:pPr algn="ctr">
                            <a:spcBef>
                              <a:spcPts val="800"/>
                            </a:spcBef>
                            <a:spcAft>
                              <a:spcPts val="800"/>
                            </a:spcAft>
                          </a:pPr>
                          <a:r>
                            <a:rPr lang="en-US" sz="2000" dirty="0"/>
                            <a:t>1.96</a:t>
                          </a:r>
                        </a:p>
                      </a:txBody>
                      <a:tcPr/>
                    </a:tc>
                    <a:tc>
                      <a:txBody>
                        <a:bodyPr/>
                        <a:lstStyle/>
                        <a:p>
                          <a:pPr algn="ctr">
                            <a:spcBef>
                              <a:spcPts val="800"/>
                            </a:spcBef>
                            <a:spcAft>
                              <a:spcPts val="800"/>
                            </a:spcAft>
                          </a:pPr>
                          <a:r>
                            <a:rPr lang="en-US" sz="2000" dirty="0"/>
                            <a:t>2.34</a:t>
                          </a:r>
                        </a:p>
                      </a:txBody>
                      <a:tcPr/>
                    </a:tc>
                    <a:tc>
                      <a:txBody>
                        <a:bodyPr/>
                        <a:lstStyle/>
                        <a:p>
                          <a:pPr algn="ctr">
                            <a:spcBef>
                              <a:spcPts val="800"/>
                            </a:spcBef>
                            <a:spcAft>
                              <a:spcPts val="800"/>
                            </a:spcAft>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m:t>
                                </m:r>
                              </m:oMath>
                            </m:oMathPara>
                          </a14:m>
                          <a:endParaRPr lang="en-US" sz="2000" dirty="0"/>
                        </a:p>
                      </a:txBody>
                      <a:tcPr/>
                    </a:tc>
                    <a:extLst>
                      <a:ext uri="{0D108BD9-81ED-4DB2-BD59-A6C34878D82A}">
                        <a16:rowId xmlns:a16="http://schemas.microsoft.com/office/drawing/2014/main" xmlns="" val="3164520981"/>
                      </a:ext>
                    </a:extLst>
                  </a:tr>
                  <a:tr h="419487">
                    <a:tc>
                      <a:txBody>
                        <a:bodyPr/>
                        <a:lstStyle/>
                        <a:p>
                          <a:pPr algn="ctr">
                            <a:spcBef>
                              <a:spcPts val="800"/>
                            </a:spcBef>
                            <a:spcAft>
                              <a:spcPts val="800"/>
                            </a:spcAft>
                          </a:pPr>
                          <a:r>
                            <a:rPr lang="en-US" sz="2000" b="0" i="1" dirty="0">
                              <a:latin typeface="Times" pitchFamily="2" charset="0"/>
                            </a:rPr>
                            <a:t>p</a:t>
                          </a:r>
                        </a:p>
                      </a:txBody>
                      <a:tcPr/>
                    </a:tc>
                    <a:tc>
                      <a:txBody>
                        <a:bodyPr/>
                        <a:lstStyle/>
                        <a:p>
                          <a:pPr algn="ctr">
                            <a:spcBef>
                              <a:spcPts val="800"/>
                            </a:spcBef>
                            <a:spcAft>
                              <a:spcPts val="800"/>
                            </a:spcAft>
                          </a:pPr>
                          <a:r>
                            <a:rPr lang="en-US" sz="2000" dirty="0"/>
                            <a:t>0.5</a:t>
                          </a:r>
                        </a:p>
                      </a:txBody>
                      <a:tcPr/>
                    </a:tc>
                    <a:tc>
                      <a:txBody>
                        <a:bodyPr/>
                        <a:lstStyle/>
                        <a:p>
                          <a:pPr algn="ctr">
                            <a:spcBef>
                              <a:spcPts val="800"/>
                            </a:spcBef>
                            <a:spcAft>
                              <a:spcPts val="800"/>
                            </a:spcAft>
                          </a:pPr>
                          <a:r>
                            <a:rPr lang="en-US" sz="2000" dirty="0"/>
                            <a:t>0.6915</a:t>
                          </a:r>
                        </a:p>
                      </a:txBody>
                      <a:tcPr/>
                    </a:tc>
                    <a:tc>
                      <a:txBody>
                        <a:bodyPr/>
                        <a:lstStyle/>
                        <a:p>
                          <a:pPr algn="ctr">
                            <a:spcBef>
                              <a:spcPts val="800"/>
                            </a:spcBef>
                            <a:spcAft>
                              <a:spcPts val="800"/>
                            </a:spcAft>
                          </a:pPr>
                          <a:r>
                            <a:rPr lang="en-US" sz="2000" dirty="0"/>
                            <a:t>0.8413</a:t>
                          </a:r>
                        </a:p>
                      </a:txBody>
                      <a:tcPr/>
                    </a:tc>
                    <a:tc>
                      <a:txBody>
                        <a:bodyPr/>
                        <a:lstStyle/>
                        <a:p>
                          <a:pPr algn="ctr">
                            <a:spcBef>
                              <a:spcPts val="800"/>
                            </a:spcBef>
                            <a:spcAft>
                              <a:spcPts val="800"/>
                            </a:spcAft>
                          </a:pPr>
                          <a:r>
                            <a:rPr lang="en-US" sz="2000" dirty="0"/>
                            <a:t>0.95</a:t>
                          </a:r>
                        </a:p>
                      </a:txBody>
                      <a:tcPr/>
                    </a:tc>
                    <a:tc>
                      <a:txBody>
                        <a:bodyPr/>
                        <a:lstStyle/>
                        <a:p>
                          <a:pPr algn="ctr">
                            <a:spcBef>
                              <a:spcPts val="800"/>
                            </a:spcBef>
                            <a:spcAft>
                              <a:spcPts val="800"/>
                            </a:spcAft>
                          </a:pPr>
                          <a:r>
                            <a:rPr lang="en-US" sz="2000" dirty="0"/>
                            <a:t>0.975</a:t>
                          </a:r>
                        </a:p>
                      </a:txBody>
                      <a:tcPr/>
                    </a:tc>
                    <a:tc>
                      <a:txBody>
                        <a:bodyPr/>
                        <a:lstStyle/>
                        <a:p>
                          <a:pPr algn="ctr">
                            <a:spcBef>
                              <a:spcPts val="800"/>
                            </a:spcBef>
                            <a:spcAft>
                              <a:spcPts val="800"/>
                            </a:spcAft>
                          </a:pPr>
                          <a:r>
                            <a:rPr lang="en-US" sz="2000" dirty="0"/>
                            <a:t>0.9904</a:t>
                          </a:r>
                        </a:p>
                      </a:txBody>
                      <a:tcPr/>
                    </a:tc>
                    <a:tc>
                      <a:txBody>
                        <a:bodyPr/>
                        <a:lstStyle/>
                        <a:p>
                          <a:pPr algn="ctr">
                            <a:spcBef>
                              <a:spcPts val="800"/>
                            </a:spcBef>
                            <a:spcAft>
                              <a:spcPts val="800"/>
                            </a:spcAft>
                          </a:pPr>
                          <a:r>
                            <a:rPr lang="en-US" sz="2000" dirty="0"/>
                            <a:t>1</a:t>
                          </a:r>
                        </a:p>
                      </a:txBody>
                      <a:tcPr/>
                    </a:tc>
                    <a:extLst>
                      <a:ext uri="{0D108BD9-81ED-4DB2-BD59-A6C34878D82A}">
                        <a16:rowId xmlns:a16="http://schemas.microsoft.com/office/drawing/2014/main" xmlns="" val="885943175"/>
                      </a:ext>
                    </a:extLst>
                  </a:tr>
                </a:tbl>
              </a:graphicData>
            </a:graphic>
          </p:graphicFrame>
        </mc:Choice>
        <mc:Fallback xmlns="">
          <p:graphicFrame>
            <p:nvGraphicFramePr>
              <p:cNvPr id="16" name="Table 15">
                <a:extLst>
                  <a:ext uri="{FF2B5EF4-FFF2-40B4-BE49-F238E27FC236}">
                    <a16:creationId xmlns:a16="http://schemas.microsoft.com/office/drawing/2014/main" xmlns:a14="http://schemas.microsoft.com/office/drawing/2010/main" xmlns="" id="{E644275D-0DD5-174A-ADBD-E8A9E07B6B24}"/>
                  </a:ext>
                </a:extLst>
              </p:cNvPr>
              <p:cNvGraphicFramePr>
                <a:graphicFrameLocks noGrp="1"/>
              </p:cNvGraphicFramePr>
              <p:nvPr>
                <p:extLst>
                  <p:ext uri="{D42A27DB-BD31-4B8C-83A1-F6EECF244321}">
                    <p14:modId xmlns:p14="http://schemas.microsoft.com/office/powerpoint/2010/main" val="3718453671"/>
                  </p:ext>
                </p:extLst>
              </p:nvPr>
            </p:nvGraphicFramePr>
            <p:xfrm>
              <a:off x="2995464" y="5052307"/>
              <a:ext cx="7719392" cy="917327"/>
            </p:xfrm>
            <a:graphic>
              <a:graphicData uri="http://schemas.openxmlformats.org/drawingml/2006/table">
                <a:tbl>
                  <a:tblPr firstRow="1" bandRow="1">
                    <a:tableStyleId>{5940675A-B579-460E-94D1-54222C63F5DA}</a:tableStyleId>
                  </a:tblPr>
                  <a:tblGrid>
                    <a:gridCol w="964924">
                      <a:extLst>
                        <a:ext uri="{9D8B030D-6E8A-4147-A177-3AD203B41FA5}">
                          <a16:colId xmlns:a16="http://schemas.microsoft.com/office/drawing/2014/main" xmlns:a14="http://schemas.microsoft.com/office/drawing/2010/main" xmlns="" val="1337588235"/>
                        </a:ext>
                      </a:extLst>
                    </a:gridCol>
                    <a:gridCol w="964924">
                      <a:extLst>
                        <a:ext uri="{9D8B030D-6E8A-4147-A177-3AD203B41FA5}">
                          <a16:colId xmlns:a16="http://schemas.microsoft.com/office/drawing/2014/main" xmlns:a14="http://schemas.microsoft.com/office/drawing/2010/main" xmlns="" val="2171707828"/>
                        </a:ext>
                      </a:extLst>
                    </a:gridCol>
                    <a:gridCol w="964924">
                      <a:extLst>
                        <a:ext uri="{9D8B030D-6E8A-4147-A177-3AD203B41FA5}">
                          <a16:colId xmlns:a16="http://schemas.microsoft.com/office/drawing/2014/main" xmlns:a14="http://schemas.microsoft.com/office/drawing/2010/main" xmlns="" val="3336505537"/>
                        </a:ext>
                      </a:extLst>
                    </a:gridCol>
                    <a:gridCol w="964924">
                      <a:extLst>
                        <a:ext uri="{9D8B030D-6E8A-4147-A177-3AD203B41FA5}">
                          <a16:colId xmlns:a16="http://schemas.microsoft.com/office/drawing/2014/main" xmlns:a14="http://schemas.microsoft.com/office/drawing/2010/main" xmlns="" val="1247530910"/>
                        </a:ext>
                      </a:extLst>
                    </a:gridCol>
                    <a:gridCol w="964924">
                      <a:extLst>
                        <a:ext uri="{9D8B030D-6E8A-4147-A177-3AD203B41FA5}">
                          <a16:colId xmlns:a16="http://schemas.microsoft.com/office/drawing/2014/main" xmlns:a14="http://schemas.microsoft.com/office/drawing/2010/main" xmlns="" val="896280982"/>
                        </a:ext>
                      </a:extLst>
                    </a:gridCol>
                    <a:gridCol w="964924">
                      <a:extLst>
                        <a:ext uri="{9D8B030D-6E8A-4147-A177-3AD203B41FA5}">
                          <a16:colId xmlns:a16="http://schemas.microsoft.com/office/drawing/2014/main" xmlns:a14="http://schemas.microsoft.com/office/drawing/2010/main" xmlns="" val="701566517"/>
                        </a:ext>
                      </a:extLst>
                    </a:gridCol>
                    <a:gridCol w="964924">
                      <a:extLst>
                        <a:ext uri="{9D8B030D-6E8A-4147-A177-3AD203B41FA5}">
                          <a16:colId xmlns:a16="http://schemas.microsoft.com/office/drawing/2014/main" xmlns:a14="http://schemas.microsoft.com/office/drawing/2010/main" xmlns="" val="1662898910"/>
                        </a:ext>
                      </a:extLst>
                    </a:gridCol>
                    <a:gridCol w="964924">
                      <a:extLst>
                        <a:ext uri="{9D8B030D-6E8A-4147-A177-3AD203B41FA5}">
                          <a16:colId xmlns:a16="http://schemas.microsoft.com/office/drawing/2014/main" xmlns:a14="http://schemas.microsoft.com/office/drawing/2010/main" xmlns="" val="2498450839"/>
                        </a:ext>
                      </a:extLst>
                    </a:gridCol>
                  </a:tblGrid>
                  <a:tr h="497840">
                    <a:tc>
                      <a:txBody>
                        <a:bodyPr/>
                        <a:lstStyle/>
                        <a:p>
                          <a:pPr algn="ctr">
                            <a:spcBef>
                              <a:spcPts val="800"/>
                            </a:spcBef>
                            <a:spcAft>
                              <a:spcPts val="800"/>
                            </a:spcAft>
                          </a:pPr>
                          <a:r>
                            <a:rPr lang="en-US" sz="2000" b="0" i="1" dirty="0">
                              <a:latin typeface="Times" pitchFamily="2" charset="0"/>
                            </a:rPr>
                            <a:t>x</a:t>
                          </a:r>
                        </a:p>
                      </a:txBody>
                      <a:tcPr/>
                    </a:tc>
                    <a:tc>
                      <a:txBody>
                        <a:bodyPr/>
                        <a:lstStyle/>
                        <a:p>
                          <a:pPr algn="ctr">
                            <a:spcBef>
                              <a:spcPts val="800"/>
                            </a:spcBef>
                            <a:spcAft>
                              <a:spcPts val="800"/>
                            </a:spcAft>
                          </a:pPr>
                          <a:r>
                            <a:rPr lang="en-US" sz="2000" dirty="0"/>
                            <a:t>0</a:t>
                          </a:r>
                        </a:p>
                      </a:txBody>
                      <a:tcPr/>
                    </a:tc>
                    <a:tc>
                      <a:txBody>
                        <a:bodyPr/>
                        <a:lstStyle/>
                        <a:p>
                          <a:pPr algn="ctr">
                            <a:spcBef>
                              <a:spcPts val="800"/>
                            </a:spcBef>
                            <a:spcAft>
                              <a:spcPts val="800"/>
                            </a:spcAft>
                          </a:pPr>
                          <a:r>
                            <a:rPr lang="en-US" sz="2000" dirty="0"/>
                            <a:t>0.5</a:t>
                          </a:r>
                        </a:p>
                      </a:txBody>
                      <a:tcPr/>
                    </a:tc>
                    <a:tc>
                      <a:txBody>
                        <a:bodyPr/>
                        <a:lstStyle/>
                        <a:p>
                          <a:pPr algn="ctr">
                            <a:spcBef>
                              <a:spcPts val="800"/>
                            </a:spcBef>
                            <a:spcAft>
                              <a:spcPts val="800"/>
                            </a:spcAft>
                          </a:pPr>
                          <a:r>
                            <a:rPr lang="en-US" sz="2000" dirty="0"/>
                            <a:t>1.0</a:t>
                          </a:r>
                        </a:p>
                      </a:txBody>
                      <a:tcPr/>
                    </a:tc>
                    <a:tc>
                      <a:txBody>
                        <a:bodyPr/>
                        <a:lstStyle/>
                        <a:p>
                          <a:pPr algn="ctr">
                            <a:spcBef>
                              <a:spcPts val="800"/>
                            </a:spcBef>
                            <a:spcAft>
                              <a:spcPts val="800"/>
                            </a:spcAft>
                          </a:pPr>
                          <a:r>
                            <a:rPr lang="en-US" sz="2000" dirty="0"/>
                            <a:t>1.645</a:t>
                          </a:r>
                        </a:p>
                      </a:txBody>
                      <a:tcPr/>
                    </a:tc>
                    <a:tc>
                      <a:txBody>
                        <a:bodyPr/>
                        <a:lstStyle/>
                        <a:p>
                          <a:pPr algn="ctr">
                            <a:spcBef>
                              <a:spcPts val="800"/>
                            </a:spcBef>
                            <a:spcAft>
                              <a:spcPts val="800"/>
                            </a:spcAft>
                          </a:pPr>
                          <a:r>
                            <a:rPr lang="en-US" sz="2000" dirty="0"/>
                            <a:t>1.96</a:t>
                          </a:r>
                        </a:p>
                      </a:txBody>
                      <a:tcPr/>
                    </a:tc>
                    <a:tc>
                      <a:txBody>
                        <a:bodyPr/>
                        <a:lstStyle/>
                        <a:p>
                          <a:pPr algn="ctr">
                            <a:spcBef>
                              <a:spcPts val="800"/>
                            </a:spcBef>
                            <a:spcAft>
                              <a:spcPts val="800"/>
                            </a:spcAft>
                          </a:pPr>
                          <a:r>
                            <a:rPr lang="en-US" sz="2000" dirty="0"/>
                            <a:t>2.34</a:t>
                          </a:r>
                        </a:p>
                      </a:txBody>
                      <a:tcPr/>
                    </a:tc>
                    <a:tc>
                      <a:txBody>
                        <a:bodyPr/>
                        <a:lstStyle/>
                        <a:p>
                          <a:endParaRPr lang="en-US"/>
                        </a:p>
                      </a:txBody>
                      <a:tcPr>
                        <a:blipFill rotWithShape="1">
                          <a:blip r:embed="rId4"/>
                          <a:stretch>
                            <a:fillRect l="-701899" t="-6173" b="-103704"/>
                          </a:stretch>
                        </a:blipFill>
                      </a:tcPr>
                    </a:tc>
                    <a:extLst>
                      <a:ext uri="{0D108BD9-81ED-4DB2-BD59-A6C34878D82A}">
                        <a16:rowId xmlns:a16="http://schemas.microsoft.com/office/drawing/2014/main" xmlns:a14="http://schemas.microsoft.com/office/drawing/2010/main" xmlns="" val="3164520981"/>
                      </a:ext>
                    </a:extLst>
                  </a:tr>
                  <a:tr h="419487">
                    <a:tc>
                      <a:txBody>
                        <a:bodyPr/>
                        <a:lstStyle/>
                        <a:p>
                          <a:pPr algn="ctr">
                            <a:spcBef>
                              <a:spcPts val="800"/>
                            </a:spcBef>
                            <a:spcAft>
                              <a:spcPts val="800"/>
                            </a:spcAft>
                          </a:pPr>
                          <a:r>
                            <a:rPr lang="en-US" sz="2000" b="0" i="1" dirty="0">
                              <a:latin typeface="Times" pitchFamily="2" charset="0"/>
                            </a:rPr>
                            <a:t>p</a:t>
                          </a:r>
                        </a:p>
                      </a:txBody>
                      <a:tcPr/>
                    </a:tc>
                    <a:tc>
                      <a:txBody>
                        <a:bodyPr/>
                        <a:lstStyle/>
                        <a:p>
                          <a:pPr algn="ctr">
                            <a:spcBef>
                              <a:spcPts val="800"/>
                            </a:spcBef>
                            <a:spcAft>
                              <a:spcPts val="800"/>
                            </a:spcAft>
                          </a:pPr>
                          <a:r>
                            <a:rPr lang="en-US" sz="2000" dirty="0"/>
                            <a:t>0.5</a:t>
                          </a:r>
                        </a:p>
                      </a:txBody>
                      <a:tcPr/>
                    </a:tc>
                    <a:tc>
                      <a:txBody>
                        <a:bodyPr/>
                        <a:lstStyle/>
                        <a:p>
                          <a:pPr algn="ctr">
                            <a:spcBef>
                              <a:spcPts val="800"/>
                            </a:spcBef>
                            <a:spcAft>
                              <a:spcPts val="800"/>
                            </a:spcAft>
                          </a:pPr>
                          <a:r>
                            <a:rPr lang="en-US" sz="2000" dirty="0"/>
                            <a:t>0.6915</a:t>
                          </a:r>
                        </a:p>
                      </a:txBody>
                      <a:tcPr/>
                    </a:tc>
                    <a:tc>
                      <a:txBody>
                        <a:bodyPr/>
                        <a:lstStyle/>
                        <a:p>
                          <a:pPr algn="ctr">
                            <a:spcBef>
                              <a:spcPts val="800"/>
                            </a:spcBef>
                            <a:spcAft>
                              <a:spcPts val="800"/>
                            </a:spcAft>
                          </a:pPr>
                          <a:r>
                            <a:rPr lang="en-US" sz="2000" dirty="0"/>
                            <a:t>0.8413</a:t>
                          </a:r>
                        </a:p>
                      </a:txBody>
                      <a:tcPr/>
                    </a:tc>
                    <a:tc>
                      <a:txBody>
                        <a:bodyPr/>
                        <a:lstStyle/>
                        <a:p>
                          <a:pPr algn="ctr">
                            <a:spcBef>
                              <a:spcPts val="800"/>
                            </a:spcBef>
                            <a:spcAft>
                              <a:spcPts val="800"/>
                            </a:spcAft>
                          </a:pPr>
                          <a:r>
                            <a:rPr lang="en-US" sz="2000" dirty="0"/>
                            <a:t>0.95</a:t>
                          </a:r>
                        </a:p>
                      </a:txBody>
                      <a:tcPr/>
                    </a:tc>
                    <a:tc>
                      <a:txBody>
                        <a:bodyPr/>
                        <a:lstStyle/>
                        <a:p>
                          <a:pPr algn="ctr">
                            <a:spcBef>
                              <a:spcPts val="800"/>
                            </a:spcBef>
                            <a:spcAft>
                              <a:spcPts val="800"/>
                            </a:spcAft>
                          </a:pPr>
                          <a:r>
                            <a:rPr lang="en-US" sz="2000" dirty="0"/>
                            <a:t>0.975</a:t>
                          </a:r>
                        </a:p>
                      </a:txBody>
                      <a:tcPr/>
                    </a:tc>
                    <a:tc>
                      <a:txBody>
                        <a:bodyPr/>
                        <a:lstStyle/>
                        <a:p>
                          <a:pPr algn="ctr">
                            <a:spcBef>
                              <a:spcPts val="800"/>
                            </a:spcBef>
                            <a:spcAft>
                              <a:spcPts val="800"/>
                            </a:spcAft>
                          </a:pPr>
                          <a:r>
                            <a:rPr lang="en-US" sz="2000" dirty="0"/>
                            <a:t>0.9904</a:t>
                          </a:r>
                        </a:p>
                      </a:txBody>
                      <a:tcPr/>
                    </a:tc>
                    <a:tc>
                      <a:txBody>
                        <a:bodyPr/>
                        <a:lstStyle/>
                        <a:p>
                          <a:pPr algn="ctr">
                            <a:spcBef>
                              <a:spcPts val="800"/>
                            </a:spcBef>
                            <a:spcAft>
                              <a:spcPts val="800"/>
                            </a:spcAft>
                          </a:pPr>
                          <a:r>
                            <a:rPr lang="en-US" sz="2000" dirty="0"/>
                            <a:t>1</a:t>
                          </a:r>
                        </a:p>
                      </a:txBody>
                      <a:tcPr/>
                    </a:tc>
                    <a:extLst>
                      <a:ext uri="{0D108BD9-81ED-4DB2-BD59-A6C34878D82A}">
                        <a16:rowId xmlns:a16="http://schemas.microsoft.com/office/drawing/2014/main" xmlns:a14="http://schemas.microsoft.com/office/drawing/2010/main" xmlns="" val="885943175"/>
                      </a:ext>
                    </a:extLst>
                  </a:tr>
                </a:tbl>
              </a:graphicData>
            </a:graphic>
          </p:graphicFrame>
        </mc:Fallback>
      </mc:AlternateContent>
      <p:sp>
        <p:nvSpPr>
          <p:cNvPr id="17" name="TextBox 16">
            <a:extLst>
              <a:ext uri="{FF2B5EF4-FFF2-40B4-BE49-F238E27FC236}">
                <a16:creationId xmlns:a16="http://schemas.microsoft.com/office/drawing/2014/main" xmlns="" id="{C2C8EB82-529C-0D42-987C-BFD90DCA5A37}"/>
              </a:ext>
            </a:extLst>
          </p:cNvPr>
          <p:cNvSpPr txBox="1"/>
          <p:nvPr/>
        </p:nvSpPr>
        <p:spPr>
          <a:xfrm>
            <a:off x="2995465" y="6285277"/>
            <a:ext cx="8573143" cy="461665"/>
          </a:xfrm>
          <a:prstGeom prst="rect">
            <a:avLst/>
          </a:prstGeom>
          <a:noFill/>
        </p:spPr>
        <p:txBody>
          <a:bodyPr wrap="square" rtlCol="0">
            <a:spAutoFit/>
          </a:bodyPr>
          <a:lstStyle/>
          <a:p>
            <a:r>
              <a:rPr lang="en-US" sz="2400" dirty="0"/>
              <a:t>You can see all these and other values on the next slide.</a:t>
            </a:r>
          </a:p>
        </p:txBody>
      </p:sp>
      <p:grpSp>
        <p:nvGrpSpPr>
          <p:cNvPr id="4" name="Group 3"/>
          <p:cNvGrpSpPr/>
          <p:nvPr/>
        </p:nvGrpSpPr>
        <p:grpSpPr>
          <a:xfrm>
            <a:off x="8213979" y="743412"/>
            <a:ext cx="3461531" cy="2574332"/>
            <a:chOff x="7814608" y="743412"/>
            <a:chExt cx="3461531" cy="2574332"/>
          </a:xfrm>
        </p:grpSpPr>
        <p:pic>
          <p:nvPicPr>
            <p:cNvPr id="8" name="Picture 7">
              <a:extLst>
                <a:ext uri="{FF2B5EF4-FFF2-40B4-BE49-F238E27FC236}">
                  <a16:creationId xmlns:a16="http://schemas.microsoft.com/office/drawing/2014/main" xmlns="" id="{A4B8D141-5C67-504B-9F66-CE1FF93DAEE1}"/>
                </a:ext>
              </a:extLst>
            </p:cNvPr>
            <p:cNvPicPr>
              <a:picLocks noChangeAspect="1"/>
            </p:cNvPicPr>
            <p:nvPr/>
          </p:nvPicPr>
          <p:blipFill>
            <a:blip r:embed="rId5"/>
            <a:stretch>
              <a:fillRect/>
            </a:stretch>
          </p:blipFill>
          <p:spPr>
            <a:xfrm>
              <a:off x="7814608" y="743412"/>
              <a:ext cx="3461531" cy="2574332"/>
            </a:xfrm>
            <a:prstGeom prst="rect">
              <a:avLst/>
            </a:prstGeom>
          </p:spPr>
        </p:pic>
        <p:sp>
          <p:nvSpPr>
            <p:cNvPr id="13" name="TextBox 12">
              <a:extLst>
                <a:ext uri="{FF2B5EF4-FFF2-40B4-BE49-F238E27FC236}">
                  <a16:creationId xmlns:a16="http://schemas.microsoft.com/office/drawing/2014/main" xmlns="" id="{B0F652AF-90CE-D34B-8E09-33B6AB928113}"/>
                </a:ext>
              </a:extLst>
            </p:cNvPr>
            <p:cNvSpPr txBox="1"/>
            <p:nvPr/>
          </p:nvSpPr>
          <p:spPr>
            <a:xfrm flipH="1">
              <a:off x="9944745" y="2871705"/>
              <a:ext cx="453278" cy="400110"/>
            </a:xfrm>
            <a:prstGeom prst="rect">
              <a:avLst/>
            </a:prstGeom>
            <a:solidFill>
              <a:schemeClr val="bg1"/>
            </a:solidFill>
          </p:spPr>
          <p:txBody>
            <a:bodyPr wrap="square" rtlCol="0">
              <a:spAutoFit/>
            </a:bodyPr>
            <a:lstStyle/>
            <a:p>
              <a:r>
                <a:rPr lang="en-US" i="1" dirty="0"/>
                <a:t> </a:t>
              </a:r>
              <a:r>
                <a:rPr lang="en-US" i="1" dirty="0">
                  <a:latin typeface="Times" pitchFamily="2" charset="0"/>
                </a:rPr>
                <a:t>x</a:t>
              </a:r>
            </a:p>
          </p:txBody>
        </p:sp>
        <p:sp>
          <p:nvSpPr>
            <p:cNvPr id="3" name="TextBox 2">
              <a:extLst>
                <a:ext uri="{FF2B5EF4-FFF2-40B4-BE49-F238E27FC236}">
                  <a16:creationId xmlns:a16="http://schemas.microsoft.com/office/drawing/2014/main" xmlns="" id="{1E877818-08ED-DB4D-B699-704BC5D4AE91}"/>
                </a:ext>
              </a:extLst>
            </p:cNvPr>
            <p:cNvSpPr txBox="1"/>
            <p:nvPr/>
          </p:nvSpPr>
          <p:spPr>
            <a:xfrm>
              <a:off x="8936633" y="1920727"/>
              <a:ext cx="1152128" cy="400110"/>
            </a:xfrm>
            <a:prstGeom prst="rect">
              <a:avLst/>
            </a:prstGeom>
            <a:solidFill>
              <a:schemeClr val="bg1"/>
            </a:solidFill>
          </p:spPr>
          <p:txBody>
            <a:bodyPr wrap="square" rtlCol="0">
              <a:spAutoFit/>
            </a:bodyPr>
            <a:lstStyle/>
            <a:p>
              <a:r>
                <a:rPr lang="en-US" i="1" dirty="0">
                  <a:latin typeface="Times" pitchFamily="2" charset="0"/>
                </a:rPr>
                <a:t>p</a:t>
              </a:r>
              <a:r>
                <a:rPr lang="en-US" dirty="0"/>
                <a:t> = area</a:t>
              </a:r>
            </a:p>
          </p:txBody>
        </p:sp>
      </p:grpSp>
      <p:sp>
        <p:nvSpPr>
          <p:cNvPr id="12"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21829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7" y="34924"/>
            <a:ext cx="9976667" cy="600741"/>
          </a:xfrm>
        </p:spPr>
        <p:txBody>
          <a:bodyPr/>
          <a:lstStyle/>
          <a:p>
            <a:r>
              <a:rPr lang="en-GB" sz="2800" b="1" dirty="0">
                <a:latin typeface="Arial" panose="020B0604020202020204" pitchFamily="34" charset="0"/>
                <a:cs typeface="Arial" panose="020B0604020202020204" pitchFamily="34" charset="0"/>
              </a:rPr>
              <a:t>Normal Distribution Table</a:t>
            </a:r>
          </a:p>
        </p:txBody>
      </p:sp>
      <p:pic>
        <p:nvPicPr>
          <p:cNvPr id="3" name="Picture 2">
            <a:extLst>
              <a:ext uri="{FF2B5EF4-FFF2-40B4-BE49-F238E27FC236}">
                <a16:creationId xmlns:a16="http://schemas.microsoft.com/office/drawing/2014/main" xmlns="" id="{F8E18CCE-F03A-C14A-B59E-76D62B76ABE3}"/>
              </a:ext>
            </a:extLst>
          </p:cNvPr>
          <p:cNvPicPr>
            <a:picLocks noChangeAspect="1"/>
          </p:cNvPicPr>
          <p:nvPr/>
        </p:nvPicPr>
        <p:blipFill>
          <a:blip r:embed="rId3"/>
          <a:stretch>
            <a:fillRect/>
          </a:stretch>
        </p:blipFill>
        <p:spPr>
          <a:xfrm>
            <a:off x="2214337" y="635665"/>
            <a:ext cx="6859747" cy="6176785"/>
          </a:xfrm>
          <a:prstGeom prst="rect">
            <a:avLst/>
          </a:prstGeom>
        </p:spPr>
      </p:pic>
      <p:cxnSp>
        <p:nvCxnSpPr>
          <p:cNvPr id="15" name="Straight Arrow Connector 14">
            <a:extLst>
              <a:ext uri="{FF2B5EF4-FFF2-40B4-BE49-F238E27FC236}">
                <a16:creationId xmlns:a16="http://schemas.microsoft.com/office/drawing/2014/main" xmlns="" id="{3B30EE50-21A2-CD44-84FA-0C703F993BA4}"/>
              </a:ext>
            </a:extLst>
          </p:cNvPr>
          <p:cNvCxnSpPr>
            <a:cxnSpLocks/>
          </p:cNvCxnSpPr>
          <p:nvPr/>
        </p:nvCxnSpPr>
        <p:spPr>
          <a:xfrm>
            <a:off x="2711624" y="3544284"/>
            <a:ext cx="3074504" cy="0"/>
          </a:xfrm>
          <a:prstGeom prst="straightConnector1">
            <a:avLst/>
          </a:prstGeom>
          <a:ln w="381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xmlns="" id="{1284F5F9-9A88-B14F-B55A-5E11A92D3886}"/>
              </a:ext>
            </a:extLst>
          </p:cNvPr>
          <p:cNvCxnSpPr>
            <a:cxnSpLocks/>
          </p:cNvCxnSpPr>
          <p:nvPr/>
        </p:nvCxnSpPr>
        <p:spPr>
          <a:xfrm>
            <a:off x="6125716" y="908720"/>
            <a:ext cx="0" cy="2556714"/>
          </a:xfrm>
          <a:prstGeom prst="straightConnector1">
            <a:avLst/>
          </a:prstGeom>
          <a:ln w="381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xmlns="" id="{F1284C5C-C248-D84A-8AD0-5949333C3419}"/>
              </a:ext>
            </a:extLst>
          </p:cNvPr>
          <p:cNvSpPr txBox="1"/>
          <p:nvPr/>
        </p:nvSpPr>
        <p:spPr>
          <a:xfrm>
            <a:off x="9480376" y="3742732"/>
            <a:ext cx="2430016" cy="461665"/>
          </a:xfrm>
          <a:prstGeom prst="rect">
            <a:avLst/>
          </a:prstGeom>
          <a:noFill/>
        </p:spPr>
        <p:txBody>
          <a:bodyPr wrap="square" rtlCol="0">
            <a:spAutoFit/>
          </a:bodyPr>
          <a:lstStyle/>
          <a:p>
            <a:r>
              <a:rPr lang="en-US" sz="2400" i="1" dirty="0">
                <a:solidFill>
                  <a:srgbClr val="FF0000"/>
                </a:solidFill>
                <a:latin typeface="Times" pitchFamily="2" charset="0"/>
              </a:rPr>
              <a:t>p</a:t>
            </a:r>
            <a:r>
              <a:rPr lang="en-US" sz="2400" dirty="0">
                <a:solidFill>
                  <a:srgbClr val="FF0000"/>
                </a:solidFill>
              </a:rPr>
              <a:t>(1.45) = 0.9265</a:t>
            </a:r>
          </a:p>
        </p:txBody>
      </p:sp>
      <p:sp>
        <p:nvSpPr>
          <p:cNvPr id="10" name="Rectangle 9">
            <a:extLst>
              <a:ext uri="{FF2B5EF4-FFF2-40B4-BE49-F238E27FC236}">
                <a16:creationId xmlns:a16="http://schemas.microsoft.com/office/drawing/2014/main" xmlns="" id="{5E7BE65F-4694-7844-88E6-E6315C8D3AEB}"/>
              </a:ext>
            </a:extLst>
          </p:cNvPr>
          <p:cNvSpPr/>
          <p:nvPr/>
        </p:nvSpPr>
        <p:spPr bwMode="auto">
          <a:xfrm>
            <a:off x="5786128" y="3479118"/>
            <a:ext cx="671822" cy="198448"/>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1" name="TextBox 10">
            <a:extLst>
              <a:ext uri="{FF2B5EF4-FFF2-40B4-BE49-F238E27FC236}">
                <a16:creationId xmlns:a16="http://schemas.microsoft.com/office/drawing/2014/main" xmlns="" id="{6B625AD8-97C5-E746-93E4-36BF63E86A03}"/>
              </a:ext>
            </a:extLst>
          </p:cNvPr>
          <p:cNvSpPr txBox="1"/>
          <p:nvPr/>
        </p:nvSpPr>
        <p:spPr>
          <a:xfrm>
            <a:off x="9111816" y="890340"/>
            <a:ext cx="2872900" cy="1569660"/>
          </a:xfrm>
          <a:prstGeom prst="rect">
            <a:avLst/>
          </a:prstGeom>
          <a:noFill/>
        </p:spPr>
        <p:txBody>
          <a:bodyPr wrap="square" rtlCol="0">
            <a:spAutoFit/>
          </a:bodyPr>
          <a:lstStyle/>
          <a:p>
            <a:r>
              <a:rPr lang="en-US" sz="2400" dirty="0"/>
              <a:t>This table gives the area under the graph for values of </a:t>
            </a:r>
            <a:r>
              <a:rPr lang="en-US" sz="2400" i="1" dirty="0">
                <a:latin typeface="Times" pitchFamily="2" charset="0"/>
              </a:rPr>
              <a:t>x </a:t>
            </a:r>
            <a:r>
              <a:rPr lang="en-US" sz="2400" dirty="0"/>
              <a:t>from 0 to 3.</a:t>
            </a:r>
          </a:p>
        </p:txBody>
      </p:sp>
      <p:sp>
        <p:nvSpPr>
          <p:cNvPr id="12" name="TextBox 11">
            <a:extLst>
              <a:ext uri="{FF2B5EF4-FFF2-40B4-BE49-F238E27FC236}">
                <a16:creationId xmlns:a16="http://schemas.microsoft.com/office/drawing/2014/main" xmlns="" id="{3C8C9583-B67B-7C4B-95AC-D9E652A5E092}"/>
              </a:ext>
            </a:extLst>
          </p:cNvPr>
          <p:cNvSpPr txBox="1"/>
          <p:nvPr/>
        </p:nvSpPr>
        <p:spPr>
          <a:xfrm>
            <a:off x="9219218" y="2922023"/>
            <a:ext cx="2646040" cy="461665"/>
          </a:xfrm>
          <a:prstGeom prst="rect">
            <a:avLst/>
          </a:prstGeom>
          <a:noFill/>
        </p:spPr>
        <p:txBody>
          <a:bodyPr wrap="square" rtlCol="0">
            <a:spAutoFit/>
          </a:bodyPr>
          <a:lstStyle/>
          <a:p>
            <a:r>
              <a:rPr lang="en-US" sz="2400" dirty="0"/>
              <a:t>You can see that:</a:t>
            </a:r>
          </a:p>
        </p:txBody>
      </p:sp>
      <p:sp>
        <p:nvSpPr>
          <p:cNvPr id="13" name="TextBox 12">
            <a:extLst>
              <a:ext uri="{FF2B5EF4-FFF2-40B4-BE49-F238E27FC236}">
                <a16:creationId xmlns:a16="http://schemas.microsoft.com/office/drawing/2014/main" xmlns="" id="{9B20DE3A-4A3D-B141-8D8C-2F7C5CBB8368}"/>
              </a:ext>
            </a:extLst>
          </p:cNvPr>
          <p:cNvSpPr txBox="1"/>
          <p:nvPr/>
        </p:nvSpPr>
        <p:spPr>
          <a:xfrm>
            <a:off x="9480376" y="4365104"/>
            <a:ext cx="3024336" cy="461665"/>
          </a:xfrm>
          <a:prstGeom prst="rect">
            <a:avLst/>
          </a:prstGeom>
          <a:noFill/>
        </p:spPr>
        <p:txBody>
          <a:bodyPr wrap="square" rtlCol="0">
            <a:spAutoFit/>
          </a:bodyPr>
          <a:lstStyle/>
          <a:p>
            <a:r>
              <a:rPr lang="en-US" sz="2400" i="1" dirty="0">
                <a:solidFill>
                  <a:srgbClr val="FF0000"/>
                </a:solidFill>
                <a:latin typeface="Times" pitchFamily="2" charset="0"/>
              </a:rPr>
              <a:t>p</a:t>
            </a:r>
            <a:r>
              <a:rPr lang="en-US" sz="2400" dirty="0">
                <a:solidFill>
                  <a:srgbClr val="FF0000"/>
                </a:solidFill>
              </a:rPr>
              <a:t>(1.96) = 0.9750</a:t>
            </a:r>
            <a:endParaRPr lang="en-US" sz="2400" dirty="0"/>
          </a:p>
        </p:txBody>
      </p:sp>
      <p:cxnSp>
        <p:nvCxnSpPr>
          <p:cNvPr id="16" name="Straight Arrow Connector 15">
            <a:extLst>
              <a:ext uri="{FF2B5EF4-FFF2-40B4-BE49-F238E27FC236}">
                <a16:creationId xmlns:a16="http://schemas.microsoft.com/office/drawing/2014/main" xmlns="" id="{8701B4F1-B3ED-7841-B3FC-BFB5347B6F28}"/>
              </a:ext>
            </a:extLst>
          </p:cNvPr>
          <p:cNvCxnSpPr/>
          <p:nvPr/>
        </p:nvCxnSpPr>
        <p:spPr bwMode="auto">
          <a:xfrm>
            <a:off x="2711624" y="4509120"/>
            <a:ext cx="3746326" cy="0"/>
          </a:xfrm>
          <a:prstGeom prst="straightConnector1">
            <a:avLst/>
          </a:prstGeom>
          <a:solidFill>
            <a:srgbClr val="00B8FF"/>
          </a:solidFill>
          <a:ln w="38100" cap="flat" cmpd="sng" algn="ctr">
            <a:solidFill>
              <a:srgbClr val="FF0000"/>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xmlns="" id="{71174AF0-75CC-5344-8D2B-1ED0F01990D9}"/>
              </a:ext>
            </a:extLst>
          </p:cNvPr>
          <p:cNvCxnSpPr/>
          <p:nvPr/>
        </p:nvCxnSpPr>
        <p:spPr bwMode="auto">
          <a:xfrm>
            <a:off x="6744072" y="908720"/>
            <a:ext cx="0" cy="3456384"/>
          </a:xfrm>
          <a:prstGeom prst="straightConnector1">
            <a:avLst/>
          </a:prstGeom>
          <a:solidFill>
            <a:srgbClr val="00B8FF"/>
          </a:solidFill>
          <a:ln w="38100" cap="flat" cmpd="sng" algn="ctr">
            <a:solidFill>
              <a:srgbClr val="FF0000"/>
            </a:solidFill>
            <a:prstDash val="solid"/>
            <a:round/>
            <a:headEnd type="none" w="med" len="med"/>
            <a:tailEnd type="triangle"/>
          </a:ln>
          <a:effectLst/>
        </p:spPr>
      </p:cxnSp>
      <p:sp>
        <p:nvSpPr>
          <p:cNvPr id="21" name="Rectangle 20">
            <a:extLst>
              <a:ext uri="{FF2B5EF4-FFF2-40B4-BE49-F238E27FC236}">
                <a16:creationId xmlns:a16="http://schemas.microsoft.com/office/drawing/2014/main" xmlns="" id="{7099DAC4-43A8-9841-8838-76BF0E8B6893}"/>
              </a:ext>
            </a:extLst>
          </p:cNvPr>
          <p:cNvSpPr/>
          <p:nvPr/>
        </p:nvSpPr>
        <p:spPr bwMode="auto">
          <a:xfrm>
            <a:off x="6451493" y="4409896"/>
            <a:ext cx="574147" cy="198448"/>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7"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39713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0" grpId="0" animBg="1"/>
      <p:bldP spid="11" grpId="0"/>
      <p:bldP spid="12" grpId="0"/>
      <p:bldP spid="13" grpId="0"/>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9433" y="58247"/>
            <a:ext cx="9991484" cy="600741"/>
          </a:xfrm>
        </p:spPr>
        <p:txBody>
          <a:bodyPr/>
          <a:lstStyle/>
          <a:p>
            <a:r>
              <a:rPr lang="en-GB" sz="2800" b="1" dirty="0">
                <a:latin typeface="Arial" panose="020B0604020202020204" pitchFamily="34" charset="0"/>
                <a:cs typeface="Arial" panose="020B0604020202020204" pitchFamily="34" charset="0"/>
              </a:rPr>
              <a:t>Standardised Normal Distribution: Examples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1D8FDDD8-C599-9F4B-BA1E-F4652C483F8D}"/>
                  </a:ext>
                </a:extLst>
              </p:cNvPr>
              <p:cNvSpPr txBox="1"/>
              <p:nvPr/>
            </p:nvSpPr>
            <p:spPr>
              <a:xfrm>
                <a:off x="2669493" y="635633"/>
                <a:ext cx="5669719" cy="2308324"/>
              </a:xfrm>
              <a:prstGeom prst="rect">
                <a:avLst/>
              </a:prstGeom>
              <a:noFill/>
            </p:spPr>
            <p:txBody>
              <a:bodyPr wrap="square" rtlCol="0">
                <a:spAutoFit/>
              </a:bodyPr>
              <a:lstStyle/>
              <a:p>
                <a:r>
                  <a:rPr lang="en-US" sz="2400" dirty="0"/>
                  <a:t>The standardised normal distribution with mean 0 and standard deviation 1 Is denoted by:   </a:t>
                </a:r>
                <a:r>
                  <a:rPr lang="en-US" sz="2400" i="1" dirty="0"/>
                  <a:t> </a:t>
                </a:r>
                <a14:m>
                  <m:oMath xmlns:m="http://schemas.openxmlformats.org/officeDocument/2006/math">
                    <m:r>
                      <a:rPr lang="en-GB" sz="2400" i="1">
                        <a:latin typeface="Cambria Math" panose="02040503050406030204" pitchFamily="18" charset="0"/>
                      </a:rPr>
                      <m:t>𝑍</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𝑁</m:t>
                    </m:r>
                    <m:d>
                      <m:dPr>
                        <m:ctrlPr>
                          <a:rPr lang="en-GB" sz="2400" i="1">
                            <a:latin typeface="Cambria Math"/>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0, 1</m:t>
                        </m:r>
                      </m:e>
                    </m:d>
                    <m:r>
                      <a:rPr lang="en-GB" sz="2400" b="0" i="1" smtClean="0">
                        <a:latin typeface="Cambria Math"/>
                        <a:ea typeface="Cambria Math" panose="02040503050406030204" pitchFamily="18" charset="0"/>
                      </a:rPr>
                      <m:t>.</m:t>
                    </m:r>
                    <m:r>
                      <a:rPr lang="en-GB" sz="2400" b="0" i="0" smtClean="0">
                        <a:latin typeface="Cambria Math"/>
                        <a:ea typeface="Cambria Math" panose="02040503050406030204" pitchFamily="18" charset="0"/>
                      </a:rPr>
                      <m:t> </m:t>
                    </m:r>
                  </m:oMath>
                </a14:m>
                <a:r>
                  <a:rPr lang="en-US" sz="2400" dirty="0"/>
                  <a:t> We call this a probability density function as the area under the graph represents the probability.</a:t>
                </a:r>
              </a:p>
            </p:txBody>
          </p:sp>
        </mc:Choice>
        <mc:Fallback xmlns="">
          <p:sp>
            <p:nvSpPr>
              <p:cNvPr id="3" name="TextBox 2">
                <a:extLst>
                  <a:ext uri="{FF2B5EF4-FFF2-40B4-BE49-F238E27FC236}">
                    <a16:creationId xmlns:a16="http://schemas.microsoft.com/office/drawing/2014/main" xmlns:a14="http://schemas.microsoft.com/office/drawing/2010/main" xmlns="" id="{1D8FDDD8-C599-9F4B-BA1E-F4652C483F8D}"/>
                  </a:ext>
                </a:extLst>
              </p:cNvPr>
              <p:cNvSpPr txBox="1">
                <a:spLocks noRot="1" noChangeAspect="1" noMove="1" noResize="1" noEditPoints="1" noAdjustHandles="1" noChangeArrowheads="1" noChangeShapeType="1" noTextEdit="1"/>
              </p:cNvSpPr>
              <p:nvPr/>
            </p:nvSpPr>
            <p:spPr>
              <a:xfrm>
                <a:off x="2669493" y="635633"/>
                <a:ext cx="5669719" cy="2308324"/>
              </a:xfrm>
              <a:prstGeom prst="rect">
                <a:avLst/>
              </a:prstGeom>
              <a:blipFill rotWithShape="1">
                <a:blip r:embed="rId3"/>
                <a:stretch>
                  <a:fillRect l="-1720" t="-1847" r="-2043" b="-5277"/>
                </a:stretch>
              </a:blipFill>
            </p:spPr>
            <p:txBody>
              <a:bodyPr/>
              <a:lstStyle/>
              <a:p>
                <a:r>
                  <a:rPr lang="en-GB">
                    <a:noFill/>
                  </a:rPr>
                  <a:t> </a:t>
                </a:r>
              </a:p>
            </p:txBody>
          </p:sp>
        </mc:Fallback>
      </mc:AlternateContent>
      <p:pic>
        <p:nvPicPr>
          <p:cNvPr id="15" name="Picture 14">
            <a:extLst>
              <a:ext uri="{FF2B5EF4-FFF2-40B4-BE49-F238E27FC236}">
                <a16:creationId xmlns:a16="http://schemas.microsoft.com/office/drawing/2014/main" xmlns="" id="{2AE512AF-0A52-F44D-9FD9-87377A32ED46}"/>
              </a:ext>
            </a:extLst>
          </p:cNvPr>
          <p:cNvPicPr>
            <a:picLocks noChangeAspect="1"/>
          </p:cNvPicPr>
          <p:nvPr/>
        </p:nvPicPr>
        <p:blipFill>
          <a:blip r:embed="rId4"/>
          <a:stretch>
            <a:fillRect/>
          </a:stretch>
        </p:blipFill>
        <p:spPr>
          <a:xfrm>
            <a:off x="8315460" y="716601"/>
            <a:ext cx="3242368" cy="2411341"/>
          </a:xfrm>
          <a:prstGeom prst="rect">
            <a:avLst/>
          </a:prstGeom>
        </p:spPr>
      </p:pic>
      <p:sp>
        <p:nvSpPr>
          <p:cNvPr id="4" name="Rectangle 3">
            <a:extLst>
              <a:ext uri="{FF2B5EF4-FFF2-40B4-BE49-F238E27FC236}">
                <a16:creationId xmlns:a16="http://schemas.microsoft.com/office/drawing/2014/main" xmlns="" id="{567A515C-7339-3146-A33D-BBA1217B3A80}"/>
              </a:ext>
            </a:extLst>
          </p:cNvPr>
          <p:cNvSpPr/>
          <p:nvPr/>
        </p:nvSpPr>
        <p:spPr>
          <a:xfrm>
            <a:off x="9425488" y="1867259"/>
            <a:ext cx="1067296" cy="3478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TextBox 6">
            <a:extLst>
              <a:ext uri="{FF2B5EF4-FFF2-40B4-BE49-F238E27FC236}">
                <a16:creationId xmlns:a16="http://schemas.microsoft.com/office/drawing/2014/main" xmlns="" id="{485EDD66-60AD-5A4A-8F50-6D9315EBE55C}"/>
              </a:ext>
            </a:extLst>
          </p:cNvPr>
          <p:cNvSpPr txBox="1"/>
          <p:nvPr/>
        </p:nvSpPr>
        <p:spPr>
          <a:xfrm>
            <a:off x="9326357" y="1894072"/>
            <a:ext cx="1700695" cy="369332"/>
          </a:xfrm>
          <a:prstGeom prst="rect">
            <a:avLst/>
          </a:prstGeom>
          <a:noFill/>
        </p:spPr>
        <p:txBody>
          <a:bodyPr wrap="square" rtlCol="0">
            <a:spAutoFit/>
          </a:bodyPr>
          <a:lstStyle/>
          <a:p>
            <a:r>
              <a:rPr lang="en-US" sz="1800" dirty="0"/>
              <a:t>Area = </a:t>
            </a:r>
            <a:r>
              <a:rPr lang="en-US" sz="1800" i="1" dirty="0">
                <a:latin typeface="Times" pitchFamily="2" charset="0"/>
              </a:rPr>
              <a:t>p§</a:t>
            </a:r>
          </a:p>
        </p:txBody>
      </p:sp>
      <p:sp>
        <p:nvSpPr>
          <p:cNvPr id="10" name="TextBox 9">
            <a:extLst>
              <a:ext uri="{FF2B5EF4-FFF2-40B4-BE49-F238E27FC236}">
                <a16:creationId xmlns:a16="http://schemas.microsoft.com/office/drawing/2014/main" xmlns="" id="{1F37E91E-512F-4A4F-86B6-CF95F3D21EAE}"/>
              </a:ext>
            </a:extLst>
          </p:cNvPr>
          <p:cNvSpPr txBox="1"/>
          <p:nvPr/>
        </p:nvSpPr>
        <p:spPr>
          <a:xfrm>
            <a:off x="10431669" y="2748348"/>
            <a:ext cx="357809" cy="369332"/>
          </a:xfrm>
          <a:prstGeom prst="rect">
            <a:avLst/>
          </a:prstGeom>
          <a:solidFill>
            <a:schemeClr val="bg1"/>
          </a:solidFill>
        </p:spPr>
        <p:txBody>
          <a:bodyPr wrap="square" rtlCol="0">
            <a:spAutoFit/>
          </a:bodyPr>
          <a:lstStyle/>
          <a:p>
            <a:r>
              <a:rPr lang="en-US" sz="1800" i="1" dirty="0">
                <a:latin typeface="Times" pitchFamily="2" charset="0"/>
              </a:rPr>
              <a:t>x</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330B3294-6D5A-E04A-A4DC-F7D9AFD03012}"/>
                  </a:ext>
                </a:extLst>
              </p:cNvPr>
              <p:cNvSpPr txBox="1"/>
              <p:nvPr/>
            </p:nvSpPr>
            <p:spPr>
              <a:xfrm>
                <a:off x="2669493" y="3059182"/>
                <a:ext cx="7507212" cy="830997"/>
              </a:xfrm>
              <a:prstGeom prst="rect">
                <a:avLst/>
              </a:prstGeom>
              <a:noFill/>
            </p:spPr>
            <p:txBody>
              <a:bodyPr wrap="square" rtlCol="0">
                <a:spAutoFit/>
              </a:bodyPr>
              <a:lstStyle/>
              <a:p>
                <a:r>
                  <a:rPr lang="en-US" sz="2400" b="1" dirty="0"/>
                  <a:t>Example 1</a:t>
                </a:r>
              </a:p>
              <a:p>
                <a:r>
                  <a:rPr lang="en-US" sz="2400" dirty="0"/>
                  <a:t>Use the tables or your calculator to find </a:t>
                </a:r>
                <a:r>
                  <a:rPr lang="en-US" sz="2400" i="1" dirty="0">
                    <a:latin typeface="Times" pitchFamily="2" charset="0"/>
                  </a:rPr>
                  <a:t>p</a:t>
                </a:r>
                <a:r>
                  <a:rPr lang="en-US" sz="2400" dirty="0"/>
                  <a:t>(</a:t>
                </a:r>
                <a14:m>
                  <m:oMath xmlns:m="http://schemas.openxmlformats.org/officeDocument/2006/math">
                    <m:r>
                      <a:rPr lang="en-GB" sz="2400" i="1" smtClean="0">
                        <a:solidFill>
                          <a:schemeClr val="tx1"/>
                        </a:solidFill>
                        <a:latin typeface="Cambria Math" panose="02040503050406030204" pitchFamily="18" charset="0"/>
                      </a:rPr>
                      <m:t>𝑍</m:t>
                    </m:r>
                  </m:oMath>
                </a14:m>
                <a:r>
                  <a:rPr lang="en-US" sz="2400" i="1" dirty="0"/>
                  <a:t> </a:t>
                </a:r>
                <a:r>
                  <a:rPr lang="en-US" sz="2400" dirty="0"/>
                  <a:t>&gt; 1.2 ).</a:t>
                </a:r>
              </a:p>
            </p:txBody>
          </p:sp>
        </mc:Choice>
        <mc:Fallback xmlns="">
          <p:sp>
            <p:nvSpPr>
              <p:cNvPr id="20" name="TextBox 19">
                <a:extLst>
                  <a:ext uri="{FF2B5EF4-FFF2-40B4-BE49-F238E27FC236}">
                    <a16:creationId xmlns:a16="http://schemas.microsoft.com/office/drawing/2014/main" xmlns="" id="{330B3294-6D5A-E04A-A4DC-F7D9AFD03012}"/>
                  </a:ext>
                </a:extLst>
              </p:cNvPr>
              <p:cNvSpPr txBox="1">
                <a:spLocks noRot="1" noChangeAspect="1" noMove="1" noResize="1" noEditPoints="1" noAdjustHandles="1" noChangeArrowheads="1" noChangeShapeType="1" noTextEdit="1"/>
              </p:cNvSpPr>
              <p:nvPr/>
            </p:nvSpPr>
            <p:spPr>
              <a:xfrm>
                <a:off x="2669493" y="3059182"/>
                <a:ext cx="7507212" cy="830997"/>
              </a:xfrm>
              <a:prstGeom prst="rect">
                <a:avLst/>
              </a:prstGeom>
              <a:blipFill rotWithShape="1">
                <a:blip r:embed="rId5"/>
                <a:stretch>
                  <a:fillRect l="-1300" t="-5147" b="-16176"/>
                </a:stretch>
              </a:blipFill>
            </p:spPr>
            <p:txBody>
              <a:bodyPr/>
              <a:lstStyle/>
              <a:p>
                <a:r>
                  <a:rPr lang="en-GB">
                    <a:noFill/>
                  </a:rPr>
                  <a:t> </a:t>
                </a:r>
              </a:p>
            </p:txBody>
          </p:sp>
        </mc:Fallback>
      </mc:AlternateContent>
      <p:pic>
        <p:nvPicPr>
          <p:cNvPr id="9" name="Picture 8">
            <a:extLst>
              <a:ext uri="{FF2B5EF4-FFF2-40B4-BE49-F238E27FC236}">
                <a16:creationId xmlns:a16="http://schemas.microsoft.com/office/drawing/2014/main" xmlns="" id="{8BDA9FE2-E1E8-9F44-A8DE-4FA3365E6EF0}"/>
              </a:ext>
            </a:extLst>
          </p:cNvPr>
          <p:cNvPicPr>
            <a:picLocks noChangeAspect="1"/>
          </p:cNvPicPr>
          <p:nvPr/>
        </p:nvPicPr>
        <p:blipFill>
          <a:blip r:embed="rId6"/>
          <a:stretch>
            <a:fillRect/>
          </a:stretch>
        </p:blipFill>
        <p:spPr>
          <a:xfrm>
            <a:off x="8538790" y="4535586"/>
            <a:ext cx="3262616" cy="1989757"/>
          </a:xfrm>
          <a:prstGeom prst="rect">
            <a:avLst/>
          </a:prstGeom>
        </p:spPr>
      </p:pic>
      <p:sp>
        <p:nvSpPr>
          <p:cNvPr id="11" name="TextBox 10">
            <a:extLst>
              <a:ext uri="{FF2B5EF4-FFF2-40B4-BE49-F238E27FC236}">
                <a16:creationId xmlns:a16="http://schemas.microsoft.com/office/drawing/2014/main" xmlns="" id="{C102CB47-211C-804F-907A-D197F15D7501}"/>
              </a:ext>
            </a:extLst>
          </p:cNvPr>
          <p:cNvSpPr txBox="1"/>
          <p:nvPr/>
        </p:nvSpPr>
        <p:spPr>
          <a:xfrm>
            <a:off x="2674745" y="3944563"/>
            <a:ext cx="9062123" cy="461665"/>
          </a:xfrm>
          <a:prstGeom prst="rect">
            <a:avLst/>
          </a:prstGeom>
          <a:noFill/>
        </p:spPr>
        <p:txBody>
          <a:bodyPr wrap="square" rtlCol="0">
            <a:spAutoFit/>
          </a:bodyPr>
          <a:lstStyle/>
          <a:p>
            <a:r>
              <a:rPr lang="en-US" sz="2400" b="1" dirty="0">
                <a:solidFill>
                  <a:srgbClr val="0070C0"/>
                </a:solidFill>
              </a:rPr>
              <a:t>NOTE: always draw a diagram to show the area needed.</a:t>
            </a:r>
          </a:p>
        </p:txBody>
      </p:sp>
      <p:sp>
        <p:nvSpPr>
          <p:cNvPr id="12" name="TextBox 11">
            <a:extLst>
              <a:ext uri="{FF2B5EF4-FFF2-40B4-BE49-F238E27FC236}">
                <a16:creationId xmlns:a16="http://schemas.microsoft.com/office/drawing/2014/main" xmlns="" id="{EAEF4254-C976-884A-94F9-0C02532E4E46}"/>
              </a:ext>
            </a:extLst>
          </p:cNvPr>
          <p:cNvSpPr txBox="1"/>
          <p:nvPr/>
        </p:nvSpPr>
        <p:spPr>
          <a:xfrm>
            <a:off x="2669493" y="4392856"/>
            <a:ext cx="5893771" cy="1569660"/>
          </a:xfrm>
          <a:prstGeom prst="rect">
            <a:avLst/>
          </a:prstGeom>
          <a:noFill/>
        </p:spPr>
        <p:txBody>
          <a:bodyPr wrap="square" rtlCol="0">
            <a:spAutoFit/>
          </a:bodyPr>
          <a:lstStyle/>
          <a:p>
            <a:r>
              <a:rPr lang="en-US" sz="2400" b="1" dirty="0">
                <a:solidFill>
                  <a:srgbClr val="FC0107"/>
                </a:solidFill>
              </a:rPr>
              <a:t>Solution</a:t>
            </a:r>
          </a:p>
          <a:p>
            <a:r>
              <a:rPr lang="en-US" sz="2400" dirty="0">
                <a:solidFill>
                  <a:srgbClr val="FC0107"/>
                </a:solidFill>
              </a:rPr>
              <a:t>The area of the shaded region is needed; as the complete area is 1, we find the shaded area from:</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xmlns="" id="{71F17351-9013-6F48-9B8C-5BF5AE1B35BD}"/>
                  </a:ext>
                </a:extLst>
              </p:cNvPr>
              <p:cNvSpPr txBox="1"/>
              <p:nvPr/>
            </p:nvSpPr>
            <p:spPr>
              <a:xfrm>
                <a:off x="2639901" y="5986105"/>
                <a:ext cx="5555580" cy="907941"/>
              </a:xfrm>
              <a:prstGeom prst="rect">
                <a:avLst/>
              </a:prstGeom>
              <a:noFill/>
            </p:spPr>
            <p:txBody>
              <a:bodyPr wrap="square" rtlCol="0">
                <a:spAutoFit/>
              </a:bodyPr>
              <a:lstStyle/>
              <a:p>
                <a:pPr>
                  <a:spcAft>
                    <a:spcPts val="600"/>
                  </a:spcAft>
                </a:pPr>
                <a:r>
                  <a:rPr lang="en-US" sz="2400" i="1" dirty="0">
                    <a:solidFill>
                      <a:srgbClr val="FC0107"/>
                    </a:solidFill>
                    <a:latin typeface="Times" pitchFamily="2" charset="0"/>
                  </a:rPr>
                  <a:t>p</a:t>
                </a:r>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a:t>
                </a:r>
                <a:r>
                  <a:rPr lang="en-US" sz="2400" dirty="0">
                    <a:solidFill>
                      <a:srgbClr val="FC0107"/>
                    </a:solidFill>
                  </a:rPr>
                  <a:t>&gt; 1.2 ) = 1</a:t>
                </a:r>
                <a:r>
                  <a:rPr lang="en-US" sz="2400" dirty="0" smtClean="0">
                    <a:solidFill>
                      <a:srgbClr val="FC0107"/>
                    </a:solidFill>
                  </a:rPr>
                  <a:t> </a:t>
                </a:r>
                <a14:m>
                  <m:oMath xmlns:m="http://schemas.openxmlformats.org/officeDocument/2006/math">
                    <m:r>
                      <a:rPr lang="en-US" sz="2400" i="1" dirty="0" smtClean="0">
                        <a:solidFill>
                          <a:srgbClr val="FC0107"/>
                        </a:solidFill>
                        <a:latin typeface="Cambria Math"/>
                      </a:rPr>
                      <m:t>−</m:t>
                    </m:r>
                  </m:oMath>
                </a14:m>
                <a:r>
                  <a:rPr lang="en-US" sz="2400" dirty="0">
                    <a:solidFill>
                      <a:srgbClr val="FC0107"/>
                    </a:solidFill>
                  </a:rPr>
                  <a:t>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1.2</m:t>
                        </m:r>
                      </m:e>
                    </m:d>
                    <m:r>
                      <a:rPr lang="en-GB" sz="2400" b="0" i="1" smtClean="0">
                        <a:solidFill>
                          <a:srgbClr val="FC0107"/>
                        </a:solidFill>
                        <a:latin typeface="Cambria Math" panose="02040503050406030204" pitchFamily="18" charset="0"/>
                        <a:ea typeface="Cambria Math" panose="02040503050406030204" pitchFamily="18" charset="0"/>
                      </a:rPr>
                      <m:t>  </m:t>
                    </m:r>
                  </m:oMath>
                </a14:m>
                <a:r>
                  <a:rPr lang="en-US" sz="2400" dirty="0">
                    <a:solidFill>
                      <a:srgbClr val="FC0107"/>
                    </a:solidFill>
                  </a:rPr>
                  <a:t>= 1 – 0.8849 </a:t>
                </a:r>
              </a:p>
              <a:p>
                <a:pPr>
                  <a:spcAft>
                    <a:spcPts val="600"/>
                  </a:spcAft>
                </a:pPr>
                <a:r>
                  <a:rPr lang="en-US" sz="2400" dirty="0" smtClean="0">
                    <a:solidFill>
                      <a:srgbClr val="FC0107"/>
                    </a:solidFill>
                  </a:rPr>
                  <a:t>							  = </a:t>
                </a:r>
                <a:r>
                  <a:rPr lang="en-US" sz="2400" dirty="0">
                    <a:solidFill>
                      <a:srgbClr val="FC0107"/>
                    </a:solidFill>
                  </a:rPr>
                  <a:t>0.1151</a:t>
                </a:r>
              </a:p>
            </p:txBody>
          </p:sp>
        </mc:Choice>
        <mc:Fallback>
          <p:sp>
            <p:nvSpPr>
              <p:cNvPr id="13" name="TextBox 12">
                <a:extLst>
                  <a:ext uri="{FF2B5EF4-FFF2-40B4-BE49-F238E27FC236}">
                    <a16:creationId xmlns:a16="http://schemas.microsoft.com/office/drawing/2014/main" xmlns:a14="http://schemas.microsoft.com/office/drawing/2010/main" xmlns="" id="{71F17351-9013-6F48-9B8C-5BF5AE1B35BD}"/>
                  </a:ext>
                </a:extLst>
              </p:cNvPr>
              <p:cNvSpPr txBox="1">
                <a:spLocks noRot="1" noChangeAspect="1" noMove="1" noResize="1" noEditPoints="1" noAdjustHandles="1" noChangeArrowheads="1" noChangeShapeType="1" noTextEdit="1"/>
              </p:cNvSpPr>
              <p:nvPr/>
            </p:nvSpPr>
            <p:spPr>
              <a:xfrm>
                <a:off x="2639901" y="5986105"/>
                <a:ext cx="5555580" cy="907941"/>
              </a:xfrm>
              <a:prstGeom prst="rect">
                <a:avLst/>
              </a:prstGeom>
              <a:blipFill rotWithShape="1">
                <a:blip r:embed="rId7"/>
                <a:stretch>
                  <a:fillRect l="-1647" t="-5369" b="-14765"/>
                </a:stretch>
              </a:blipFill>
            </p:spPr>
            <p:txBody>
              <a:bodyPr/>
              <a:lstStyle/>
              <a:p>
                <a:r>
                  <a:rPr lang="en-GB">
                    <a:noFill/>
                  </a:rPr>
                  <a:t> </a:t>
                </a:r>
              </a:p>
            </p:txBody>
          </p:sp>
        </mc:Fallback>
      </mc:AlternateContent>
      <p:sp>
        <p:nvSpPr>
          <p:cNvPr id="16"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35419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7" grpId="0"/>
      <p:bldP spid="10" grpId="0" animBg="1"/>
      <p:bldP spid="2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6" y="54889"/>
            <a:ext cx="9918705" cy="600741"/>
          </a:xfrm>
        </p:spPr>
        <p:txBody>
          <a:bodyPr/>
          <a:lstStyle/>
          <a:p>
            <a:r>
              <a:rPr lang="en-GB" sz="2800" b="1" dirty="0">
                <a:latin typeface="Arial" panose="020B0604020202020204" pitchFamily="34" charset="0"/>
                <a:cs typeface="Arial" panose="020B0604020202020204" pitchFamily="34" charset="0"/>
              </a:rPr>
              <a:t>Standardised Normal Distribution: Examples</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330B3294-6D5A-E04A-A4DC-F7D9AFD03012}"/>
                  </a:ext>
                </a:extLst>
              </p:cNvPr>
              <p:cNvSpPr txBox="1"/>
              <p:nvPr/>
            </p:nvSpPr>
            <p:spPr>
              <a:xfrm>
                <a:off x="2567608" y="724489"/>
                <a:ext cx="8712968" cy="1231106"/>
              </a:xfrm>
              <a:prstGeom prst="rect">
                <a:avLst/>
              </a:prstGeom>
              <a:noFill/>
            </p:spPr>
            <p:txBody>
              <a:bodyPr wrap="square" rtlCol="0">
                <a:spAutoFit/>
              </a:bodyPr>
              <a:lstStyle/>
              <a:p>
                <a:r>
                  <a:rPr lang="en-US" sz="2400" b="1" dirty="0"/>
                  <a:t>Example 2</a:t>
                </a:r>
              </a:p>
              <a:p>
                <a:r>
                  <a:rPr lang="en-US" sz="2400" dirty="0">
                    <a:latin typeface="+mj-lt"/>
                  </a:rPr>
                  <a:t>For the standardized normal distribution, use the tables or your calculator to find </a:t>
                </a:r>
                <a:r>
                  <a:rPr lang="en-US" sz="2600" i="1" dirty="0">
                    <a:latin typeface="Times New Roman" panose="02020603050405020304" pitchFamily="18" charset="0"/>
                    <a:cs typeface="Times New Roman" panose="02020603050405020304" pitchFamily="18" charset="0"/>
                  </a:rPr>
                  <a:t>p</a:t>
                </a:r>
                <a:r>
                  <a:rPr lang="en-US" sz="2400" dirty="0">
                    <a:latin typeface="+mj-lt"/>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latin typeface="+mj-lt"/>
                  </a:rPr>
                  <a:t>2.0 &lt; </a:t>
                </a:r>
                <a14:m>
                  <m:oMath xmlns:m="http://schemas.openxmlformats.org/officeDocument/2006/math">
                    <m:r>
                      <a:rPr lang="en-GB" sz="2600" i="1" smtClean="0">
                        <a:solidFill>
                          <a:schemeClr val="tx1"/>
                        </a:solidFill>
                        <a:latin typeface="Cambria Math" panose="02040503050406030204" pitchFamily="18" charset="0"/>
                      </a:rPr>
                      <m:t>𝑍</m:t>
                    </m:r>
                  </m:oMath>
                </a14:m>
                <a:r>
                  <a:rPr lang="en-US" sz="2400" i="1" dirty="0">
                    <a:latin typeface="+mj-lt"/>
                  </a:rPr>
                  <a:t> &lt;</a:t>
                </a:r>
                <a:r>
                  <a:rPr lang="en-US" sz="2400" dirty="0">
                    <a:latin typeface="+mj-lt"/>
                  </a:rPr>
                  <a:t> 2.0 )</a:t>
                </a:r>
              </a:p>
            </p:txBody>
          </p:sp>
        </mc:Choice>
        <mc:Fallback xmlns="">
          <p:sp>
            <p:nvSpPr>
              <p:cNvPr id="20" name="TextBox 19">
                <a:extLst>
                  <a:ext uri="{FF2B5EF4-FFF2-40B4-BE49-F238E27FC236}">
                    <a16:creationId xmlns:a16="http://schemas.microsoft.com/office/drawing/2014/main" xmlns:a14="http://schemas.microsoft.com/office/drawing/2010/main" xmlns="" id="{330B3294-6D5A-E04A-A4DC-F7D9AFD03012}"/>
                  </a:ext>
                </a:extLst>
              </p:cNvPr>
              <p:cNvSpPr txBox="1">
                <a:spLocks noRot="1" noChangeAspect="1" noMove="1" noResize="1" noEditPoints="1" noAdjustHandles="1" noChangeArrowheads="1" noChangeShapeType="1" noTextEdit="1"/>
              </p:cNvSpPr>
              <p:nvPr/>
            </p:nvSpPr>
            <p:spPr>
              <a:xfrm>
                <a:off x="2567608" y="724489"/>
                <a:ext cx="8712968" cy="1231106"/>
              </a:xfrm>
              <a:prstGeom prst="rect">
                <a:avLst/>
              </a:prstGeom>
              <a:blipFill rotWithShape="1">
                <a:blip r:embed="rId3"/>
                <a:stretch>
                  <a:fillRect l="-1050" t="-3465" r="-1470" b="-11386"/>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xmlns="" id="{93AF9FA4-80EC-2542-BDB7-6D0022DD35FD}"/>
              </a:ext>
            </a:extLst>
          </p:cNvPr>
          <p:cNvSpPr txBox="1"/>
          <p:nvPr/>
        </p:nvSpPr>
        <p:spPr>
          <a:xfrm>
            <a:off x="2584996" y="1985923"/>
            <a:ext cx="5450633" cy="1200329"/>
          </a:xfrm>
          <a:prstGeom prst="rect">
            <a:avLst/>
          </a:prstGeom>
          <a:noFill/>
        </p:spPr>
        <p:txBody>
          <a:bodyPr wrap="square" rtlCol="0">
            <a:spAutoFit/>
          </a:bodyPr>
          <a:lstStyle/>
          <a:p>
            <a:r>
              <a:rPr lang="en-US" sz="2400" b="1" dirty="0">
                <a:solidFill>
                  <a:srgbClr val="FC0107"/>
                </a:solidFill>
              </a:rPr>
              <a:t>Solution</a:t>
            </a:r>
          </a:p>
          <a:p>
            <a:r>
              <a:rPr lang="en-US" sz="2400" dirty="0">
                <a:solidFill>
                  <a:srgbClr val="FC0107"/>
                </a:solidFill>
              </a:rPr>
              <a:t>As before we first illustrate the required area as opposite</a:t>
            </a:r>
          </a:p>
        </p:txBody>
      </p:sp>
      <p:pic>
        <p:nvPicPr>
          <p:cNvPr id="7" name="Picture 6">
            <a:extLst>
              <a:ext uri="{FF2B5EF4-FFF2-40B4-BE49-F238E27FC236}">
                <a16:creationId xmlns:a16="http://schemas.microsoft.com/office/drawing/2014/main" xmlns="" id="{2C48E5A9-57F5-FF42-938E-CD6F681C6F3A}"/>
              </a:ext>
            </a:extLst>
          </p:cNvPr>
          <p:cNvPicPr>
            <a:picLocks noChangeAspect="1"/>
          </p:cNvPicPr>
          <p:nvPr/>
        </p:nvPicPr>
        <p:blipFill>
          <a:blip r:embed="rId4"/>
          <a:stretch>
            <a:fillRect/>
          </a:stretch>
        </p:blipFill>
        <p:spPr>
          <a:xfrm>
            <a:off x="8328249" y="1700808"/>
            <a:ext cx="3096344" cy="1677186"/>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B476E8E3-9E83-DB4C-9BD1-D752E95DF573}"/>
                  </a:ext>
                </a:extLst>
              </p:cNvPr>
              <p:cNvSpPr txBox="1"/>
              <p:nvPr/>
            </p:nvSpPr>
            <p:spPr>
              <a:xfrm>
                <a:off x="2584996" y="3415059"/>
                <a:ext cx="9026017" cy="3139321"/>
              </a:xfrm>
              <a:prstGeom prst="rect">
                <a:avLst/>
              </a:prstGeom>
              <a:noFill/>
            </p:spPr>
            <p:txBody>
              <a:bodyPr wrap="square" rtlCol="0">
                <a:spAutoFit/>
              </a:bodyPr>
              <a:lstStyle/>
              <a:p>
                <a:pPr>
                  <a:spcAft>
                    <a:spcPts val="600"/>
                  </a:spcAft>
                </a:pPr>
                <a:r>
                  <a:rPr lang="en-US" sz="2400" i="1" dirty="0">
                    <a:solidFill>
                      <a:srgbClr val="FC0107"/>
                    </a:solidFill>
                    <a:latin typeface="Times" pitchFamily="2" charset="0"/>
                  </a:rPr>
                  <a:t>p</a:t>
                </a:r>
                <a:r>
                  <a:rPr lang="en-US" sz="2400" dirty="0">
                    <a:solidFill>
                      <a:srgbClr val="FC0107"/>
                    </a:solidFill>
                  </a:rPr>
                  <a:t>(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oMath>
                </a14:m>
                <a:r>
                  <a:rPr lang="en-US" sz="2400" dirty="0">
                    <a:solidFill>
                      <a:srgbClr val="FC0107"/>
                    </a:solidFill>
                  </a:rPr>
                  <a:t>2.0 &lt; </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a:t>
                </a:r>
                <a:r>
                  <a:rPr lang="en-US" sz="2400" dirty="0">
                    <a:solidFill>
                      <a:srgbClr val="FC0107"/>
                    </a:solidFill>
                  </a:rPr>
                  <a:t> 2.0 ) = </a:t>
                </a:r>
                <a14:m>
                  <m:oMath xmlns:m="http://schemas.openxmlformats.org/officeDocument/2006/math">
                    <m:r>
                      <m:rPr>
                        <m:nor/>
                      </m:rPr>
                      <a:rPr lang="en-US" sz="2400" i="1" dirty="0">
                        <a:solidFill>
                          <a:srgbClr val="FC0107"/>
                        </a:solidFill>
                        <a:latin typeface="Times" pitchFamily="2" charset="0"/>
                      </a:rPr>
                      <m:t>p</m:t>
                    </m:r>
                    <m:r>
                      <a:rPr lang="en-US" sz="2400" i="1" dirty="0">
                        <a:solidFill>
                          <a:srgbClr val="FC0107"/>
                        </a:solidFill>
                        <a:latin typeface="Cambria Math" panose="02040503050406030204" pitchFamily="18" charset="0"/>
                      </a:rPr>
                      <m:t> </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a:t>
                </a:r>
                <a:r>
                  <a:rPr lang="en-US" sz="2400" dirty="0">
                    <a:solidFill>
                      <a:srgbClr val="FC0107"/>
                    </a:solidFill>
                  </a:rPr>
                  <a:t> 2.0 )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r>
                      <m:rPr>
                        <m:nor/>
                      </m:rPr>
                      <a:rPr lang="en-US" sz="2400" i="1" dirty="0">
                        <a:solidFill>
                          <a:srgbClr val="FC0107"/>
                        </a:solidFill>
                        <a:latin typeface="Times" pitchFamily="2" charset="0"/>
                      </a:rPr>
                      <m:t>p</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a:t>
                </a:r>
                <a:r>
                  <a:rPr lang="en-US" sz="2400" dirty="0">
                    <a:solidFill>
                      <a:srgbClr val="FC0107"/>
                    </a:solidFill>
                  </a:rPr>
                  <a:t>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oMath>
                </a14:m>
                <a:r>
                  <a:rPr lang="en-US" sz="2400" dirty="0">
                    <a:solidFill>
                      <a:srgbClr val="FC0107"/>
                    </a:solidFill>
                  </a:rPr>
                  <a:t>2.0 )</a:t>
                </a:r>
              </a:p>
              <a:p>
                <a:pPr>
                  <a:spcAft>
                    <a:spcPts val="600"/>
                  </a:spcAft>
                </a:pPr>
                <a:r>
                  <a:rPr lang="en-US" sz="2400" dirty="0">
                    <a:solidFill>
                      <a:srgbClr val="FC0107"/>
                    </a:solidFill>
                  </a:rPr>
                  <a:t>                               =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2.0</m:t>
                        </m:r>
                      </m:e>
                    </m:d>
                    <m:r>
                      <a:rPr lang="en-GB" sz="2400" i="1">
                        <a:solidFill>
                          <a:srgbClr val="FC0107"/>
                        </a:solidFill>
                        <a:latin typeface="Cambria Math" panose="02040503050406030204" pitchFamily="18" charset="0"/>
                        <a:ea typeface="Cambria Math" panose="02040503050406030204" pitchFamily="18" charset="0"/>
                      </a:rPr>
                      <m:t>−</m:t>
                    </m:r>
                    <m:r>
                      <m:rPr>
                        <m:nor/>
                      </m:rPr>
                      <a:rPr lang="en-US" sz="2400" i="1" dirty="0">
                        <a:solidFill>
                          <a:srgbClr val="FC0107"/>
                        </a:solidFill>
                        <a:latin typeface="Times" pitchFamily="2" charset="0"/>
                      </a:rPr>
                      <m:t>p</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a:t>
                </a:r>
                <a:r>
                  <a:rPr lang="en-US" sz="2400" dirty="0">
                    <a:solidFill>
                      <a:srgbClr val="FC0107"/>
                    </a:solidFill>
                  </a:rPr>
                  <a:t>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oMath>
                </a14:m>
                <a:r>
                  <a:rPr lang="en-US" sz="2400" dirty="0">
                    <a:solidFill>
                      <a:srgbClr val="FC0107"/>
                    </a:solidFill>
                  </a:rPr>
                  <a:t>2.0 )</a:t>
                </a:r>
              </a:p>
              <a:p>
                <a:pPr>
                  <a:spcAft>
                    <a:spcPts val="600"/>
                  </a:spcAft>
                </a:pPr>
                <a:r>
                  <a:rPr lang="en-US" sz="2400" dirty="0">
                    <a:solidFill>
                      <a:srgbClr val="FC0107"/>
                    </a:solidFill>
                  </a:rPr>
                  <a:t>                               =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2.0</m:t>
                        </m:r>
                      </m:e>
                    </m:d>
                    <m:r>
                      <a:rPr lang="en-GB" sz="2400" i="1">
                        <a:solidFill>
                          <a:srgbClr val="FC0107"/>
                        </a:solidFill>
                        <a:latin typeface="Cambria Math" panose="02040503050406030204" pitchFamily="18" charset="0"/>
                        <a:ea typeface="Cambria Math" panose="02040503050406030204" pitchFamily="18" charset="0"/>
                      </a:rPr>
                      <m:t>−</m:t>
                    </m:r>
                    <m:r>
                      <m:rPr>
                        <m:nor/>
                      </m:rPr>
                      <a:rPr lang="en-US" sz="2400" i="1" dirty="0">
                        <a:solidFill>
                          <a:srgbClr val="FC0107"/>
                        </a:solidFill>
                        <a:latin typeface="Times" pitchFamily="2" charset="0"/>
                      </a:rPr>
                      <m:t>p</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&gt; </a:t>
                </a:r>
                <a:r>
                  <a:rPr lang="en-US" sz="2400" dirty="0">
                    <a:solidFill>
                      <a:srgbClr val="FC0107"/>
                    </a:solidFill>
                  </a:rPr>
                  <a:t>2.0 )   (by symmetry)</a:t>
                </a:r>
              </a:p>
              <a:p>
                <a:pPr>
                  <a:spcAft>
                    <a:spcPts val="600"/>
                  </a:spcAft>
                </a:pPr>
                <a:r>
                  <a:rPr lang="en-US" sz="2400" dirty="0">
                    <a:solidFill>
                      <a:srgbClr val="FC0107"/>
                    </a:solidFill>
                  </a:rPr>
                  <a:t>                               =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2.0</m:t>
                        </m:r>
                      </m:e>
                    </m:d>
                    <m:r>
                      <a:rPr lang="en-GB" sz="2400" i="1">
                        <a:solidFill>
                          <a:srgbClr val="FC0107"/>
                        </a:solidFill>
                        <a:latin typeface="Cambria Math" panose="02040503050406030204" pitchFamily="18" charset="0"/>
                        <a:ea typeface="Cambria Math" panose="02040503050406030204" pitchFamily="18" charset="0"/>
                      </a:rPr>
                      <m:t>−(1−</m:t>
                    </m:r>
                    <m:r>
                      <m:rPr>
                        <m:nor/>
                      </m:rPr>
                      <a:rPr lang="en-US" sz="2400" i="1" dirty="0">
                        <a:solidFill>
                          <a:srgbClr val="FC0107"/>
                        </a:solidFill>
                        <a:latin typeface="Times" pitchFamily="2" charset="0"/>
                      </a:rPr>
                      <m:t>p</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 </a:t>
                </a:r>
                <a:r>
                  <a:rPr lang="en-US" sz="2400" dirty="0">
                    <a:solidFill>
                      <a:srgbClr val="FC0107"/>
                    </a:solidFill>
                  </a:rPr>
                  <a:t>2.0 )) (whole area = 1)</a:t>
                </a:r>
              </a:p>
              <a:p>
                <a:pPr>
                  <a:spcAft>
                    <a:spcPts val="600"/>
                  </a:spcAft>
                </a:pPr>
                <a:r>
                  <a:rPr lang="en-US" sz="2400" dirty="0">
                    <a:solidFill>
                      <a:srgbClr val="FC0107"/>
                    </a:solidFill>
                  </a:rPr>
                  <a:t>                               =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2.0</m:t>
                        </m:r>
                      </m:e>
                    </m:d>
                    <m:r>
                      <a:rPr lang="en-GB" sz="2400" i="1">
                        <a:solidFill>
                          <a:srgbClr val="FC0107"/>
                        </a:solidFill>
                        <a:latin typeface="Cambria Math" panose="02040503050406030204" pitchFamily="18" charset="0"/>
                        <a:ea typeface="Cambria Math" panose="02040503050406030204" pitchFamily="18" charset="0"/>
                      </a:rPr>
                      <m:t>−(1−</m:t>
                    </m:r>
                  </m:oMath>
                </a14:m>
                <a:r>
                  <a:rPr lang="el-GR" sz="2400" dirty="0">
                    <a:solidFill>
                      <a:srgbClr val="FC0107"/>
                    </a:solidFill>
                    <a:ea typeface="Cambria Math" panose="02040503050406030204" pitchFamily="18" charset="0"/>
                  </a:rPr>
                  <a:t>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2.0</m:t>
                        </m:r>
                      </m:e>
                    </m:d>
                  </m:oMath>
                </a14:m>
                <a:r>
                  <a:rPr lang="en-US" sz="2400" dirty="0">
                    <a:solidFill>
                      <a:srgbClr val="FC0107"/>
                    </a:solidFill>
                  </a:rPr>
                  <a:t>)</a:t>
                </a:r>
              </a:p>
              <a:p>
                <a:pPr>
                  <a:spcAft>
                    <a:spcPts val="600"/>
                  </a:spcAft>
                </a:pPr>
                <a:r>
                  <a:rPr lang="en-US" sz="2400" dirty="0">
                    <a:solidFill>
                      <a:srgbClr val="FC0107"/>
                    </a:solidFill>
                  </a:rPr>
                  <a:t>                               =  2</a:t>
                </a:r>
                <a:r>
                  <a:rPr lang="el-GR" sz="2400" dirty="0">
                    <a:solidFill>
                      <a:srgbClr val="FC0107"/>
                    </a:solidFill>
                    <a:ea typeface="Cambria Math" panose="02040503050406030204" pitchFamily="18" charset="0"/>
                  </a:rPr>
                  <a:t>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2.0</m:t>
                        </m:r>
                      </m:e>
                    </m:d>
                  </m:oMath>
                </a14:m>
                <a:r>
                  <a:rPr lang="en-US" sz="2400" dirty="0">
                    <a:solidFill>
                      <a:srgbClr val="FC0107"/>
                    </a:solidFill>
                  </a:rPr>
                  <a:t> </a:t>
                </a:r>
                <a14:m>
                  <m:oMath xmlns:m="http://schemas.openxmlformats.org/officeDocument/2006/math">
                    <m:r>
                      <a:rPr lang="en-GB" sz="2400" i="1">
                        <a:solidFill>
                          <a:srgbClr val="FC0107"/>
                        </a:solidFill>
                        <a:latin typeface="Cambria Math" panose="02040503050406030204" pitchFamily="18" charset="0"/>
                        <a:ea typeface="Cambria Math" panose="02040503050406030204" pitchFamily="18" charset="0"/>
                      </a:rPr>
                      <m:t>−</m:t>
                    </m:r>
                  </m:oMath>
                </a14:m>
                <a:r>
                  <a:rPr lang="en-US" sz="2400" dirty="0">
                    <a:solidFill>
                      <a:srgbClr val="FC0107"/>
                    </a:solidFill>
                  </a:rPr>
                  <a:t> 1 = 2 × 0.9772 – 1 </a:t>
                </a:r>
              </a:p>
              <a:p>
                <a:pPr>
                  <a:spcAft>
                    <a:spcPts val="600"/>
                  </a:spcAft>
                </a:pPr>
                <a:r>
                  <a:rPr lang="en-US" sz="2400" dirty="0">
                    <a:solidFill>
                      <a:srgbClr val="FC0107"/>
                    </a:solidFill>
                  </a:rPr>
                  <a:t>                               = 0.9544</a:t>
                </a:r>
              </a:p>
            </p:txBody>
          </p:sp>
        </mc:Choice>
        <mc:Fallback xmlns="">
          <p:sp>
            <p:nvSpPr>
              <p:cNvPr id="8" name="TextBox 7">
                <a:extLst>
                  <a:ext uri="{FF2B5EF4-FFF2-40B4-BE49-F238E27FC236}">
                    <a16:creationId xmlns:a16="http://schemas.microsoft.com/office/drawing/2014/main" xmlns:a14="http://schemas.microsoft.com/office/drawing/2010/main" xmlns="" id="{B476E8E3-9E83-DB4C-9BD1-D752E95DF573}"/>
                  </a:ext>
                </a:extLst>
              </p:cNvPr>
              <p:cNvSpPr txBox="1">
                <a:spLocks noRot="1" noChangeAspect="1" noMove="1" noResize="1" noEditPoints="1" noAdjustHandles="1" noChangeArrowheads="1" noChangeShapeType="1" noTextEdit="1"/>
              </p:cNvSpPr>
              <p:nvPr/>
            </p:nvSpPr>
            <p:spPr>
              <a:xfrm>
                <a:off x="2584996" y="3415059"/>
                <a:ext cx="9026017" cy="3139321"/>
              </a:xfrm>
              <a:prstGeom prst="rect">
                <a:avLst/>
              </a:prstGeom>
              <a:blipFill rotWithShape="1">
                <a:blip r:embed="rId5"/>
                <a:stretch>
                  <a:fillRect l="-1013" t="-1553" b="-3689"/>
                </a:stretch>
              </a:blipFill>
            </p:spPr>
            <p:txBody>
              <a:bodyPr/>
              <a:lstStyle/>
              <a:p>
                <a:r>
                  <a:rPr lang="en-GB">
                    <a:noFill/>
                  </a:rPr>
                  <a:t> </a:t>
                </a:r>
              </a:p>
            </p:txBody>
          </p:sp>
        </mc:Fallback>
      </mc:AlternateContent>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212269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4337" y="44005"/>
            <a:ext cx="9976676" cy="600741"/>
          </a:xfrm>
        </p:spPr>
        <p:txBody>
          <a:bodyPr/>
          <a:lstStyle/>
          <a:p>
            <a:r>
              <a:rPr lang="en-GB" sz="2800" b="1" dirty="0">
                <a:latin typeface="Arial" panose="020B0604020202020204" pitchFamily="34" charset="0"/>
                <a:cs typeface="Arial" panose="020B0604020202020204" pitchFamily="34" charset="0"/>
              </a:rPr>
              <a:t>Standardised Normal Distribution: Examples</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330B3294-6D5A-E04A-A4DC-F7D9AFD03012}"/>
                  </a:ext>
                </a:extLst>
              </p:cNvPr>
              <p:cNvSpPr txBox="1"/>
              <p:nvPr/>
            </p:nvSpPr>
            <p:spPr>
              <a:xfrm>
                <a:off x="2669760" y="802168"/>
                <a:ext cx="7977810" cy="1221873"/>
              </a:xfrm>
              <a:prstGeom prst="rect">
                <a:avLst/>
              </a:prstGeom>
              <a:noFill/>
            </p:spPr>
            <p:txBody>
              <a:bodyPr wrap="square" rtlCol="0">
                <a:spAutoFit/>
              </a:bodyPr>
              <a:lstStyle/>
              <a:p>
                <a:r>
                  <a:rPr lang="en-US" sz="2400" b="1" dirty="0">
                    <a:latin typeface="+mj-lt"/>
                  </a:rPr>
                  <a:t>Example 3</a:t>
                </a:r>
              </a:p>
              <a:p>
                <a:r>
                  <a:rPr lang="en-US" sz="2400" dirty="0">
                    <a:latin typeface="+mj-lt"/>
                  </a:rPr>
                  <a:t>For the standardized normal distribution, use the tables or your calculator to find </a:t>
                </a:r>
                <a14:m>
                  <m:oMath xmlns:m="http://schemas.openxmlformats.org/officeDocument/2006/math">
                    <m:r>
                      <m:rPr>
                        <m:nor/>
                      </m:rPr>
                      <a:rPr lang="en-US" sz="2600" i="1" dirty="0" smtClean="0">
                        <a:solidFill>
                          <a:schemeClr val="tx1"/>
                        </a:solidFill>
                        <a:latin typeface="Times" pitchFamily="2" charset="0"/>
                      </a:rPr>
                      <m:t>p</m:t>
                    </m:r>
                    <m:r>
                      <a:rPr lang="en-US" sz="2600" i="1" dirty="0">
                        <a:solidFill>
                          <a:srgbClr val="FC0107"/>
                        </a:solidFill>
                        <a:latin typeface="Cambria Math" panose="02040503050406030204" pitchFamily="18" charset="0"/>
                      </a:rPr>
                      <m:t> </m:t>
                    </m:r>
                  </m:oMath>
                </a14:m>
                <a:r>
                  <a:rPr lang="en-US" sz="2400" dirty="0">
                    <a:latin typeface="+mj-lt"/>
                  </a:rPr>
                  <a:t>(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GB" sz="2400">
                        <a:latin typeface="Cambria Math" panose="02040503050406030204" pitchFamily="18" charset="0"/>
                        <a:ea typeface="Cambria Math" panose="02040503050406030204" pitchFamily="18" charset="0"/>
                      </a:rPr>
                      <m:t>1.2</m:t>
                    </m:r>
                  </m:oMath>
                </a14:m>
                <a:r>
                  <a:rPr lang="en-US" sz="2400" dirty="0">
                    <a:latin typeface="+mj-lt"/>
                  </a:rPr>
                  <a:t> &lt; </a:t>
                </a:r>
                <a14:m>
                  <m:oMath xmlns:m="http://schemas.openxmlformats.org/officeDocument/2006/math">
                    <m:r>
                      <a:rPr lang="en-GB" sz="2400" i="1">
                        <a:latin typeface="Cambria Math" panose="02040503050406030204" pitchFamily="18" charset="0"/>
                      </a:rPr>
                      <m:t>𝑍</m:t>
                    </m:r>
                  </m:oMath>
                </a14:m>
                <a:r>
                  <a:rPr lang="en-US" sz="2400" i="1" dirty="0">
                    <a:latin typeface="+mj-lt"/>
                  </a:rPr>
                  <a:t> &lt;</a:t>
                </a:r>
                <a:r>
                  <a:rPr lang="en-US" sz="2400" dirty="0">
                    <a:latin typeface="+mj-lt"/>
                  </a:rPr>
                  <a:t> 1.0 )</a:t>
                </a:r>
              </a:p>
            </p:txBody>
          </p:sp>
        </mc:Choice>
        <mc:Fallback xmlns="">
          <p:sp>
            <p:nvSpPr>
              <p:cNvPr id="20" name="TextBox 19">
                <a:extLst>
                  <a:ext uri="{FF2B5EF4-FFF2-40B4-BE49-F238E27FC236}">
                    <a16:creationId xmlns:a16="http://schemas.microsoft.com/office/drawing/2014/main" xmlns:a14="http://schemas.microsoft.com/office/drawing/2010/main" xmlns="" id="{330B3294-6D5A-E04A-A4DC-F7D9AFD03012}"/>
                  </a:ext>
                </a:extLst>
              </p:cNvPr>
              <p:cNvSpPr txBox="1">
                <a:spLocks noRot="1" noChangeAspect="1" noMove="1" noResize="1" noEditPoints="1" noAdjustHandles="1" noChangeArrowheads="1" noChangeShapeType="1" noTextEdit="1"/>
              </p:cNvSpPr>
              <p:nvPr/>
            </p:nvSpPr>
            <p:spPr>
              <a:xfrm>
                <a:off x="2669760" y="802168"/>
                <a:ext cx="7977810" cy="1221873"/>
              </a:xfrm>
              <a:prstGeom prst="rect">
                <a:avLst/>
              </a:prstGeom>
              <a:blipFill rotWithShape="1">
                <a:blip r:embed="rId3"/>
                <a:stretch>
                  <a:fillRect l="-1222" t="-3500" b="-10500"/>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xmlns="" id="{93AF9FA4-80EC-2542-BDB7-6D0022DD35FD}"/>
              </a:ext>
            </a:extLst>
          </p:cNvPr>
          <p:cNvSpPr txBox="1"/>
          <p:nvPr/>
        </p:nvSpPr>
        <p:spPr>
          <a:xfrm>
            <a:off x="2669760" y="2080719"/>
            <a:ext cx="5442464" cy="1200329"/>
          </a:xfrm>
          <a:prstGeom prst="rect">
            <a:avLst/>
          </a:prstGeom>
          <a:noFill/>
        </p:spPr>
        <p:txBody>
          <a:bodyPr wrap="square" rtlCol="0">
            <a:spAutoFit/>
          </a:bodyPr>
          <a:lstStyle/>
          <a:p>
            <a:r>
              <a:rPr lang="en-US" sz="2400" b="1" dirty="0">
                <a:solidFill>
                  <a:srgbClr val="FC0107"/>
                </a:solidFill>
              </a:rPr>
              <a:t>Solution</a:t>
            </a:r>
          </a:p>
          <a:p>
            <a:r>
              <a:rPr lang="en-US" sz="2400" dirty="0">
                <a:solidFill>
                  <a:srgbClr val="FC0107"/>
                </a:solidFill>
              </a:rPr>
              <a:t>As before we first illustrate the required area as opposite.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B476E8E3-9E83-DB4C-9BD1-D752E95DF573}"/>
                  </a:ext>
                </a:extLst>
              </p:cNvPr>
              <p:cNvSpPr txBox="1"/>
              <p:nvPr/>
            </p:nvSpPr>
            <p:spPr>
              <a:xfrm>
                <a:off x="2669760" y="3317800"/>
                <a:ext cx="5559287" cy="3608680"/>
              </a:xfrm>
              <a:prstGeom prst="rect">
                <a:avLst/>
              </a:prstGeom>
              <a:noFill/>
            </p:spPr>
            <p:txBody>
              <a:bodyPr wrap="square" rtlCol="0">
                <a:spAutoFit/>
              </a:bodyPr>
              <a:lstStyle/>
              <a:p>
                <a:pPr>
                  <a:lnSpc>
                    <a:spcPct val="150000"/>
                  </a:lnSpc>
                  <a:spcAft>
                    <a:spcPts val="300"/>
                  </a:spcAft>
                </a:pPr>
                <a14:m>
                  <m:oMath xmlns:m="http://schemas.openxmlformats.org/officeDocument/2006/math">
                    <m:r>
                      <m:rPr>
                        <m:nor/>
                      </m:rPr>
                      <a:rPr lang="en-US" sz="2400" i="1" dirty="0">
                        <a:solidFill>
                          <a:srgbClr val="FC0107"/>
                        </a:solidFill>
                        <a:latin typeface="Times" pitchFamily="2" charset="0"/>
                      </a:rPr>
                      <m:t>p</m:t>
                    </m:r>
                  </m:oMath>
                </a14:m>
                <a:r>
                  <a:rPr lang="en-US" sz="2400" dirty="0">
                    <a:solidFill>
                      <a:srgbClr val="FC0107"/>
                    </a:solidFill>
                  </a:rPr>
                  <a:t>(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r>
                      <a:rPr lang="en-GB" sz="2400">
                        <a:solidFill>
                          <a:srgbClr val="FC0107"/>
                        </a:solidFill>
                        <a:latin typeface="Cambria Math" panose="02040503050406030204" pitchFamily="18" charset="0"/>
                        <a:ea typeface="Cambria Math" panose="02040503050406030204" pitchFamily="18" charset="0"/>
                      </a:rPr>
                      <m:t>1.2</m:t>
                    </m:r>
                  </m:oMath>
                </a14:m>
                <a:r>
                  <a:rPr lang="en-US" sz="2400" dirty="0">
                    <a:solidFill>
                      <a:srgbClr val="FC0107"/>
                    </a:solidFill>
                  </a:rPr>
                  <a:t> &lt;</a:t>
                </a:r>
                <a:r>
                  <a:rPr lang="en-GB" sz="2400" dirty="0"/>
                  <a:t> </a:t>
                </a:r>
                <a14:m>
                  <m:oMath xmlns:m="http://schemas.openxmlformats.org/officeDocument/2006/math">
                    <m:r>
                      <a:rPr lang="en-GB" sz="2400" i="1" smtClean="0">
                        <a:solidFill>
                          <a:srgbClr val="FF0000"/>
                        </a:solidFill>
                        <a:latin typeface="Cambria Math" panose="02040503050406030204" pitchFamily="18" charset="0"/>
                      </a:rPr>
                      <m:t>𝑍</m:t>
                    </m:r>
                    <m:r>
                      <a:rPr lang="en-GB" sz="2400" i="1">
                        <a:latin typeface="Cambria Math" panose="02040503050406030204" pitchFamily="18" charset="0"/>
                      </a:rPr>
                      <m:t> </m:t>
                    </m:r>
                  </m:oMath>
                </a14:m>
                <a:r>
                  <a:rPr lang="en-US" sz="2400" i="1" dirty="0">
                    <a:solidFill>
                      <a:srgbClr val="FC0107"/>
                    </a:solidFill>
                  </a:rPr>
                  <a:t>&lt;</a:t>
                </a:r>
                <a:r>
                  <a:rPr lang="en-US" sz="2400" dirty="0">
                    <a:solidFill>
                      <a:srgbClr val="FC0107"/>
                    </a:solidFill>
                  </a:rPr>
                  <a:t> 1.0 ) </a:t>
                </a:r>
              </a:p>
              <a:p>
                <a:pPr>
                  <a:lnSpc>
                    <a:spcPct val="150000"/>
                  </a:lnSpc>
                  <a:spcAft>
                    <a:spcPts val="300"/>
                  </a:spcAft>
                </a:pPr>
                <a:r>
                  <a:rPr lang="en-US" sz="2400" dirty="0">
                    <a:solidFill>
                      <a:srgbClr val="FC0107"/>
                    </a:solidFill>
                  </a:rPr>
                  <a:t>                = </a:t>
                </a:r>
                <a14:m>
                  <m:oMath xmlns:m="http://schemas.openxmlformats.org/officeDocument/2006/math">
                    <m:r>
                      <m:rPr>
                        <m:nor/>
                      </m:rPr>
                      <a:rPr lang="en-US" sz="2400" i="1" dirty="0">
                        <a:solidFill>
                          <a:srgbClr val="FC0107"/>
                        </a:solidFill>
                        <a:latin typeface="Times" pitchFamily="2" charset="0"/>
                      </a:rPr>
                      <m:t>p</m:t>
                    </m:r>
                    <m:r>
                      <a:rPr lang="en-US" sz="2400" i="1" dirty="0">
                        <a:solidFill>
                          <a:srgbClr val="FC0107"/>
                        </a:solidFill>
                        <a:latin typeface="Cambria Math" panose="02040503050406030204" pitchFamily="18" charset="0"/>
                      </a:rPr>
                      <m:t> </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a:t>
                </a:r>
                <a:r>
                  <a:rPr lang="en-US" sz="2400" dirty="0">
                    <a:solidFill>
                      <a:srgbClr val="FC0107"/>
                    </a:solidFill>
                  </a:rPr>
                  <a:t> 1.0 )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r>
                      <m:rPr>
                        <m:nor/>
                      </m:rPr>
                      <a:rPr lang="en-US" sz="2400" i="1" dirty="0">
                        <a:solidFill>
                          <a:srgbClr val="FC0107"/>
                        </a:solidFill>
                        <a:latin typeface="Times" pitchFamily="2" charset="0"/>
                      </a:rPr>
                      <m:t>p</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&lt;</a:t>
                </a:r>
                <a:r>
                  <a:rPr lang="en-US" sz="2400" dirty="0">
                    <a:solidFill>
                      <a:srgbClr val="FC0107"/>
                    </a:solidFill>
                  </a:rPr>
                  <a:t>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r>
                      <a:rPr lang="en-GB" sz="2400">
                        <a:solidFill>
                          <a:srgbClr val="FC0107"/>
                        </a:solidFill>
                        <a:latin typeface="Cambria Math" panose="02040503050406030204" pitchFamily="18" charset="0"/>
                        <a:ea typeface="Cambria Math" panose="02040503050406030204" pitchFamily="18" charset="0"/>
                      </a:rPr>
                      <m:t>1.2</m:t>
                    </m:r>
                  </m:oMath>
                </a14:m>
                <a:r>
                  <a:rPr lang="en-US" sz="2400" dirty="0">
                    <a:solidFill>
                      <a:srgbClr val="FC0107"/>
                    </a:solidFill>
                  </a:rPr>
                  <a:t> )</a:t>
                </a:r>
              </a:p>
              <a:p>
                <a:pPr>
                  <a:lnSpc>
                    <a:spcPct val="150000"/>
                  </a:lnSpc>
                  <a:spcAft>
                    <a:spcPts val="300"/>
                  </a:spcAft>
                </a:pPr>
                <a:r>
                  <a:rPr lang="en-US" sz="2400" dirty="0">
                    <a:solidFill>
                      <a:srgbClr val="FC0107"/>
                    </a:solidFill>
                  </a:rPr>
                  <a:t>                =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1.0</m:t>
                        </m:r>
                      </m:e>
                    </m:d>
                    <m:r>
                      <a:rPr lang="en-GB" sz="2400" i="1">
                        <a:solidFill>
                          <a:srgbClr val="FC0107"/>
                        </a:solidFill>
                        <a:latin typeface="Cambria Math" panose="02040503050406030204" pitchFamily="18" charset="0"/>
                        <a:ea typeface="Cambria Math" panose="02040503050406030204" pitchFamily="18" charset="0"/>
                      </a:rPr>
                      <m:t>−</m:t>
                    </m:r>
                    <m:r>
                      <m:rPr>
                        <m:nor/>
                      </m:rPr>
                      <a:rPr lang="en-US" sz="2400" i="1" dirty="0">
                        <a:solidFill>
                          <a:srgbClr val="FC0107"/>
                        </a:solidFill>
                        <a:latin typeface="Times" pitchFamily="2" charset="0"/>
                      </a:rPr>
                      <m:t>p</m:t>
                    </m:r>
                  </m:oMath>
                </a14:m>
                <a:r>
                  <a:rPr lang="en-US" sz="2400" dirty="0">
                    <a:solidFill>
                      <a:srgbClr val="FC0107"/>
                    </a:solidFill>
                  </a:rPr>
                  <a:t>(</a:t>
                </a:r>
                <a14:m>
                  <m:oMath xmlns:m="http://schemas.openxmlformats.org/officeDocument/2006/math">
                    <m:r>
                      <a:rPr lang="en-GB" sz="2400" i="1">
                        <a:solidFill>
                          <a:srgbClr val="FF0000"/>
                        </a:solidFill>
                        <a:latin typeface="Cambria Math" panose="02040503050406030204" pitchFamily="18" charset="0"/>
                      </a:rPr>
                      <m:t>𝑍</m:t>
                    </m:r>
                  </m:oMath>
                </a14:m>
                <a:r>
                  <a:rPr lang="en-US" sz="2400" i="1" dirty="0">
                    <a:solidFill>
                      <a:srgbClr val="FC0107"/>
                    </a:solidFill>
                  </a:rPr>
                  <a:t> &gt; </a:t>
                </a:r>
                <a:r>
                  <a:rPr lang="en-US" sz="2400" dirty="0">
                    <a:solidFill>
                      <a:srgbClr val="FC0107"/>
                    </a:solidFill>
                  </a:rPr>
                  <a:t>1.2 )</a:t>
                </a:r>
              </a:p>
              <a:p>
                <a:pPr>
                  <a:lnSpc>
                    <a:spcPct val="150000"/>
                  </a:lnSpc>
                  <a:spcAft>
                    <a:spcPts val="300"/>
                  </a:spcAft>
                </a:pPr>
                <a:r>
                  <a:rPr lang="en-US" sz="2400" dirty="0">
                    <a:solidFill>
                      <a:srgbClr val="FC0107"/>
                    </a:solidFill>
                  </a:rPr>
                  <a:t>                =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1.0</m:t>
                        </m:r>
                      </m:e>
                    </m:d>
                    <m:r>
                      <a:rPr lang="en-GB" sz="2400" i="1">
                        <a:solidFill>
                          <a:srgbClr val="FC0107"/>
                        </a:solidFill>
                        <a:latin typeface="Cambria Math" panose="02040503050406030204" pitchFamily="18" charset="0"/>
                        <a:ea typeface="Cambria Math" panose="02040503050406030204" pitchFamily="18" charset="0"/>
                      </a:rPr>
                      <m:t>−(1−</m:t>
                    </m:r>
                  </m:oMath>
                </a14:m>
                <a:r>
                  <a:rPr lang="el-GR" sz="2400" dirty="0">
                    <a:solidFill>
                      <a:srgbClr val="FC0107"/>
                    </a:solidFill>
                    <a:ea typeface="Cambria Math" panose="02040503050406030204" pitchFamily="18" charset="0"/>
                  </a:rPr>
                  <a:t>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1.2</m:t>
                        </m:r>
                      </m:e>
                    </m:d>
                  </m:oMath>
                </a14:m>
                <a:r>
                  <a:rPr lang="en-US" sz="2400" dirty="0">
                    <a:solidFill>
                      <a:srgbClr val="FC0107"/>
                    </a:solidFill>
                  </a:rPr>
                  <a:t>)</a:t>
                </a:r>
              </a:p>
              <a:p>
                <a:pPr>
                  <a:lnSpc>
                    <a:spcPct val="150000"/>
                  </a:lnSpc>
                  <a:spcAft>
                    <a:spcPts val="300"/>
                  </a:spcAft>
                </a:pPr>
                <a:r>
                  <a:rPr lang="en-US" sz="2400" dirty="0">
                    <a:solidFill>
                      <a:srgbClr val="FC0107"/>
                    </a:solidFill>
                  </a:rPr>
                  <a:t>                = 0.8413 – (1 – 0.8849)</a:t>
                </a:r>
              </a:p>
              <a:p>
                <a:pPr>
                  <a:lnSpc>
                    <a:spcPct val="150000"/>
                  </a:lnSpc>
                  <a:spcAft>
                    <a:spcPts val="300"/>
                  </a:spcAft>
                </a:pPr>
                <a:r>
                  <a:rPr lang="en-US" sz="2400" dirty="0">
                    <a:solidFill>
                      <a:srgbClr val="FC0107"/>
                    </a:solidFill>
                  </a:rPr>
                  <a:t>                = 0.7262</a:t>
                </a:r>
              </a:p>
            </p:txBody>
          </p:sp>
        </mc:Choice>
        <mc:Fallback xmlns="">
          <p:sp>
            <p:nvSpPr>
              <p:cNvPr id="8" name="TextBox 7">
                <a:extLst>
                  <a:ext uri="{FF2B5EF4-FFF2-40B4-BE49-F238E27FC236}">
                    <a16:creationId xmlns:a16="http://schemas.microsoft.com/office/drawing/2014/main" xmlns:a14="http://schemas.microsoft.com/office/drawing/2010/main" xmlns="" id="{B476E8E3-9E83-DB4C-9BD1-D752E95DF573}"/>
                  </a:ext>
                </a:extLst>
              </p:cNvPr>
              <p:cNvSpPr txBox="1">
                <a:spLocks noRot="1" noChangeAspect="1" noMove="1" noResize="1" noEditPoints="1" noAdjustHandles="1" noChangeArrowheads="1" noChangeShapeType="1" noTextEdit="1"/>
              </p:cNvSpPr>
              <p:nvPr/>
            </p:nvSpPr>
            <p:spPr>
              <a:xfrm>
                <a:off x="2669760" y="3317800"/>
                <a:ext cx="5559287" cy="3608680"/>
              </a:xfrm>
              <a:prstGeom prst="rect">
                <a:avLst/>
              </a:prstGeom>
              <a:blipFill rotWithShape="1">
                <a:blip r:embed="rId4"/>
                <a:stretch>
                  <a:fillRect l="-329" b="-1182"/>
                </a:stretch>
              </a:blipFill>
            </p:spPr>
            <p:txBody>
              <a:bodyPr/>
              <a:lstStyle/>
              <a:p>
                <a:r>
                  <a:rPr lang="en-GB">
                    <a:noFill/>
                  </a:rPr>
                  <a:t> </a:t>
                </a:r>
              </a:p>
            </p:txBody>
          </p:sp>
        </mc:Fallback>
      </mc:AlternateContent>
      <p:pic>
        <p:nvPicPr>
          <p:cNvPr id="9" name="Picture 8">
            <a:extLst>
              <a:ext uri="{FF2B5EF4-FFF2-40B4-BE49-F238E27FC236}">
                <a16:creationId xmlns:a16="http://schemas.microsoft.com/office/drawing/2014/main" xmlns="" id="{52B52AF0-D5EC-1545-9DAA-43B6488A8464}"/>
              </a:ext>
            </a:extLst>
          </p:cNvPr>
          <p:cNvPicPr>
            <a:picLocks noChangeAspect="1"/>
          </p:cNvPicPr>
          <p:nvPr/>
        </p:nvPicPr>
        <p:blipFill>
          <a:blip r:embed="rId5"/>
          <a:stretch>
            <a:fillRect/>
          </a:stretch>
        </p:blipFill>
        <p:spPr>
          <a:xfrm>
            <a:off x="8001973" y="2161186"/>
            <a:ext cx="3510577" cy="2275925"/>
          </a:xfrm>
          <a:prstGeom prst="rect">
            <a:avLst/>
          </a:prstGeom>
        </p:spPr>
      </p:pic>
      <p:sp>
        <p:nvSpPr>
          <p:cNvPr id="10"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99383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9122"/>
            <a:ext cx="9981213" cy="600741"/>
          </a:xfrm>
        </p:spPr>
        <p:txBody>
          <a:bodyPr/>
          <a:lstStyle/>
          <a:p>
            <a:r>
              <a:rPr lang="en-GB" sz="2800" b="1" dirty="0">
                <a:latin typeface="Arial" panose="020B0604020202020204" pitchFamily="34" charset="0"/>
                <a:cs typeface="Arial" panose="020B0604020202020204" pitchFamily="34" charset="0"/>
              </a:rPr>
              <a:t>Standardised Normal Distribution: Examples</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330B3294-6D5A-E04A-A4DC-F7D9AFD03012}"/>
                  </a:ext>
                </a:extLst>
              </p:cNvPr>
              <p:cNvSpPr txBox="1"/>
              <p:nvPr/>
            </p:nvSpPr>
            <p:spPr>
              <a:xfrm>
                <a:off x="2423592" y="834232"/>
                <a:ext cx="9649072" cy="900246"/>
              </a:xfrm>
              <a:prstGeom prst="rect">
                <a:avLst/>
              </a:prstGeom>
              <a:noFill/>
            </p:spPr>
            <p:txBody>
              <a:bodyPr wrap="square" rtlCol="0">
                <a:spAutoFit/>
              </a:bodyPr>
              <a:lstStyle/>
              <a:p>
                <a:pPr>
                  <a:spcAft>
                    <a:spcPts val="300"/>
                  </a:spcAft>
                </a:pPr>
                <a:r>
                  <a:rPr lang="en-US" sz="2400" b="1" dirty="0"/>
                  <a:t>Example 4</a:t>
                </a:r>
              </a:p>
              <a:p>
                <a:pPr>
                  <a:spcAft>
                    <a:spcPts val="300"/>
                  </a:spcAft>
                </a:pPr>
                <a:r>
                  <a:rPr lang="en-US" sz="2400" dirty="0"/>
                  <a:t>If</a:t>
                </a:r>
                <a:r>
                  <a:rPr lang="en-US" sz="2400" b="1" dirty="0"/>
                  <a:t> </a:t>
                </a:r>
                <a14:m>
                  <m:oMath xmlns:m="http://schemas.openxmlformats.org/officeDocument/2006/math">
                    <m:r>
                      <a:rPr lang="en-GB" sz="2400" i="1">
                        <a:latin typeface="Cambria Math" panose="02040503050406030204" pitchFamily="18" charset="0"/>
                      </a:rPr>
                      <m:t>𝑍</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𝑁</m:t>
                    </m:r>
                    <m:d>
                      <m:dPr>
                        <m:ctrlPr>
                          <a:rPr lang="en-GB" sz="2400" i="1">
                            <a:latin typeface="Cambria Math"/>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0, 1</m:t>
                        </m:r>
                      </m:e>
                    </m:d>
                  </m:oMath>
                </a14:m>
                <a:r>
                  <a:rPr lang="en-US" sz="2400" b="1" dirty="0"/>
                  <a:t>, </a:t>
                </a:r>
                <a:r>
                  <a:rPr lang="en-US" sz="2400" dirty="0"/>
                  <a:t>find </a:t>
                </a:r>
                <a:r>
                  <a:rPr lang="en-US" sz="2600" i="1" dirty="0">
                    <a:latin typeface="Times" pitchFamily="2" charset="0"/>
                  </a:rPr>
                  <a:t>a</a:t>
                </a:r>
                <a:r>
                  <a:rPr lang="en-US" sz="2400" dirty="0"/>
                  <a:t> and </a:t>
                </a:r>
                <a:r>
                  <a:rPr lang="en-US" sz="2400" i="1" dirty="0">
                    <a:latin typeface="Times" pitchFamily="2" charset="0"/>
                  </a:rPr>
                  <a:t>b</a:t>
                </a:r>
                <a:r>
                  <a:rPr lang="en-US" sz="2400" dirty="0"/>
                  <a:t> so that: </a:t>
                </a:r>
                <a14:m>
                  <m:oMath xmlns:m="http://schemas.openxmlformats.org/officeDocument/2006/math">
                    <m:r>
                      <a:rPr lang="en-GB" sz="2400" b="0" i="1" smtClean="0">
                        <a:latin typeface="Cambria Math"/>
                      </a:rPr>
                      <m:t>𝑝</m:t>
                    </m:r>
                  </m:oMath>
                </a14:m>
                <a:r>
                  <a:rPr lang="en-US" sz="2400" dirty="0"/>
                  <a:t>(</a:t>
                </a:r>
                <a14:m>
                  <m:oMath xmlns:m="http://schemas.openxmlformats.org/officeDocument/2006/math">
                    <m:r>
                      <a:rPr lang="en-GB" sz="2400" i="1">
                        <a:latin typeface="Cambria Math" panose="02040503050406030204" pitchFamily="18" charset="0"/>
                      </a:rPr>
                      <m:t>𝑍</m:t>
                    </m:r>
                  </m:oMath>
                </a14:m>
                <a:r>
                  <a:rPr lang="en-US" sz="2400" i="1" dirty="0"/>
                  <a:t> &lt; </a:t>
                </a:r>
                <a:r>
                  <a:rPr lang="en-US" sz="2400" i="1" dirty="0">
                    <a:latin typeface="Times" pitchFamily="2" charset="0"/>
                  </a:rPr>
                  <a:t>a</a:t>
                </a:r>
                <a:r>
                  <a:rPr lang="en-US" sz="2400" dirty="0"/>
                  <a:t>) </a:t>
                </a:r>
                <a:r>
                  <a:rPr lang="en-US" sz="2400" b="1" dirty="0"/>
                  <a:t>= </a:t>
                </a:r>
                <a:r>
                  <a:rPr lang="en-US" sz="2400" dirty="0"/>
                  <a:t>0.90 and </a:t>
                </a:r>
                <a:r>
                  <a:rPr lang="en-US" sz="2400" i="1" dirty="0">
                    <a:latin typeface="Times" pitchFamily="2" charset="0"/>
                  </a:rPr>
                  <a:t>p</a:t>
                </a:r>
                <a:r>
                  <a:rPr lang="en-US" sz="2400" dirty="0"/>
                  <a:t>(</a:t>
                </a:r>
                <a14:m>
                  <m:oMath xmlns:m="http://schemas.openxmlformats.org/officeDocument/2006/math">
                    <m:r>
                      <a:rPr lang="en-GB" sz="2400" i="1">
                        <a:latin typeface="Cambria Math" panose="02040503050406030204" pitchFamily="18" charset="0"/>
                      </a:rPr>
                      <m:t>𝑍</m:t>
                    </m:r>
                  </m:oMath>
                </a14:m>
                <a:r>
                  <a:rPr lang="en-US" sz="2400" i="1" dirty="0"/>
                  <a:t> &gt; </a:t>
                </a:r>
                <a:r>
                  <a:rPr lang="en-US" sz="2400" i="1" dirty="0">
                    <a:latin typeface="Times" pitchFamily="2" charset="0"/>
                  </a:rPr>
                  <a:t>b</a:t>
                </a:r>
                <a:r>
                  <a:rPr lang="en-US" sz="2400" dirty="0"/>
                  <a:t>) </a:t>
                </a:r>
                <a:r>
                  <a:rPr lang="en-US" sz="2400" b="1" dirty="0"/>
                  <a:t>= </a:t>
                </a:r>
                <a:r>
                  <a:rPr lang="en-US" sz="2400" dirty="0"/>
                  <a:t>0.25 </a:t>
                </a:r>
              </a:p>
            </p:txBody>
          </p:sp>
        </mc:Choice>
        <mc:Fallback xmlns="">
          <p:sp>
            <p:nvSpPr>
              <p:cNvPr id="20" name="TextBox 19">
                <a:extLst>
                  <a:ext uri="{FF2B5EF4-FFF2-40B4-BE49-F238E27FC236}">
                    <a16:creationId xmlns:a16="http://schemas.microsoft.com/office/drawing/2014/main" xmlns:a14="http://schemas.microsoft.com/office/drawing/2010/main" xmlns="" id="{330B3294-6D5A-E04A-A4DC-F7D9AFD03012}"/>
                  </a:ext>
                </a:extLst>
              </p:cNvPr>
              <p:cNvSpPr txBox="1">
                <a:spLocks noRot="1" noChangeAspect="1" noMove="1" noResize="1" noEditPoints="1" noAdjustHandles="1" noChangeArrowheads="1" noChangeShapeType="1" noTextEdit="1"/>
              </p:cNvSpPr>
              <p:nvPr/>
            </p:nvSpPr>
            <p:spPr>
              <a:xfrm>
                <a:off x="2423592" y="834232"/>
                <a:ext cx="9649072" cy="900246"/>
              </a:xfrm>
              <a:prstGeom prst="rect">
                <a:avLst/>
              </a:prstGeom>
              <a:blipFill rotWithShape="1">
                <a:blip r:embed="rId3"/>
                <a:stretch>
                  <a:fillRect l="-1011" t="-4730" r="-126" b="-16216"/>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xmlns="" id="{93AF9FA4-80EC-2542-BDB7-6D0022DD35FD}"/>
              </a:ext>
            </a:extLst>
          </p:cNvPr>
          <p:cNvSpPr txBox="1"/>
          <p:nvPr/>
        </p:nvSpPr>
        <p:spPr>
          <a:xfrm>
            <a:off x="2447419" y="1809606"/>
            <a:ext cx="5844209" cy="1569660"/>
          </a:xfrm>
          <a:prstGeom prst="rect">
            <a:avLst/>
          </a:prstGeom>
          <a:noFill/>
        </p:spPr>
        <p:txBody>
          <a:bodyPr wrap="square" rtlCol="0">
            <a:spAutoFit/>
          </a:bodyPr>
          <a:lstStyle/>
          <a:p>
            <a:r>
              <a:rPr lang="en-US" sz="2400" b="1" dirty="0">
                <a:solidFill>
                  <a:srgbClr val="FC0107"/>
                </a:solidFill>
              </a:rPr>
              <a:t>Solution</a:t>
            </a:r>
          </a:p>
          <a:p>
            <a:r>
              <a:rPr lang="en-US" sz="2400" dirty="0">
                <a:solidFill>
                  <a:srgbClr val="FC0107"/>
                </a:solidFill>
              </a:rPr>
              <a:t>We show the situation in a diagram as usual but note this is the ”reverse” problem of earlier examples.</a:t>
            </a:r>
          </a:p>
        </p:txBody>
      </p:sp>
      <p:pic>
        <p:nvPicPr>
          <p:cNvPr id="9" name="Picture 8">
            <a:extLst>
              <a:ext uri="{FF2B5EF4-FFF2-40B4-BE49-F238E27FC236}">
                <a16:creationId xmlns:a16="http://schemas.microsoft.com/office/drawing/2014/main" xmlns="" id="{B383A85C-2FA6-8E4F-A3E5-64709965CF14}"/>
              </a:ext>
            </a:extLst>
          </p:cNvPr>
          <p:cNvPicPr>
            <a:picLocks noChangeAspect="1"/>
          </p:cNvPicPr>
          <p:nvPr/>
        </p:nvPicPr>
        <p:blipFill>
          <a:blip r:embed="rId4"/>
          <a:stretch>
            <a:fillRect/>
          </a:stretch>
        </p:blipFill>
        <p:spPr>
          <a:xfrm>
            <a:off x="8488940" y="2187252"/>
            <a:ext cx="3277611" cy="2040077"/>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3BE76BE7-09EF-8A4D-821C-5D7223510F42}"/>
                  </a:ext>
                </a:extLst>
              </p:cNvPr>
              <p:cNvSpPr txBox="1"/>
              <p:nvPr/>
            </p:nvSpPr>
            <p:spPr>
              <a:xfrm>
                <a:off x="2447418" y="3485171"/>
                <a:ext cx="5664805" cy="869469"/>
              </a:xfrm>
              <a:prstGeom prst="rect">
                <a:avLst/>
              </a:prstGeom>
              <a:noFill/>
            </p:spPr>
            <p:txBody>
              <a:bodyPr wrap="square" rtlCol="0">
                <a:spAutoFit/>
              </a:bodyPr>
              <a:lstStyle/>
              <a:p>
                <a:pPr>
                  <a:spcAft>
                    <a:spcPts val="300"/>
                  </a:spcAft>
                </a:pPr>
                <a:r>
                  <a:rPr lang="en-US" sz="2400" dirty="0">
                    <a:solidFill>
                      <a:srgbClr val="FC0107"/>
                    </a:solidFill>
                  </a:rPr>
                  <a:t>So here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𝑎</m:t>
                        </m:r>
                      </m:e>
                    </m:d>
                    <m:r>
                      <a:rPr lang="en-GB" sz="2400" i="1">
                        <a:solidFill>
                          <a:srgbClr val="FC0107"/>
                        </a:solidFill>
                        <a:latin typeface="Cambria Math" panose="02040503050406030204" pitchFamily="18" charset="0"/>
                        <a:ea typeface="Cambria Math" panose="02040503050406030204" pitchFamily="18" charset="0"/>
                      </a:rPr>
                      <m:t>=0.90</m:t>
                    </m:r>
                    <m:r>
                      <a:rPr lang="en-GB" sz="2400">
                        <a:solidFill>
                          <a:srgbClr val="FC0107"/>
                        </a:solidFill>
                        <a:latin typeface="Cambria Math" panose="02040503050406030204" pitchFamily="18" charset="0"/>
                        <a:ea typeface="Cambria Math" panose="02040503050406030204" pitchFamily="18" charset="0"/>
                      </a:rPr>
                      <m:t>  </m:t>
                    </m:r>
                  </m:oMath>
                </a14:m>
                <a:r>
                  <a:rPr lang="en-US" sz="2400" dirty="0">
                    <a:solidFill>
                      <a:srgbClr val="FC0107"/>
                    </a:solidFill>
                  </a:rPr>
                  <a:t>and from tables,</a:t>
                </a:r>
              </a:p>
              <a:p>
                <a:r>
                  <a:rPr lang="en-US" sz="2400" dirty="0">
                    <a:solidFill>
                      <a:srgbClr val="FC0107"/>
                    </a:solidFill>
                  </a:rPr>
                  <a:t>                 </a:t>
                </a:r>
                <a:r>
                  <a:rPr lang="en-US" sz="2400" i="1" dirty="0">
                    <a:solidFill>
                      <a:srgbClr val="FC0107"/>
                    </a:solidFill>
                    <a:latin typeface="Times" pitchFamily="2" charset="0"/>
                  </a:rPr>
                  <a:t>a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r>
                      <a:rPr lang="en-GB" sz="2400" i="1">
                        <a:solidFill>
                          <a:srgbClr val="FC0107"/>
                        </a:solidFill>
                        <a:latin typeface="Cambria Math" panose="02040503050406030204" pitchFamily="18" charset="0"/>
                        <a:ea typeface="Cambria Math" panose="02040503050406030204" pitchFamily="18" charset="0"/>
                      </a:rPr>
                      <m:t>1.28</m:t>
                    </m:r>
                  </m:oMath>
                </a14:m>
                <a:endParaRPr lang="en-US" sz="2400" dirty="0">
                  <a:solidFill>
                    <a:srgbClr val="FC0107"/>
                  </a:solidFill>
                </a:endParaRPr>
              </a:p>
            </p:txBody>
          </p:sp>
        </mc:Choice>
        <mc:Fallback xmlns="">
          <p:sp>
            <p:nvSpPr>
              <p:cNvPr id="11" name="TextBox 10">
                <a:extLst>
                  <a:ext uri="{FF2B5EF4-FFF2-40B4-BE49-F238E27FC236}">
                    <a16:creationId xmlns:a16="http://schemas.microsoft.com/office/drawing/2014/main" xmlns:a14="http://schemas.microsoft.com/office/drawing/2010/main" xmlns="" id="{3BE76BE7-09EF-8A4D-821C-5D7223510F42}"/>
                  </a:ext>
                </a:extLst>
              </p:cNvPr>
              <p:cNvSpPr txBox="1">
                <a:spLocks noRot="1" noChangeAspect="1" noMove="1" noResize="1" noEditPoints="1" noAdjustHandles="1" noChangeArrowheads="1" noChangeShapeType="1" noTextEdit="1"/>
              </p:cNvSpPr>
              <p:nvPr/>
            </p:nvSpPr>
            <p:spPr>
              <a:xfrm>
                <a:off x="2447418" y="3485171"/>
                <a:ext cx="5664805" cy="869469"/>
              </a:xfrm>
              <a:prstGeom prst="rect">
                <a:avLst/>
              </a:prstGeom>
              <a:blipFill rotWithShape="1">
                <a:blip r:embed="rId5"/>
                <a:stretch>
                  <a:fillRect l="-1613" t="-4930" b="-16197"/>
                </a:stretch>
              </a:blipFill>
            </p:spPr>
            <p:txBody>
              <a:bodyPr/>
              <a:lstStyle/>
              <a:p>
                <a:r>
                  <a:rPr lang="en-GB">
                    <a:noFill/>
                  </a:rPr>
                  <a:t> </a:t>
                </a:r>
              </a:p>
            </p:txBody>
          </p:sp>
        </mc:Fallback>
      </mc:AlternateContent>
      <p:pic>
        <p:nvPicPr>
          <p:cNvPr id="12" name="Picture 11">
            <a:extLst>
              <a:ext uri="{FF2B5EF4-FFF2-40B4-BE49-F238E27FC236}">
                <a16:creationId xmlns:a16="http://schemas.microsoft.com/office/drawing/2014/main" xmlns="" id="{B57A4D86-67C3-754B-BEF9-D2FED9191F28}"/>
              </a:ext>
            </a:extLst>
          </p:cNvPr>
          <p:cNvPicPr>
            <a:picLocks noChangeAspect="1"/>
          </p:cNvPicPr>
          <p:nvPr/>
        </p:nvPicPr>
        <p:blipFill>
          <a:blip r:embed="rId6"/>
          <a:stretch>
            <a:fillRect/>
          </a:stretch>
        </p:blipFill>
        <p:spPr>
          <a:xfrm>
            <a:off x="8552115" y="4414632"/>
            <a:ext cx="3214436" cy="1894688"/>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B37B6686-AE03-2145-9826-3E671B38B5C9}"/>
                  </a:ext>
                </a:extLst>
              </p:cNvPr>
              <p:cNvSpPr txBox="1"/>
              <p:nvPr/>
            </p:nvSpPr>
            <p:spPr>
              <a:xfrm>
                <a:off x="2410510" y="4493840"/>
                <a:ext cx="6141605" cy="1277273"/>
              </a:xfrm>
              <a:prstGeom prst="rect">
                <a:avLst/>
              </a:prstGeom>
              <a:noFill/>
            </p:spPr>
            <p:txBody>
              <a:bodyPr wrap="square" rtlCol="0">
                <a:spAutoFit/>
              </a:bodyPr>
              <a:lstStyle/>
              <a:p>
                <a:pPr>
                  <a:spcAft>
                    <a:spcPts val="300"/>
                  </a:spcAft>
                </a:pPr>
                <a:r>
                  <a:rPr lang="en-US" sz="2400" dirty="0">
                    <a:solidFill>
                      <a:srgbClr val="FC0107"/>
                    </a:solidFill>
                  </a:rPr>
                  <a:t>For the second part:</a:t>
                </a:r>
              </a:p>
              <a:p>
                <a:pPr>
                  <a:spcAft>
                    <a:spcPts val="300"/>
                  </a:spcAft>
                </a:pPr>
                <a:r>
                  <a:rPr lang="en-US" sz="2400" dirty="0">
                    <a:solidFill>
                      <a:srgbClr val="FC0107"/>
                    </a:solidFill>
                  </a:rPr>
                  <a:t> </a:t>
                </a:r>
                <a14:m>
                  <m:oMath xmlns:m="http://schemas.openxmlformats.org/officeDocument/2006/math">
                    <m:r>
                      <m:rPr>
                        <m:sty m:val="p"/>
                      </m:rPr>
                      <a:rPr lang="el-GR" sz="2400" i="1">
                        <a:solidFill>
                          <a:srgbClr val="FC0107"/>
                        </a:solidFill>
                        <a:latin typeface="Cambria Math" panose="02040503050406030204" pitchFamily="18" charset="0"/>
                        <a:ea typeface="Cambria Math" panose="02040503050406030204" pitchFamily="18" charset="0"/>
                      </a:rPr>
                      <m:t>Φ</m:t>
                    </m:r>
                    <m:d>
                      <m:dPr>
                        <m:ctrlPr>
                          <a:rPr lang="en-GB" sz="2400" i="1">
                            <a:solidFill>
                              <a:srgbClr val="FC0107"/>
                            </a:solidFill>
                            <a:latin typeface="Cambria Math"/>
                            <a:ea typeface="Cambria Math" panose="02040503050406030204" pitchFamily="18" charset="0"/>
                          </a:rPr>
                        </m:ctrlPr>
                      </m:dPr>
                      <m:e>
                        <m:r>
                          <a:rPr lang="en-GB" sz="2400" i="1">
                            <a:solidFill>
                              <a:srgbClr val="FC0107"/>
                            </a:solidFill>
                            <a:latin typeface="Cambria Math" panose="02040503050406030204" pitchFamily="18" charset="0"/>
                            <a:ea typeface="Cambria Math" panose="02040503050406030204" pitchFamily="18" charset="0"/>
                          </a:rPr>
                          <m:t>𝑏</m:t>
                        </m:r>
                      </m:e>
                    </m:d>
                    <m:r>
                      <a:rPr lang="en-GB" sz="2400" i="1">
                        <a:solidFill>
                          <a:srgbClr val="FC0107"/>
                        </a:solidFill>
                        <a:latin typeface="Cambria Math" panose="02040503050406030204" pitchFamily="18" charset="0"/>
                        <a:ea typeface="Cambria Math" panose="02040503050406030204" pitchFamily="18" charset="0"/>
                      </a:rPr>
                      <m:t>=1 − 0.25=0.75 </m:t>
                    </m:r>
                  </m:oMath>
                </a14:m>
                <a:r>
                  <a:rPr lang="en-US" sz="2400" dirty="0">
                    <a:solidFill>
                      <a:srgbClr val="FC0107"/>
                    </a:solidFill>
                  </a:rPr>
                  <a:t> and from tables,</a:t>
                </a:r>
              </a:p>
              <a:p>
                <a:r>
                  <a:rPr lang="en-US" sz="2400" dirty="0">
                    <a:solidFill>
                      <a:srgbClr val="FC0107"/>
                    </a:solidFill>
                  </a:rPr>
                  <a:t>                 </a:t>
                </a:r>
                <a:r>
                  <a:rPr lang="en-US" sz="2400" i="1" dirty="0">
                    <a:solidFill>
                      <a:srgbClr val="FC0107"/>
                    </a:solidFill>
                    <a:latin typeface="Times" pitchFamily="2" charset="0"/>
                  </a:rPr>
                  <a:t>b</a:t>
                </a:r>
                <a:r>
                  <a:rPr lang="en-US" sz="2400" i="1" dirty="0">
                    <a:solidFill>
                      <a:srgbClr val="FC0107"/>
                    </a:solidFill>
                  </a:rPr>
                  <a:t> </a:t>
                </a:r>
                <a14:m>
                  <m:oMath xmlns:m="http://schemas.openxmlformats.org/officeDocument/2006/math">
                    <m:r>
                      <a:rPr lang="en-US" sz="2400" i="1">
                        <a:solidFill>
                          <a:srgbClr val="FC0107"/>
                        </a:solidFill>
                        <a:latin typeface="Cambria Math" panose="02040503050406030204" pitchFamily="18" charset="0"/>
                        <a:ea typeface="Cambria Math" panose="02040503050406030204" pitchFamily="18" charset="0"/>
                      </a:rPr>
                      <m:t>≈</m:t>
                    </m:r>
                    <m:r>
                      <a:rPr lang="en-GB" sz="2400" i="1">
                        <a:solidFill>
                          <a:srgbClr val="FC0107"/>
                        </a:solidFill>
                        <a:latin typeface="Cambria Math" panose="02040503050406030204" pitchFamily="18" charset="0"/>
                        <a:ea typeface="Cambria Math" panose="02040503050406030204" pitchFamily="18" charset="0"/>
                      </a:rPr>
                      <m:t>0.67</m:t>
                    </m:r>
                  </m:oMath>
                </a14:m>
                <a:endParaRPr lang="en-US" sz="2400" dirty="0">
                  <a:solidFill>
                    <a:srgbClr val="FC0107"/>
                  </a:solidFill>
                </a:endParaRPr>
              </a:p>
            </p:txBody>
          </p:sp>
        </mc:Choice>
        <mc:Fallback xmlns="">
          <p:sp>
            <p:nvSpPr>
              <p:cNvPr id="13" name="TextBox 12">
                <a:extLst>
                  <a:ext uri="{FF2B5EF4-FFF2-40B4-BE49-F238E27FC236}">
                    <a16:creationId xmlns:a16="http://schemas.microsoft.com/office/drawing/2014/main" xmlns:a14="http://schemas.microsoft.com/office/drawing/2010/main" xmlns="" id="{B37B6686-AE03-2145-9826-3E671B38B5C9}"/>
                  </a:ext>
                </a:extLst>
              </p:cNvPr>
              <p:cNvSpPr txBox="1">
                <a:spLocks noRot="1" noChangeAspect="1" noMove="1" noResize="1" noEditPoints="1" noAdjustHandles="1" noChangeArrowheads="1" noChangeShapeType="1" noTextEdit="1"/>
              </p:cNvSpPr>
              <p:nvPr/>
            </p:nvSpPr>
            <p:spPr>
              <a:xfrm>
                <a:off x="2410510" y="4493840"/>
                <a:ext cx="6141605" cy="1277273"/>
              </a:xfrm>
              <a:prstGeom prst="rect">
                <a:avLst/>
              </a:prstGeom>
              <a:blipFill rotWithShape="1">
                <a:blip r:embed="rId7"/>
                <a:stretch>
                  <a:fillRect l="-1488" t="-3333" b="-10000"/>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xmlns="" id="{4783FF81-2952-DF43-84E8-BCBC2FBCD326}"/>
              </a:ext>
            </a:extLst>
          </p:cNvPr>
          <p:cNvSpPr txBox="1"/>
          <p:nvPr/>
        </p:nvSpPr>
        <p:spPr>
          <a:xfrm>
            <a:off x="10416480" y="5919115"/>
            <a:ext cx="449470" cy="400110"/>
          </a:xfrm>
          <a:prstGeom prst="rect">
            <a:avLst/>
          </a:prstGeom>
          <a:solidFill>
            <a:schemeClr val="bg1"/>
          </a:solidFill>
        </p:spPr>
        <p:txBody>
          <a:bodyPr wrap="square" rtlCol="0">
            <a:spAutoFit/>
          </a:bodyPr>
          <a:lstStyle/>
          <a:p>
            <a:r>
              <a:rPr lang="en-US" dirty="0"/>
              <a:t> </a:t>
            </a:r>
            <a:r>
              <a:rPr lang="en-US" i="1" dirty="0">
                <a:latin typeface="Times" pitchFamily="2" charset="0"/>
              </a:rPr>
              <a:t>b</a:t>
            </a:r>
          </a:p>
        </p:txBody>
      </p:sp>
      <p:sp>
        <p:nvSpPr>
          <p:cNvPr id="16"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78733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3" grpId="0"/>
      <p:bldP spid="11" grpId="0"/>
      <p:bldP spid="13"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6183" y="27829"/>
            <a:ext cx="9934830" cy="600741"/>
          </a:xfrm>
        </p:spPr>
        <p:txBody>
          <a:bodyPr/>
          <a:lstStyle/>
          <a:p>
            <a:r>
              <a:rPr lang="en-GB" sz="2800" b="1" dirty="0">
                <a:latin typeface="Arial" panose="020B0604020202020204" pitchFamily="34" charset="0"/>
                <a:cs typeface="Arial" panose="020B0604020202020204" pitchFamily="34" charset="0"/>
              </a:rPr>
              <a:t>Section 2: Fitness Check</a:t>
            </a:r>
          </a:p>
        </p:txBody>
      </p:sp>
      <p:sp>
        <p:nvSpPr>
          <p:cNvPr id="15" name="TextBox 14">
            <a:extLst>
              <a:ext uri="{FF2B5EF4-FFF2-40B4-BE49-F238E27FC236}">
                <a16:creationId xmlns:a16="http://schemas.microsoft.com/office/drawing/2014/main" xmlns="" id="{AC2959EA-840F-BF44-932B-720F0CD35C26}"/>
              </a:ext>
            </a:extLst>
          </p:cNvPr>
          <p:cNvSpPr txBox="1"/>
          <p:nvPr/>
        </p:nvSpPr>
        <p:spPr>
          <a:xfrm>
            <a:off x="6472451" y="726820"/>
            <a:ext cx="2213113" cy="461665"/>
          </a:xfrm>
          <a:prstGeom prst="rect">
            <a:avLst/>
          </a:prstGeom>
          <a:noFill/>
        </p:spPr>
        <p:txBody>
          <a:bodyPr wrap="square" rtlCol="0">
            <a:spAutoFit/>
          </a:bodyPr>
          <a:lstStyle/>
          <a:p>
            <a:r>
              <a:rPr lang="en-US" b="1" dirty="0"/>
              <a:t>         </a:t>
            </a:r>
            <a:r>
              <a:rPr lang="en-US" sz="2400" b="1" dirty="0"/>
              <a:t>Answers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041BCBA7-70BA-9347-8B15-D5332EB8C68B}"/>
                  </a:ext>
                </a:extLst>
              </p:cNvPr>
              <p:cNvSpPr txBox="1"/>
              <p:nvPr/>
            </p:nvSpPr>
            <p:spPr>
              <a:xfrm>
                <a:off x="2687094" y="1340768"/>
                <a:ext cx="4273002" cy="3616375"/>
              </a:xfrm>
              <a:prstGeom prst="rect">
                <a:avLst/>
              </a:prstGeom>
              <a:noFill/>
            </p:spPr>
            <p:txBody>
              <a:bodyPr wrap="square" rtlCol="0">
                <a:spAutoFit/>
              </a:bodyPr>
              <a:lstStyle/>
              <a:p>
                <a:pPr>
                  <a:spcAft>
                    <a:spcPts val="1200"/>
                  </a:spcAft>
                </a:pPr>
                <a:r>
                  <a:rPr lang="en-US" sz="2400" dirty="0"/>
                  <a:t>If</a:t>
                </a:r>
                <a:r>
                  <a:rPr lang="en-US" sz="2400" b="1" dirty="0"/>
                  <a:t> </a:t>
                </a:r>
                <a14:m>
                  <m:oMath xmlns:m="http://schemas.openxmlformats.org/officeDocument/2006/math">
                    <m:r>
                      <a:rPr lang="en-GB" sz="2400" b="1" i="0" smtClean="0">
                        <a:latin typeface="Cambria Math"/>
                      </a:rPr>
                      <m:t> </m:t>
                    </m:r>
                    <m:r>
                      <a:rPr lang="en-GB" sz="2400" i="1">
                        <a:latin typeface="Cambria Math" panose="02040503050406030204" pitchFamily="18" charset="0"/>
                      </a:rPr>
                      <m:t>𝑍</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𝑁</m:t>
                    </m:r>
                    <m:d>
                      <m:dPr>
                        <m:ctrlPr>
                          <a:rPr lang="en-GB" sz="2400" i="1">
                            <a:latin typeface="Cambria Math"/>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0, 1</m:t>
                        </m:r>
                      </m:e>
                    </m:d>
                  </m:oMath>
                </a14:m>
                <a:r>
                  <a:rPr lang="en-US" sz="2400" dirty="0"/>
                  <a:t>,  find:</a:t>
                </a:r>
              </a:p>
              <a:p>
                <a:pPr>
                  <a:lnSpc>
                    <a:spcPct val="150000"/>
                  </a:lnSpc>
                  <a:spcAft>
                    <a:spcPts val="600"/>
                  </a:spcAft>
                </a:pPr>
                <a:r>
                  <a:rPr lang="en-US" sz="2400" dirty="0">
                    <a:cs typeface="Arial" panose="020B0604020202020204" pitchFamily="34" charset="0"/>
                  </a:rPr>
                  <a:t>a)  </a:t>
                </a:r>
                <a:r>
                  <a:rPr lang="en-US" sz="2400" i="1" dirty="0">
                    <a:latin typeface="Times" pitchFamily="2" charset="0"/>
                  </a:rPr>
                  <a:t>p</a:t>
                </a:r>
                <a:r>
                  <a:rPr lang="en-US" sz="2400" dirty="0"/>
                  <a:t>(</a:t>
                </a:r>
                <a:r>
                  <a:rPr lang="en-US" sz="2400" i="1" dirty="0">
                    <a:latin typeface="Times" pitchFamily="2" charset="0"/>
                  </a:rPr>
                  <a:t>Z</a:t>
                </a:r>
                <a:r>
                  <a:rPr lang="en-US" sz="2400" dirty="0"/>
                  <a:t> &gt; 0.82)        </a:t>
                </a:r>
              </a:p>
              <a:p>
                <a:pPr>
                  <a:lnSpc>
                    <a:spcPct val="150000"/>
                  </a:lnSpc>
                  <a:spcAft>
                    <a:spcPts val="600"/>
                  </a:spcAft>
                </a:pPr>
                <a:r>
                  <a:rPr lang="en-US" sz="2400" dirty="0">
                    <a:cs typeface="Arial" panose="020B0604020202020204" pitchFamily="34" charset="0"/>
                  </a:rPr>
                  <a:t>b)  </a:t>
                </a:r>
                <a:r>
                  <a:rPr lang="en-US" sz="2400" i="1" dirty="0">
                    <a:latin typeface="Times" pitchFamily="2" charset="0"/>
                  </a:rPr>
                  <a:t>p</a:t>
                </a:r>
                <a:r>
                  <a:rPr lang="en-US" sz="2400" dirty="0"/>
                  <a:t>(</a:t>
                </a:r>
                <a:r>
                  <a:rPr lang="en-US" sz="2400" i="1" dirty="0">
                    <a:latin typeface="Times" pitchFamily="2" charset="0"/>
                  </a:rPr>
                  <a:t>Z </a:t>
                </a:r>
                <a:r>
                  <a:rPr lang="en-US" sz="2400" dirty="0"/>
                  <a:t>&gt; </a:t>
                </a:r>
                <a14:m>
                  <m:oMath xmlns:m="http://schemas.openxmlformats.org/officeDocument/2006/math">
                    <m:r>
                      <a:rPr lang="en-US" sz="2400" i="1">
                        <a:latin typeface="Cambria Math" panose="02040503050406030204" pitchFamily="18" charset="0"/>
                        <a:ea typeface="Cambria Math" panose="02040503050406030204" pitchFamily="18" charset="0"/>
                      </a:rPr>
                      <m:t>− </m:t>
                    </m:r>
                  </m:oMath>
                </a14:m>
                <a:r>
                  <a:rPr lang="en-US" sz="2400" dirty="0"/>
                  <a:t>0.82)            </a:t>
                </a:r>
              </a:p>
              <a:p>
                <a:pPr>
                  <a:lnSpc>
                    <a:spcPct val="150000"/>
                  </a:lnSpc>
                  <a:spcAft>
                    <a:spcPts val="600"/>
                  </a:spcAft>
                </a:pPr>
                <a:r>
                  <a:rPr lang="en-US" sz="2400" dirty="0">
                    <a:cs typeface="Arial" panose="020B0604020202020204" pitchFamily="34" charset="0"/>
                  </a:rPr>
                  <a:t>c)  </a:t>
                </a:r>
                <a:r>
                  <a:rPr lang="en-US" sz="2400" i="1" dirty="0">
                    <a:latin typeface="Times" pitchFamily="2" charset="0"/>
                  </a:rPr>
                  <a:t>p</a:t>
                </a:r>
                <a:r>
                  <a:rPr lang="en-US" sz="2400" dirty="0"/>
                  <a:t>(</a:t>
                </a:r>
                <a14:m>
                  <m:oMath xmlns:m="http://schemas.openxmlformats.org/officeDocument/2006/math">
                    <m:r>
                      <a:rPr lang="en-US" sz="2400" i="1">
                        <a:latin typeface="Cambria Math" panose="02040503050406030204" pitchFamily="18" charset="0"/>
                        <a:ea typeface="Cambria Math" panose="02040503050406030204" pitchFamily="18" charset="0"/>
                      </a:rPr>
                      <m:t>− </m:t>
                    </m:r>
                  </m:oMath>
                </a14:m>
                <a:r>
                  <a:rPr lang="en-US" sz="2400" dirty="0"/>
                  <a:t>1 &lt; </a:t>
                </a:r>
                <a:r>
                  <a:rPr lang="en-US" sz="2400" i="1" dirty="0">
                    <a:latin typeface="Times" pitchFamily="2" charset="0"/>
                  </a:rPr>
                  <a:t>Z</a:t>
                </a:r>
                <a:r>
                  <a:rPr lang="en-US" sz="2400" dirty="0"/>
                  <a:t> &lt; 1)  </a:t>
                </a:r>
              </a:p>
              <a:p>
                <a:pPr>
                  <a:lnSpc>
                    <a:spcPct val="150000"/>
                  </a:lnSpc>
                  <a:spcAft>
                    <a:spcPts val="600"/>
                  </a:spcAft>
                </a:pPr>
                <a:r>
                  <a:rPr lang="en-US" sz="2400" dirty="0">
                    <a:cs typeface="Arial" panose="020B0604020202020204" pitchFamily="34" charset="0"/>
                  </a:rPr>
                  <a:t>d)  </a:t>
                </a:r>
                <a:r>
                  <a:rPr lang="en-US" sz="2400" i="1" dirty="0">
                    <a:latin typeface="Times" pitchFamily="2" charset="0"/>
                  </a:rPr>
                  <a:t>p</a:t>
                </a:r>
                <a:r>
                  <a:rPr lang="en-US" sz="2400" dirty="0"/>
                  <a:t>(</a:t>
                </a:r>
                <a14:m>
                  <m:oMath xmlns:m="http://schemas.openxmlformats.org/officeDocument/2006/math">
                    <m:r>
                      <a:rPr lang="en-US" sz="2400" i="1">
                        <a:latin typeface="Cambria Math" panose="02040503050406030204" pitchFamily="18" charset="0"/>
                        <a:ea typeface="Cambria Math" panose="02040503050406030204" pitchFamily="18" charset="0"/>
                      </a:rPr>
                      <m:t>− </m:t>
                    </m:r>
                  </m:oMath>
                </a14:m>
                <a:r>
                  <a:rPr lang="en-US" sz="2400" dirty="0"/>
                  <a:t>1.96 &lt; </a:t>
                </a:r>
                <a:r>
                  <a:rPr lang="en-US" sz="2400" i="1" dirty="0">
                    <a:latin typeface="Times" pitchFamily="2" charset="0"/>
                  </a:rPr>
                  <a:t>Z</a:t>
                </a:r>
                <a:r>
                  <a:rPr lang="en-US" sz="2400" dirty="0"/>
                  <a:t> &lt; 1.96)  </a:t>
                </a:r>
              </a:p>
              <a:p>
                <a:pPr>
                  <a:lnSpc>
                    <a:spcPct val="150000"/>
                  </a:lnSpc>
                  <a:spcAft>
                    <a:spcPts val="600"/>
                  </a:spcAft>
                </a:pPr>
                <a:r>
                  <a:rPr lang="en-US" sz="2400" dirty="0">
                    <a:cs typeface="Arial" panose="020B0604020202020204" pitchFamily="34" charset="0"/>
                  </a:rPr>
                  <a:t>e)  </a:t>
                </a:r>
                <a:r>
                  <a:rPr lang="en-US" sz="2400" i="1" dirty="0">
                    <a:latin typeface="Times" pitchFamily="2" charset="0"/>
                  </a:rPr>
                  <a:t>p</a:t>
                </a:r>
                <a:r>
                  <a:rPr lang="en-US" sz="2400" dirty="0"/>
                  <a:t>(</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GB" sz="2400" b="0" i="0" smtClean="0">
                        <a:latin typeface="Cambria Math" panose="02040503050406030204" pitchFamily="18" charset="0"/>
                        <a:ea typeface="Cambria Math" panose="02040503050406030204" pitchFamily="18" charset="0"/>
                      </a:rPr>
                      <m:t>1</m:t>
                    </m:r>
                  </m:oMath>
                </a14:m>
                <a:r>
                  <a:rPr lang="en-US" sz="2400" dirty="0"/>
                  <a:t> &lt; </a:t>
                </a:r>
                <a:r>
                  <a:rPr lang="en-US" sz="2400" i="1" dirty="0">
                    <a:latin typeface="Times" pitchFamily="2" charset="0"/>
                  </a:rPr>
                  <a:t>Z</a:t>
                </a:r>
                <a:r>
                  <a:rPr lang="en-US" sz="2400" dirty="0"/>
                  <a:t> &lt; 1.5) </a:t>
                </a:r>
              </a:p>
            </p:txBody>
          </p:sp>
        </mc:Choice>
        <mc:Fallback xmlns="">
          <p:sp>
            <p:nvSpPr>
              <p:cNvPr id="3" name="TextBox 2">
                <a:extLst>
                  <a:ext uri="{FF2B5EF4-FFF2-40B4-BE49-F238E27FC236}">
                    <a16:creationId xmlns:a16="http://schemas.microsoft.com/office/drawing/2014/main" xmlns:a14="http://schemas.microsoft.com/office/drawing/2010/main" xmlns="" id="{041BCBA7-70BA-9347-8B15-D5332EB8C68B}"/>
                  </a:ext>
                </a:extLst>
              </p:cNvPr>
              <p:cNvSpPr txBox="1">
                <a:spLocks noRot="1" noChangeAspect="1" noMove="1" noResize="1" noEditPoints="1" noAdjustHandles="1" noChangeArrowheads="1" noChangeShapeType="1" noTextEdit="1"/>
              </p:cNvSpPr>
              <p:nvPr/>
            </p:nvSpPr>
            <p:spPr>
              <a:xfrm>
                <a:off x="2687094" y="1340768"/>
                <a:ext cx="4273002" cy="3616375"/>
              </a:xfrm>
              <a:prstGeom prst="rect">
                <a:avLst/>
              </a:prstGeom>
              <a:blipFill rotWithShape="1">
                <a:blip r:embed="rId3"/>
                <a:stretch>
                  <a:fillRect l="-2282" t="-1180" b="-3373"/>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xmlns="" id="{E1D9E767-002D-9542-854F-1D76BD73FDF0}"/>
              </a:ext>
            </a:extLst>
          </p:cNvPr>
          <p:cNvSpPr txBox="1"/>
          <p:nvPr/>
        </p:nvSpPr>
        <p:spPr>
          <a:xfrm>
            <a:off x="7329042" y="1772816"/>
            <a:ext cx="2184770" cy="3477875"/>
          </a:xfrm>
          <a:prstGeom prst="rect">
            <a:avLst/>
          </a:prstGeom>
          <a:noFill/>
        </p:spPr>
        <p:txBody>
          <a:bodyPr wrap="square" rtlCol="0">
            <a:spAutoFit/>
          </a:bodyPr>
          <a:lstStyle/>
          <a:p>
            <a:pPr marL="457200" indent="-457200">
              <a:lnSpc>
                <a:spcPct val="150000"/>
              </a:lnSpc>
              <a:spcAft>
                <a:spcPts val="600"/>
              </a:spcAft>
              <a:buAutoNum type="alphaLcParenR"/>
            </a:pPr>
            <a:r>
              <a:rPr lang="en-US" sz="2400" dirty="0">
                <a:solidFill>
                  <a:srgbClr val="FF0000"/>
                </a:solidFill>
              </a:rPr>
              <a:t>0.2061</a:t>
            </a:r>
          </a:p>
          <a:p>
            <a:pPr marL="457200" indent="-457200">
              <a:lnSpc>
                <a:spcPct val="150000"/>
              </a:lnSpc>
              <a:spcAft>
                <a:spcPts val="600"/>
              </a:spcAft>
              <a:buAutoNum type="alphaLcParenR"/>
            </a:pPr>
            <a:r>
              <a:rPr lang="en-US" sz="2400" dirty="0">
                <a:solidFill>
                  <a:srgbClr val="FF0000"/>
                </a:solidFill>
              </a:rPr>
              <a:t>0.2061</a:t>
            </a:r>
          </a:p>
          <a:p>
            <a:pPr marL="457200" indent="-457200">
              <a:lnSpc>
                <a:spcPct val="150000"/>
              </a:lnSpc>
              <a:spcAft>
                <a:spcPts val="600"/>
              </a:spcAft>
              <a:buAutoNum type="alphaLcParenR"/>
            </a:pPr>
            <a:r>
              <a:rPr lang="en-US" sz="2400" dirty="0">
                <a:solidFill>
                  <a:srgbClr val="FF0000"/>
                </a:solidFill>
              </a:rPr>
              <a:t>0.6827</a:t>
            </a:r>
          </a:p>
          <a:p>
            <a:pPr marL="457200" indent="-457200">
              <a:lnSpc>
                <a:spcPct val="150000"/>
              </a:lnSpc>
              <a:spcAft>
                <a:spcPts val="600"/>
              </a:spcAft>
              <a:buAutoNum type="alphaLcParenR"/>
            </a:pPr>
            <a:r>
              <a:rPr lang="en-US" sz="2400" dirty="0">
                <a:solidFill>
                  <a:srgbClr val="FF0000"/>
                </a:solidFill>
              </a:rPr>
              <a:t>0.9500</a:t>
            </a:r>
          </a:p>
          <a:p>
            <a:pPr marL="457200" indent="-457200">
              <a:lnSpc>
                <a:spcPct val="150000"/>
              </a:lnSpc>
              <a:buAutoNum type="alphaLcParenR"/>
            </a:pPr>
            <a:r>
              <a:rPr lang="en-US" sz="2400" dirty="0">
                <a:solidFill>
                  <a:srgbClr val="FF0000"/>
                </a:solidFill>
              </a:rPr>
              <a:t>0.7745</a:t>
            </a:r>
          </a:p>
          <a:p>
            <a:pPr marL="457200" indent="-457200">
              <a:buAutoNum type="alphaLcParenR"/>
            </a:pPr>
            <a:endParaRPr lang="en-US" dirty="0"/>
          </a:p>
        </p:txBody>
      </p:sp>
      <p:sp>
        <p:nvSpPr>
          <p:cNvPr id="7"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37718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27228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Transformation of Standardised Normal Distribution </a:t>
            </a:r>
          </a:p>
        </p:txBody>
      </p:sp>
      <p:pic>
        <p:nvPicPr>
          <p:cNvPr id="2" name="Picture 1">
            <a:extLst>
              <a:ext uri="{FF2B5EF4-FFF2-40B4-BE49-F238E27FC236}">
                <a16:creationId xmlns:a16="http://schemas.microsoft.com/office/drawing/2014/main" xmlns="" id="{61AC278F-57E6-2745-BD69-12F92FF6E7A5}"/>
              </a:ext>
            </a:extLst>
          </p:cNvPr>
          <p:cNvPicPr>
            <a:picLocks noChangeAspect="1"/>
          </p:cNvPicPr>
          <p:nvPr/>
        </p:nvPicPr>
        <p:blipFill>
          <a:blip r:embed="rId2"/>
          <a:stretch>
            <a:fillRect/>
          </a:stretch>
        </p:blipFill>
        <p:spPr>
          <a:xfrm>
            <a:off x="9264352" y="665639"/>
            <a:ext cx="2621326" cy="932742"/>
          </a:xfrm>
          <a:prstGeom prst="rect">
            <a:avLst/>
          </a:prstGeom>
        </p:spPr>
      </p:pic>
      <p:pic>
        <p:nvPicPr>
          <p:cNvPr id="3" name="Picture 2">
            <a:extLst>
              <a:ext uri="{FF2B5EF4-FFF2-40B4-BE49-F238E27FC236}">
                <a16:creationId xmlns:a16="http://schemas.microsoft.com/office/drawing/2014/main" xmlns="" id="{5406DAC8-971F-E44B-8697-189AAEC154FF}"/>
              </a:ext>
            </a:extLst>
          </p:cNvPr>
          <p:cNvPicPr>
            <a:picLocks noChangeAspect="1"/>
          </p:cNvPicPr>
          <p:nvPr/>
        </p:nvPicPr>
        <p:blipFill>
          <a:blip r:embed="rId3"/>
          <a:stretch>
            <a:fillRect/>
          </a:stretch>
        </p:blipFill>
        <p:spPr>
          <a:xfrm>
            <a:off x="2470740" y="1594317"/>
            <a:ext cx="2270519" cy="1002929"/>
          </a:xfrm>
          <a:prstGeom prst="rect">
            <a:avLst/>
          </a:prstGeom>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04478A9B-1A75-5141-B78C-894E2C8A463A}"/>
                  </a:ext>
                </a:extLst>
              </p:cNvPr>
              <p:cNvSpPr/>
              <p:nvPr/>
            </p:nvSpPr>
            <p:spPr>
              <a:xfrm>
                <a:off x="2233048" y="704610"/>
                <a:ext cx="6868576" cy="830997"/>
              </a:xfrm>
              <a:prstGeom prst="rect">
                <a:avLst/>
              </a:prstGeom>
            </p:spPr>
            <p:txBody>
              <a:bodyPr wrap="square">
                <a:spAutoFit/>
              </a:bodyPr>
              <a:lstStyle/>
              <a:p>
                <a:r>
                  <a:rPr lang="en-US" sz="2400" dirty="0"/>
                  <a:t>When a variable </a:t>
                </a:r>
                <a:r>
                  <a:rPr lang="en-US" sz="2400" i="1" dirty="0">
                    <a:latin typeface="Times" pitchFamily="2" charset="0"/>
                  </a:rPr>
                  <a:t>X</a:t>
                </a:r>
                <a:r>
                  <a:rPr lang="en-US" sz="2400" dirty="0"/>
                  <a:t>  follows a normal distribution, </a:t>
                </a:r>
              </a:p>
              <a:p>
                <a:r>
                  <a:rPr lang="en-US" sz="2400" dirty="0"/>
                  <a:t>with mean </a:t>
                </a:r>
                <a14:m>
                  <m:oMath xmlns:m="http://schemas.openxmlformats.org/officeDocument/2006/math">
                    <m:r>
                      <a:rPr lang="en-US" sz="2400" i="1" smtClean="0">
                        <a:latin typeface="Cambria Math" panose="02040503050406030204" pitchFamily="18" charset="0"/>
                        <a:ea typeface="Cambria Math" panose="02040503050406030204" pitchFamily="18" charset="0"/>
                      </a:rPr>
                      <m:t>𝜇</m:t>
                    </m:r>
                    <m:r>
                      <a:rPr lang="en-GB" sz="2400" b="0" i="1" smtClean="0">
                        <a:latin typeface="Cambria Math" panose="02040503050406030204" pitchFamily="18" charset="0"/>
                        <a:ea typeface="Cambria Math" panose="02040503050406030204" pitchFamily="18" charset="0"/>
                      </a:rPr>
                      <m:t> </m:t>
                    </m:r>
                  </m:oMath>
                </a14:m>
                <a:r>
                  <a:rPr lang="en-US" sz="2400" dirty="0"/>
                  <a:t>and variance  </a:t>
                </a:r>
                <a14:m>
                  <m:oMath xmlns:m="http://schemas.openxmlformats.org/officeDocument/2006/math">
                    <m:sSup>
                      <m:sSupPr>
                        <m:ctrlPr>
                          <a:rPr lang="en-US" sz="2400" i="1" dirty="0" smtClean="0">
                            <a:latin typeface="Cambria Math"/>
                          </a:rPr>
                        </m:ctrlPr>
                      </m:sSupPr>
                      <m:e>
                        <m:r>
                          <a:rPr lang="en-US" sz="2400" i="1" dirty="0">
                            <a:latin typeface="Cambria Math" panose="02040503050406030204" pitchFamily="18" charset="0"/>
                          </a:rPr>
                          <m:t>𝜎</m:t>
                        </m:r>
                      </m:e>
                      <m:sup>
                        <m:r>
                          <a:rPr lang="en-GB" sz="2400" b="0" i="1" dirty="0" smtClean="0">
                            <a:latin typeface="Cambria Math" panose="02040503050406030204" pitchFamily="18" charset="0"/>
                          </a:rPr>
                          <m:t>2</m:t>
                        </m:r>
                      </m:sup>
                    </m:sSup>
                  </m:oMath>
                </a14:m>
                <a:r>
                  <a:rPr lang="en-US" sz="2400" dirty="0"/>
                  <a:t>, this is denoted by:</a:t>
                </a:r>
              </a:p>
            </p:txBody>
          </p:sp>
        </mc:Choice>
        <mc:Fallback xmlns="">
          <p:sp>
            <p:nvSpPr>
              <p:cNvPr id="4" name="Rectangle 3">
                <a:extLst>
                  <a:ext uri="{FF2B5EF4-FFF2-40B4-BE49-F238E27FC236}">
                    <a16:creationId xmlns:a16="http://schemas.microsoft.com/office/drawing/2014/main" xmlns:a14="http://schemas.microsoft.com/office/drawing/2010/main" xmlns="" id="{04478A9B-1A75-5141-B78C-894E2C8A463A}"/>
                  </a:ext>
                </a:extLst>
              </p:cNvPr>
              <p:cNvSpPr>
                <a:spLocks noRot="1" noChangeAspect="1" noMove="1" noResize="1" noEditPoints="1" noAdjustHandles="1" noChangeArrowheads="1" noChangeShapeType="1" noTextEdit="1"/>
              </p:cNvSpPr>
              <p:nvPr/>
            </p:nvSpPr>
            <p:spPr>
              <a:xfrm>
                <a:off x="2233048" y="704610"/>
                <a:ext cx="6868576" cy="830997"/>
              </a:xfrm>
              <a:prstGeom prst="rect">
                <a:avLst/>
              </a:prstGeom>
              <a:blipFill rotWithShape="1">
                <a:blip r:embed="rId4"/>
                <a:stretch>
                  <a:fillRect l="-1331" t="-5882" r="-89" b="-169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xmlns="" id="{F1B3EE79-1CD5-614E-955C-5D86D9513E4B}"/>
                  </a:ext>
                </a:extLst>
              </p:cNvPr>
              <p:cNvSpPr/>
              <p:nvPr/>
            </p:nvSpPr>
            <p:spPr>
              <a:xfrm>
                <a:off x="2149172" y="3527528"/>
                <a:ext cx="10284055" cy="1569660"/>
              </a:xfrm>
              <a:prstGeom prst="rect">
                <a:avLst/>
              </a:prstGeom>
            </p:spPr>
            <p:txBody>
              <a:bodyPr wrap="square">
                <a:spAutoFit/>
              </a:bodyPr>
              <a:lstStyle/>
              <a:p>
                <a:r>
                  <a:rPr lang="en-US" sz="2400" dirty="0"/>
                  <a:t>The tallest person in recent recorded history is an American, Robert </a:t>
                </a:r>
                <a:r>
                  <a:rPr lang="en-US" sz="2400" dirty="0" err="1"/>
                  <a:t>Wadlow</a:t>
                </a:r>
                <a:r>
                  <a:rPr lang="en-US" sz="2400" dirty="0"/>
                  <a:t> (1918 - 1940), who reached a height of 2.72 m (8 ft 11.1 in).</a:t>
                </a:r>
                <a:br>
                  <a:rPr lang="en-US" sz="2400" dirty="0"/>
                </a:br>
                <a:r>
                  <a:rPr lang="en-US" sz="2400" dirty="0"/>
                  <a:t>Using data on heights from the exercise in Section 1, where </a:t>
                </a:r>
                <a14:m>
                  <m:oMath xmlns:m="http://schemas.openxmlformats.org/officeDocument/2006/math">
                    <m:r>
                      <a:rPr lang="en-US" sz="2400" i="1">
                        <a:latin typeface="Cambria Math" panose="02040503050406030204" pitchFamily="18" charset="0"/>
                        <a:ea typeface="Cambria Math" panose="02040503050406030204" pitchFamily="18" charset="0"/>
                      </a:rPr>
                      <m:t>𝜇</m:t>
                    </m:r>
                    <m:r>
                      <a:rPr lang="en-US" sz="2400" i="1">
                        <a:latin typeface="Cambria Math" panose="02040503050406030204" pitchFamily="18" charset="0"/>
                        <a:ea typeface="Cambria Math" panose="02040503050406030204" pitchFamily="18" charset="0"/>
                      </a:rPr>
                      <m:t> </m:t>
                    </m:r>
                  </m:oMath>
                </a14:m>
                <a:r>
                  <a:rPr lang="en-US" sz="2400" dirty="0"/>
                  <a:t>= 169 cm and </a:t>
                </a:r>
                <a14:m>
                  <m:oMath xmlns:m="http://schemas.openxmlformats.org/officeDocument/2006/math">
                    <m:r>
                      <a:rPr lang="en-US" sz="2400" i="1" dirty="0">
                        <a:latin typeface="Cambria Math" panose="02040503050406030204" pitchFamily="18" charset="0"/>
                      </a:rPr>
                      <m:t>𝜎</m:t>
                    </m:r>
                  </m:oMath>
                </a14:m>
                <a:r>
                  <a:rPr lang="en-US" sz="2400" dirty="0"/>
                  <a:t> = 9 cm, the </a:t>
                </a:r>
                <a:r>
                  <a:rPr lang="en-US" sz="2400" i="1" dirty="0">
                    <a:latin typeface="Times" pitchFamily="2" charset="0"/>
                  </a:rPr>
                  <a:t>z</a:t>
                </a:r>
                <a:r>
                  <a:rPr lang="en-US" sz="2400" dirty="0"/>
                  <a:t> value for Robert </a:t>
                </a:r>
                <a:r>
                  <a:rPr lang="en-US" sz="2400" dirty="0" err="1"/>
                  <a:t>Wadlow's</a:t>
                </a:r>
                <a:r>
                  <a:rPr lang="en-US" sz="2400" dirty="0"/>
                  <a:t> height is:</a:t>
                </a:r>
              </a:p>
            </p:txBody>
          </p:sp>
        </mc:Choice>
        <mc:Fallback xmlns="">
          <p:sp>
            <p:nvSpPr>
              <p:cNvPr id="5" name="Rectangle 4">
                <a:extLst>
                  <a:ext uri="{FF2B5EF4-FFF2-40B4-BE49-F238E27FC236}">
                    <a16:creationId xmlns:a16="http://schemas.microsoft.com/office/drawing/2014/main" xmlns:a14="http://schemas.microsoft.com/office/drawing/2010/main" xmlns="" id="{F1B3EE79-1CD5-614E-955C-5D86D9513E4B}"/>
                  </a:ext>
                </a:extLst>
              </p:cNvPr>
              <p:cNvSpPr>
                <a:spLocks noRot="1" noChangeAspect="1" noMove="1" noResize="1" noEditPoints="1" noAdjustHandles="1" noChangeArrowheads="1" noChangeShapeType="1" noTextEdit="1"/>
              </p:cNvSpPr>
              <p:nvPr/>
            </p:nvSpPr>
            <p:spPr>
              <a:xfrm>
                <a:off x="2149172" y="3527528"/>
                <a:ext cx="10284055" cy="1569660"/>
              </a:xfrm>
              <a:prstGeom prst="rect">
                <a:avLst/>
              </a:prstGeom>
              <a:blipFill rotWithShape="1">
                <a:blip r:embed="rId5"/>
                <a:stretch>
                  <a:fillRect l="-948" t="-2724" b="-8171"/>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7200477B-1CA7-B246-8A8A-37F858BC3EDA}"/>
              </a:ext>
            </a:extLst>
          </p:cNvPr>
          <p:cNvSpPr txBox="1"/>
          <p:nvPr/>
        </p:nvSpPr>
        <p:spPr>
          <a:xfrm>
            <a:off x="4943872" y="1680282"/>
            <a:ext cx="7635551" cy="830997"/>
          </a:xfrm>
          <a:prstGeom prst="rect">
            <a:avLst/>
          </a:prstGeom>
          <a:noFill/>
        </p:spPr>
        <p:txBody>
          <a:bodyPr wrap="square" rtlCol="0">
            <a:spAutoFit/>
          </a:bodyPr>
          <a:lstStyle/>
          <a:p>
            <a:r>
              <a:rPr lang="en-US" sz="2400" dirty="0"/>
              <a:t>We can transform this to the Standardised Normal Distribution using the simple formula opposite. </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04ED0633-7BC7-2D44-9893-DB75FEC70005}"/>
                  </a:ext>
                </a:extLst>
              </p:cNvPr>
              <p:cNvSpPr txBox="1"/>
              <p:nvPr/>
            </p:nvSpPr>
            <p:spPr>
              <a:xfrm>
                <a:off x="2188733" y="2724665"/>
                <a:ext cx="10263205" cy="830997"/>
              </a:xfrm>
              <a:prstGeom prst="rect">
                <a:avLst/>
              </a:prstGeom>
              <a:noFill/>
            </p:spPr>
            <p:txBody>
              <a:bodyPr wrap="square" rtlCol="0">
                <a:spAutoFit/>
              </a:bodyPr>
              <a:lstStyle/>
              <a:p>
                <a:r>
                  <a:rPr lang="en-US" sz="2400" dirty="0"/>
                  <a:t>This ensures that this new probability density function has mean 0 and standard deviation </a:t>
                </a:r>
                <a14:m>
                  <m:oMath xmlns:m="http://schemas.openxmlformats.org/officeDocument/2006/math">
                    <m:r>
                      <a:rPr lang="en-US" sz="2400" i="1" dirty="0">
                        <a:latin typeface="Cambria Math" panose="02040503050406030204" pitchFamily="18" charset="0"/>
                      </a:rPr>
                      <m:t>𝜎</m:t>
                    </m:r>
                  </m:oMath>
                </a14:m>
                <a:r>
                  <a:rPr lang="en-US" sz="2400" dirty="0"/>
                  <a:t> and we will see how to use this in practical contexts.</a:t>
                </a:r>
              </a:p>
            </p:txBody>
          </p:sp>
        </mc:Choice>
        <mc:Fallback xmlns="">
          <p:sp>
            <p:nvSpPr>
              <p:cNvPr id="7" name="TextBox 6">
                <a:extLst>
                  <a:ext uri="{FF2B5EF4-FFF2-40B4-BE49-F238E27FC236}">
                    <a16:creationId xmlns:a16="http://schemas.microsoft.com/office/drawing/2014/main" id="{04ED0633-7BC7-2D44-9893-DB75FEC70005}"/>
                  </a:ext>
                </a:extLst>
              </p:cNvPr>
              <p:cNvSpPr txBox="1">
                <a:spLocks noRot="1" noChangeAspect="1" noMove="1" noResize="1" noEditPoints="1" noAdjustHandles="1" noChangeArrowheads="1" noChangeShapeType="1" noTextEdit="1"/>
              </p:cNvSpPr>
              <p:nvPr/>
            </p:nvSpPr>
            <p:spPr>
              <a:xfrm>
                <a:off x="2188733" y="2724665"/>
                <a:ext cx="10263205" cy="830997"/>
              </a:xfrm>
              <a:prstGeom prst="rect">
                <a:avLst/>
              </a:prstGeom>
              <a:blipFill>
                <a:blip r:embed="rId6"/>
                <a:stretch>
                  <a:fillRect l="-865" t="-6061"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6C96F5EC-5DAB-4D4D-A3FD-C53C12EECDCE}"/>
                  </a:ext>
                </a:extLst>
              </p:cNvPr>
              <p:cNvSpPr txBox="1"/>
              <p:nvPr/>
            </p:nvSpPr>
            <p:spPr>
              <a:xfrm>
                <a:off x="4738971" y="5109493"/>
                <a:ext cx="4896544" cy="616836"/>
              </a:xfrm>
              <a:prstGeom prst="rect">
                <a:avLst/>
              </a:prstGeom>
              <a:noFill/>
            </p:spPr>
            <p:txBody>
              <a:bodyPr wrap="square" rtlCol="0">
                <a:spAutoFit/>
              </a:bodyPr>
              <a:lstStyle/>
              <a:p>
                <a:r>
                  <a:rPr lang="en-US" sz="2400" i="1" dirty="0">
                    <a:latin typeface="Times" pitchFamily="2" charset="0"/>
                  </a:rPr>
                  <a:t>Z </a:t>
                </a:r>
                <a:r>
                  <a:rPr lang="en-US" sz="2400" dirty="0"/>
                  <a:t>= </a:t>
                </a:r>
                <a14:m>
                  <m:oMath xmlns:m="http://schemas.openxmlformats.org/officeDocument/2006/math">
                    <m:f>
                      <m:fPr>
                        <m:ctrlPr>
                          <a:rPr lang="en-US" sz="2400" i="1" smtClean="0">
                            <a:latin typeface="Cambria Math"/>
                          </a:rPr>
                        </m:ctrlPr>
                      </m:fPr>
                      <m:num>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𝜇</m:t>
                        </m:r>
                      </m:num>
                      <m:den>
                        <m:r>
                          <a:rPr lang="en-US" sz="2400" i="1" smtClean="0">
                            <a:latin typeface="Cambria Math" panose="02040503050406030204" pitchFamily="18" charset="0"/>
                            <a:ea typeface="Cambria Math" panose="02040503050406030204" pitchFamily="18" charset="0"/>
                          </a:rPr>
                          <m:t>𝜎</m:t>
                        </m:r>
                      </m:den>
                    </m:f>
                    <m:r>
                      <a:rPr lang="en-GB" sz="2400" b="0" i="1" smtClean="0">
                        <a:latin typeface="Cambria Math" panose="02040503050406030204" pitchFamily="18" charset="0"/>
                      </a:rPr>
                      <m:t>= </m:t>
                    </m:r>
                    <m:f>
                      <m:fPr>
                        <m:ctrlPr>
                          <a:rPr lang="en-GB" sz="2400" b="0" i="1" smtClean="0">
                            <a:latin typeface="Cambria Math"/>
                          </a:rPr>
                        </m:ctrlPr>
                      </m:fPr>
                      <m:num>
                        <m:r>
                          <a:rPr lang="en-GB" sz="2400" b="0" i="1" smtClean="0">
                            <a:latin typeface="Cambria Math" panose="02040503050406030204" pitchFamily="18" charset="0"/>
                          </a:rPr>
                          <m:t>272−169</m:t>
                        </m:r>
                      </m:num>
                      <m:den>
                        <m:r>
                          <a:rPr lang="en-GB" sz="2400" b="0" i="1" smtClean="0">
                            <a:latin typeface="Cambria Math" panose="02040503050406030204" pitchFamily="18" charset="0"/>
                          </a:rPr>
                          <m:t>9</m:t>
                        </m:r>
                      </m:den>
                    </m:f>
                    <m:r>
                      <a:rPr lang="en-GB" sz="2400" b="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rPr>
                      <m:t>11.4</m:t>
                    </m:r>
                  </m:oMath>
                </a14:m>
                <a:endParaRPr lang="en-US" sz="2400" dirty="0"/>
              </a:p>
            </p:txBody>
          </p:sp>
        </mc:Choice>
        <mc:Fallback xmlns="">
          <p:sp>
            <p:nvSpPr>
              <p:cNvPr id="9" name="TextBox 8">
                <a:extLst>
                  <a:ext uri="{FF2B5EF4-FFF2-40B4-BE49-F238E27FC236}">
                    <a16:creationId xmlns:a16="http://schemas.microsoft.com/office/drawing/2014/main" id="{6C96F5EC-5DAB-4D4D-A3FD-C53C12EECDCE}"/>
                  </a:ext>
                </a:extLst>
              </p:cNvPr>
              <p:cNvSpPr txBox="1">
                <a:spLocks noRot="1" noChangeAspect="1" noMove="1" noResize="1" noEditPoints="1" noAdjustHandles="1" noChangeArrowheads="1" noChangeShapeType="1" noTextEdit="1"/>
              </p:cNvSpPr>
              <p:nvPr/>
            </p:nvSpPr>
            <p:spPr>
              <a:xfrm>
                <a:off x="4738971" y="5109493"/>
                <a:ext cx="4896544" cy="616836"/>
              </a:xfrm>
              <a:prstGeom prst="rect">
                <a:avLst/>
              </a:prstGeom>
              <a:blipFill>
                <a:blip r:embed="rId7"/>
                <a:stretch>
                  <a:fillRect l="-1809"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5EC2F32C-2BC5-D143-9D7E-98610625C1B3}"/>
                  </a:ext>
                </a:extLst>
              </p:cNvPr>
              <p:cNvSpPr txBox="1"/>
              <p:nvPr/>
            </p:nvSpPr>
            <p:spPr>
              <a:xfrm>
                <a:off x="2214337" y="5653760"/>
                <a:ext cx="10218890" cy="1200329"/>
              </a:xfrm>
              <a:prstGeom prst="rect">
                <a:avLst/>
              </a:prstGeom>
              <a:noFill/>
            </p:spPr>
            <p:txBody>
              <a:bodyPr wrap="square" rtlCol="0">
                <a:spAutoFit/>
              </a:bodyPr>
              <a:lstStyle/>
              <a:p>
                <a:r>
                  <a:rPr lang="en-US" sz="2400" dirty="0"/>
                  <a:t>This is about 11 standard deviations about the mean and more accurate tables suggest that it is only exceeded with probability of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10</m:t>
                        </m:r>
                      </m:e>
                      <m:sup>
                        <m:r>
                          <a:rPr lang="en-GB" sz="2400" b="0" i="1" smtClean="0">
                            <a:latin typeface="Cambria Math" panose="02040503050406030204" pitchFamily="18" charset="0"/>
                          </a:rPr>
                          <m:t>−10</m:t>
                        </m:r>
                      </m:sup>
                    </m:sSup>
                  </m:oMath>
                </a14:m>
                <a:r>
                  <a:rPr lang="en-US" sz="2400" dirty="0"/>
                  <a:t> and so extremely unlikely that a taller person will ever appear in our lifetime.</a:t>
                </a:r>
              </a:p>
            </p:txBody>
          </p:sp>
        </mc:Choice>
        <mc:Fallback xmlns="">
          <p:sp>
            <p:nvSpPr>
              <p:cNvPr id="10" name="TextBox 9">
                <a:extLst>
                  <a:ext uri="{FF2B5EF4-FFF2-40B4-BE49-F238E27FC236}">
                    <a16:creationId xmlns:a16="http://schemas.microsoft.com/office/drawing/2014/main" id="{5EC2F32C-2BC5-D143-9D7E-98610625C1B3}"/>
                  </a:ext>
                </a:extLst>
              </p:cNvPr>
              <p:cNvSpPr txBox="1">
                <a:spLocks noRot="1" noChangeAspect="1" noMove="1" noResize="1" noEditPoints="1" noAdjustHandles="1" noChangeArrowheads="1" noChangeShapeType="1" noTextEdit="1"/>
              </p:cNvSpPr>
              <p:nvPr/>
            </p:nvSpPr>
            <p:spPr>
              <a:xfrm>
                <a:off x="2214337" y="5653760"/>
                <a:ext cx="10218890" cy="1200329"/>
              </a:xfrm>
              <a:prstGeom prst="rect">
                <a:avLst/>
              </a:prstGeom>
              <a:blipFill>
                <a:blip r:embed="rId8"/>
                <a:stretch>
                  <a:fillRect l="-744" t="-3125" b="-9375"/>
                </a:stretch>
              </a:blipFill>
            </p:spPr>
            <p:txBody>
              <a:bodyPr/>
              <a:lstStyle/>
              <a:p>
                <a:r>
                  <a:rPr lang="en-US">
                    <a:noFill/>
                  </a:rPr>
                  <a:t> </a:t>
                </a:r>
              </a:p>
            </p:txBody>
          </p:sp>
        </mc:Fallback>
      </mc:AlternateContent>
      <p:sp>
        <p:nvSpPr>
          <p:cNvPr id="12"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224600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Examples</a:t>
            </a:r>
          </a:p>
        </p:txBody>
      </p:sp>
      <p:pic>
        <p:nvPicPr>
          <p:cNvPr id="2" name="Picture 1">
            <a:extLst>
              <a:ext uri="{FF2B5EF4-FFF2-40B4-BE49-F238E27FC236}">
                <a16:creationId xmlns:a16="http://schemas.microsoft.com/office/drawing/2014/main" xmlns="" id="{61AC278F-57E6-2745-BD69-12F92FF6E7A5}"/>
              </a:ext>
            </a:extLst>
          </p:cNvPr>
          <p:cNvPicPr>
            <a:picLocks noChangeAspect="1"/>
          </p:cNvPicPr>
          <p:nvPr/>
        </p:nvPicPr>
        <p:blipFill>
          <a:blip r:embed="rId2"/>
          <a:stretch>
            <a:fillRect/>
          </a:stretch>
        </p:blipFill>
        <p:spPr>
          <a:xfrm>
            <a:off x="9550453" y="958310"/>
            <a:ext cx="2621326" cy="932742"/>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6C96F5EC-5DAB-4D4D-A3FD-C53C12EECDCE}"/>
                  </a:ext>
                </a:extLst>
              </p:cNvPr>
              <p:cNvSpPr txBox="1"/>
              <p:nvPr/>
            </p:nvSpPr>
            <p:spPr>
              <a:xfrm>
                <a:off x="4623445" y="2568266"/>
                <a:ext cx="4896544" cy="616836"/>
              </a:xfrm>
              <a:prstGeom prst="rect">
                <a:avLst/>
              </a:prstGeom>
              <a:noFill/>
            </p:spPr>
            <p:txBody>
              <a:bodyPr wrap="square" rtlCol="0">
                <a:spAutoFit/>
              </a:bodyPr>
              <a:lstStyle/>
              <a:p>
                <a:r>
                  <a:rPr lang="en-US" sz="2400" i="1" dirty="0">
                    <a:solidFill>
                      <a:srgbClr val="FF0000"/>
                    </a:solidFill>
                    <a:latin typeface="Times" pitchFamily="2" charset="0"/>
                  </a:rPr>
                  <a:t>Z </a:t>
                </a:r>
                <a:r>
                  <a:rPr lang="en-US" sz="2400" dirty="0">
                    <a:solidFill>
                      <a:srgbClr val="FF0000"/>
                    </a:solidFill>
                  </a:rPr>
                  <a:t>=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𝑋</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𝜇</m:t>
                        </m:r>
                      </m:num>
                      <m:den>
                        <m:r>
                          <a:rPr lang="en-US" sz="2400" i="1" smtClean="0">
                            <a:solidFill>
                              <a:srgbClr val="FF0000"/>
                            </a:solidFill>
                            <a:latin typeface="Cambria Math" panose="02040503050406030204" pitchFamily="18" charset="0"/>
                            <a:ea typeface="Cambria Math" panose="02040503050406030204" pitchFamily="18" charset="0"/>
                          </a:rPr>
                          <m:t>𝜎</m:t>
                        </m:r>
                      </m:den>
                    </m:f>
                    <m:r>
                      <a:rPr lang="en-GB" sz="2400" b="0" i="1" smtClean="0">
                        <a:solidFill>
                          <a:srgbClr val="FF0000"/>
                        </a:solidFill>
                        <a:latin typeface="Cambria Math" panose="02040503050406030204" pitchFamily="18" charset="0"/>
                      </a:rPr>
                      <m:t>= </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𝑋</m:t>
                        </m:r>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m:t>
                        </m:r>
                      </m:den>
                    </m:f>
                  </m:oMath>
                </a14:m>
                <a:endParaRPr lang="en-US" sz="2400" dirty="0"/>
              </a:p>
            </p:txBody>
          </p:sp>
        </mc:Choice>
        <mc:Fallback xmlns="">
          <p:sp>
            <p:nvSpPr>
              <p:cNvPr id="9" name="TextBox 8">
                <a:extLst>
                  <a:ext uri="{FF2B5EF4-FFF2-40B4-BE49-F238E27FC236}">
                    <a16:creationId xmlns:a16="http://schemas.microsoft.com/office/drawing/2014/main" id="{6C96F5EC-5DAB-4D4D-A3FD-C53C12EECDCE}"/>
                  </a:ext>
                </a:extLst>
              </p:cNvPr>
              <p:cNvSpPr txBox="1">
                <a:spLocks noRot="1" noChangeAspect="1" noMove="1" noResize="1" noEditPoints="1" noAdjustHandles="1" noChangeArrowheads="1" noChangeShapeType="1" noTextEdit="1"/>
              </p:cNvSpPr>
              <p:nvPr/>
            </p:nvSpPr>
            <p:spPr>
              <a:xfrm>
                <a:off x="4623445" y="2568266"/>
                <a:ext cx="4896544" cy="616836"/>
              </a:xfrm>
              <a:prstGeom prst="rect">
                <a:avLst/>
              </a:prstGeom>
              <a:blipFill>
                <a:blip r:embed="rId3"/>
                <a:stretch>
                  <a:fillRect l="-1809"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B836AA85-E5FC-B54C-8D58-AC661335B77B}"/>
                  </a:ext>
                </a:extLst>
              </p:cNvPr>
              <p:cNvSpPr txBox="1"/>
              <p:nvPr/>
            </p:nvSpPr>
            <p:spPr>
              <a:xfrm>
                <a:off x="2534464" y="734881"/>
                <a:ext cx="8928992" cy="830997"/>
              </a:xfrm>
              <a:prstGeom prst="rect">
                <a:avLst/>
              </a:prstGeom>
              <a:noFill/>
            </p:spPr>
            <p:txBody>
              <a:bodyPr wrap="square" rtlCol="0">
                <a:spAutoFit/>
              </a:bodyPr>
              <a:lstStyle/>
              <a:p>
                <a:r>
                  <a:rPr lang="en-US" sz="2400" b="1" dirty="0"/>
                  <a:t>Example 1</a:t>
                </a:r>
              </a:p>
              <a:p>
                <a:r>
                  <a:rPr lang="en-US" sz="2400" dirty="0"/>
                  <a:t>If </a:t>
                </a:r>
                <a14:m>
                  <m:oMath xmlns:m="http://schemas.openxmlformats.org/officeDocument/2006/math">
                    <m:r>
                      <a:rPr lang="en-GB" sz="2400" b="0" i="1" smtClean="0">
                        <a:latin typeface="Cambria Math" panose="02040503050406030204" pitchFamily="18" charset="0"/>
                      </a:rPr>
                      <m:t>𝑋</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𝑁</m:t>
                    </m:r>
                    <m:d>
                      <m:dPr>
                        <m:ctrlPr>
                          <a:rPr lang="en-GB" sz="2400" i="1">
                            <a:latin typeface="Cambria Math"/>
                            <a:ea typeface="Cambria Math" panose="02040503050406030204" pitchFamily="18" charset="0"/>
                          </a:rPr>
                        </m:ctrlPr>
                      </m:dPr>
                      <m:e>
                        <m:r>
                          <a:rPr lang="en-GB" sz="2400" b="0" i="1" smtClean="0">
                            <a:latin typeface="Cambria Math" panose="02040503050406030204" pitchFamily="18" charset="0"/>
                            <a:ea typeface="Cambria Math" panose="02040503050406030204" pitchFamily="18" charset="0"/>
                          </a:rPr>
                          <m:t>4</m:t>
                        </m:r>
                        <m:r>
                          <a:rPr lang="en-GB" sz="2400" i="1">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9</m:t>
                        </m:r>
                      </m:e>
                    </m:d>
                  </m:oMath>
                </a14:m>
                <a:r>
                  <a:rPr lang="en-US" sz="2400" dirty="0"/>
                  <a:t>, calculate a) </a:t>
                </a:r>
                <a:r>
                  <a:rPr lang="en-US" sz="2400" i="1" dirty="0">
                    <a:latin typeface="Times" pitchFamily="2" charset="0"/>
                  </a:rPr>
                  <a:t>p</a:t>
                </a:r>
                <a:r>
                  <a:rPr lang="en-US" sz="2400" dirty="0"/>
                  <a:t>(</a:t>
                </a:r>
                <a:r>
                  <a:rPr lang="en-US" sz="2400" i="1" dirty="0">
                    <a:latin typeface="Times" pitchFamily="2" charset="0"/>
                  </a:rPr>
                  <a:t>X </a:t>
                </a:r>
                <a:r>
                  <a:rPr lang="en-US" sz="2400" dirty="0"/>
                  <a:t>&gt; 6) and b) </a:t>
                </a:r>
                <a:r>
                  <a:rPr lang="en-US" sz="2400" i="1" dirty="0">
                    <a:latin typeface="Times" pitchFamily="2" charset="0"/>
                  </a:rPr>
                  <a:t>p</a:t>
                </a:r>
                <a:r>
                  <a:rPr lang="en-US" sz="2400" dirty="0"/>
                  <a:t>(</a:t>
                </a:r>
                <a:r>
                  <a:rPr lang="en-US" sz="2400" i="1" dirty="0">
                    <a:latin typeface="Times" pitchFamily="2" charset="0"/>
                  </a:rPr>
                  <a:t>X </a:t>
                </a:r>
                <a:r>
                  <a:rPr lang="en-US" sz="2400" dirty="0"/>
                  <a:t>&gt; 1)</a:t>
                </a:r>
              </a:p>
            </p:txBody>
          </p:sp>
        </mc:Choice>
        <mc:Fallback xmlns="">
          <p:sp>
            <p:nvSpPr>
              <p:cNvPr id="11" name="TextBox 10">
                <a:extLst>
                  <a:ext uri="{FF2B5EF4-FFF2-40B4-BE49-F238E27FC236}">
                    <a16:creationId xmlns:a16="http://schemas.microsoft.com/office/drawing/2014/main" id="{B836AA85-E5FC-B54C-8D58-AC661335B77B}"/>
                  </a:ext>
                </a:extLst>
              </p:cNvPr>
              <p:cNvSpPr txBox="1">
                <a:spLocks noRot="1" noChangeAspect="1" noMove="1" noResize="1" noEditPoints="1" noAdjustHandles="1" noChangeArrowheads="1" noChangeShapeType="1" noTextEdit="1"/>
              </p:cNvSpPr>
              <p:nvPr/>
            </p:nvSpPr>
            <p:spPr>
              <a:xfrm>
                <a:off x="2534464" y="734881"/>
                <a:ext cx="8928992" cy="830997"/>
              </a:xfrm>
              <a:prstGeom prst="rect">
                <a:avLst/>
              </a:prstGeom>
              <a:blipFill>
                <a:blip r:embed="rId4"/>
                <a:stretch>
                  <a:fillRect l="-994" t="-606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2266A26D-06EA-0047-A7B1-DBFDC4742094}"/>
                  </a:ext>
                </a:extLst>
              </p:cNvPr>
              <p:cNvSpPr txBox="1"/>
              <p:nvPr/>
            </p:nvSpPr>
            <p:spPr>
              <a:xfrm>
                <a:off x="2534464" y="1687672"/>
                <a:ext cx="8784976" cy="865814"/>
              </a:xfrm>
              <a:prstGeom prst="rect">
                <a:avLst/>
              </a:prstGeom>
              <a:noFill/>
            </p:spPr>
            <p:txBody>
              <a:bodyPr wrap="square" rtlCol="0">
                <a:spAutoFit/>
              </a:bodyPr>
              <a:lstStyle/>
              <a:p>
                <a:r>
                  <a:rPr lang="en-US" sz="2400" b="1" dirty="0">
                    <a:latin typeface="+mj-lt"/>
                  </a:rPr>
                  <a:t>Solution</a:t>
                </a:r>
              </a:p>
              <a:p>
                <a:r>
                  <a:rPr lang="en-US" sz="2400" dirty="0">
                    <a:solidFill>
                      <a:srgbClr val="FF0000"/>
                    </a:solidFill>
                    <a:latin typeface="+mj-lt"/>
                  </a:rPr>
                  <a:t>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𝜇</m:t>
                    </m:r>
                  </m:oMath>
                </a14:m>
                <a:r>
                  <a:rPr lang="en-US" sz="2400" dirty="0">
                    <a:solidFill>
                      <a:srgbClr val="FF0000"/>
                    </a:solidFill>
                    <a:latin typeface="+mj-lt"/>
                  </a:rPr>
                  <a:t> = 4 and </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𝜎</m:t>
                    </m:r>
                    <m:r>
                      <a:rPr lang="en-GB" sz="2400" b="0" i="1" smtClean="0">
                        <a:solidFill>
                          <a:srgbClr val="FF0000"/>
                        </a:solidFill>
                        <a:latin typeface="Cambria Math" panose="02040503050406030204" pitchFamily="18" charset="0"/>
                        <a:ea typeface="Cambria Math" panose="02040503050406030204" pitchFamily="18" charset="0"/>
                      </a:rPr>
                      <m:t>= </m:t>
                    </m:r>
                    <m:rad>
                      <m:radPr>
                        <m:degHide m:val="on"/>
                        <m:ctrlPr>
                          <a:rPr lang="en-GB" sz="2400" b="0" i="1" smtClean="0">
                            <a:solidFill>
                              <a:srgbClr val="FF0000"/>
                            </a:solidFill>
                            <a:latin typeface="Cambria Math"/>
                            <a:ea typeface="Cambria Math" panose="02040503050406030204" pitchFamily="18" charset="0"/>
                          </a:rPr>
                        </m:ctrlPr>
                      </m:radPr>
                      <m:deg/>
                      <m:e>
                        <m:r>
                          <a:rPr lang="en-GB" sz="2400" b="0" i="1" smtClean="0">
                            <a:solidFill>
                              <a:srgbClr val="FF0000"/>
                            </a:solidFill>
                            <a:latin typeface="Cambria Math" panose="02040503050406030204" pitchFamily="18" charset="0"/>
                            <a:ea typeface="Cambria Math" panose="02040503050406030204" pitchFamily="18" charset="0"/>
                          </a:rPr>
                          <m:t>9</m:t>
                        </m:r>
                      </m:e>
                    </m:rad>
                    <m:r>
                      <a:rPr lang="en-GB" sz="2400" b="0" i="1" smtClean="0">
                        <a:solidFill>
                          <a:srgbClr val="FF0000"/>
                        </a:solidFill>
                        <a:latin typeface="Cambria Math" panose="02040503050406030204" pitchFamily="18" charset="0"/>
                        <a:ea typeface="Cambria Math" panose="02040503050406030204" pitchFamily="18" charset="0"/>
                      </a:rPr>
                      <m:t>=3 </m:t>
                    </m:r>
                  </m:oMath>
                </a14:m>
                <a:r>
                  <a:rPr lang="en-US" sz="2400" dirty="0">
                    <a:solidFill>
                      <a:srgbClr val="FF0000"/>
                    </a:solidFill>
                    <a:latin typeface="+mj-lt"/>
                  </a:rPr>
                  <a:t> so we use the transformation  </a:t>
                </a:r>
              </a:p>
            </p:txBody>
          </p:sp>
        </mc:Choice>
        <mc:Fallback xmlns="">
          <p:sp>
            <p:nvSpPr>
              <p:cNvPr id="12" name="TextBox 11">
                <a:extLst>
                  <a:ext uri="{FF2B5EF4-FFF2-40B4-BE49-F238E27FC236}">
                    <a16:creationId xmlns:a16="http://schemas.microsoft.com/office/drawing/2014/main" id="{2266A26D-06EA-0047-A7B1-DBFDC4742094}"/>
                  </a:ext>
                </a:extLst>
              </p:cNvPr>
              <p:cNvSpPr txBox="1">
                <a:spLocks noRot="1" noChangeAspect="1" noMove="1" noResize="1" noEditPoints="1" noAdjustHandles="1" noChangeArrowheads="1" noChangeShapeType="1" noTextEdit="1"/>
              </p:cNvSpPr>
              <p:nvPr/>
            </p:nvSpPr>
            <p:spPr>
              <a:xfrm>
                <a:off x="2534464" y="1687672"/>
                <a:ext cx="8784976" cy="865814"/>
              </a:xfrm>
              <a:prstGeom prst="rect">
                <a:avLst/>
              </a:prstGeom>
              <a:blipFill>
                <a:blip r:embed="rId5"/>
                <a:stretch>
                  <a:fillRect l="-1012" t="-4348" b="-14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188F5DD6-6074-3B44-A97F-65A646519438}"/>
                  </a:ext>
                </a:extLst>
              </p:cNvPr>
              <p:cNvSpPr txBox="1"/>
              <p:nvPr/>
            </p:nvSpPr>
            <p:spPr>
              <a:xfrm>
                <a:off x="2561525" y="3199882"/>
                <a:ext cx="8856984" cy="1753044"/>
              </a:xfrm>
              <a:prstGeom prst="rect">
                <a:avLst/>
              </a:prstGeom>
              <a:noFill/>
            </p:spPr>
            <p:txBody>
              <a:bodyPr wrap="square" rtlCol="0">
                <a:spAutoFit/>
              </a:bodyPr>
              <a:lstStyle/>
              <a:p>
                <a:pPr marL="457200" indent="-457200">
                  <a:buAutoNum type="alphaLcParenR"/>
                </a:pPr>
                <a:r>
                  <a:rPr lang="en-US" sz="2400" dirty="0">
                    <a:solidFill>
                      <a:srgbClr val="FF0000"/>
                    </a:solidFill>
                  </a:rPr>
                  <a:t>Hence:   </a:t>
                </a:r>
                <a:r>
                  <a:rPr lang="en-US" sz="2400" i="1" dirty="0">
                    <a:solidFill>
                      <a:srgbClr val="FF0000"/>
                    </a:solidFill>
                    <a:latin typeface="Times" pitchFamily="2" charset="0"/>
                  </a:rPr>
                  <a:t>p</a:t>
                </a:r>
                <a:r>
                  <a:rPr lang="en-US" sz="2400" dirty="0">
                    <a:solidFill>
                      <a:srgbClr val="FF0000"/>
                    </a:solidFill>
                  </a:rPr>
                  <a:t>(</a:t>
                </a:r>
                <a:r>
                  <a:rPr lang="en-US" sz="2400" i="1" dirty="0">
                    <a:solidFill>
                      <a:srgbClr val="FF0000"/>
                    </a:solidFill>
                    <a:latin typeface="Times" pitchFamily="2" charset="0"/>
                  </a:rPr>
                  <a:t>X </a:t>
                </a:r>
                <a:r>
                  <a:rPr lang="en-US" sz="2400" dirty="0">
                    <a:solidFill>
                      <a:srgbClr val="FF0000"/>
                    </a:solidFill>
                  </a:rPr>
                  <a:t>&gt; 6) = 1 </a:t>
                </a:r>
                <a14:m>
                  <m:oMath xmlns:m="http://schemas.openxmlformats.org/officeDocument/2006/math">
                    <m:r>
                      <a:rPr lang="en-GB" sz="2400" i="1">
                        <a:solidFill>
                          <a:srgbClr val="FF0000"/>
                        </a:solidFill>
                        <a:latin typeface="Cambria Math" panose="02040503050406030204" pitchFamily="18" charset="0"/>
                      </a:rPr>
                      <m:t>−</m:t>
                    </m:r>
                  </m:oMath>
                </a14:m>
                <a:r>
                  <a:rPr lang="en-US" sz="2400" i="1" dirty="0">
                    <a:solidFill>
                      <a:srgbClr val="FF0000"/>
                    </a:solidFill>
                    <a:latin typeface="Times" pitchFamily="2" charset="0"/>
                  </a:rPr>
                  <a:t> p</a:t>
                </a:r>
                <a:r>
                  <a:rPr lang="en-US" sz="2400" dirty="0">
                    <a:solidFill>
                      <a:srgbClr val="FF0000"/>
                    </a:solidFill>
                  </a:rPr>
                  <a:t>(</a:t>
                </a:r>
                <a:r>
                  <a:rPr lang="en-US" sz="2400" i="1" dirty="0">
                    <a:solidFill>
                      <a:srgbClr val="FF0000"/>
                    </a:solidFill>
                    <a:latin typeface="Times" pitchFamily="2" charset="0"/>
                  </a:rPr>
                  <a:t>X </a:t>
                </a:r>
                <a:r>
                  <a:rPr lang="en-US" sz="2400" dirty="0">
                    <a:solidFill>
                      <a:srgbClr val="FF0000"/>
                    </a:solidFill>
                  </a:rPr>
                  <a:t>&lt; 6)  (see diagram)</a:t>
                </a:r>
              </a:p>
              <a:p>
                <a:r>
                  <a:rPr lang="en-US" sz="2400" dirty="0">
                    <a:solidFill>
                      <a:srgbClr val="FF0000"/>
                    </a:solidFill>
                  </a:rPr>
                  <a:t>                                 = 1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m:rPr>
                        <m:sty m:val="p"/>
                      </m:rPr>
                      <a:rPr lang="el-GR" sz="2400" i="1" dirty="0" smtClean="0">
                        <a:solidFill>
                          <a:srgbClr val="FF0000"/>
                        </a:solidFill>
                        <a:latin typeface="Cambria Math" panose="02040503050406030204" pitchFamily="18" charset="0"/>
                        <a:ea typeface="Cambria Math" panose="02040503050406030204" pitchFamily="18" charset="0"/>
                      </a:rPr>
                      <m:t>Φ</m:t>
                    </m:r>
                    <m:d>
                      <m:dPr>
                        <m:ctrlPr>
                          <a:rPr lang="el-GR" sz="2400" i="1" dirty="0" smtClean="0">
                            <a:solidFill>
                              <a:srgbClr val="FF0000"/>
                            </a:solidFill>
                            <a:latin typeface="Cambria Math"/>
                            <a:ea typeface="Cambria Math" panose="02040503050406030204" pitchFamily="18" charset="0"/>
                          </a:rPr>
                        </m:ctrlPr>
                      </m:dPr>
                      <m:e>
                        <m:f>
                          <m:fPr>
                            <m:ctrlPr>
                              <a:rPr lang="el-GR" sz="2400" i="1" dirty="0" smtClean="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6−4</m:t>
                            </m:r>
                          </m:num>
                          <m:den>
                            <m:r>
                              <a:rPr lang="en-GB" sz="2400" b="0" i="1" dirty="0" smtClean="0">
                                <a:solidFill>
                                  <a:srgbClr val="FF0000"/>
                                </a:solidFill>
                                <a:latin typeface="Cambria Math" panose="02040503050406030204" pitchFamily="18" charset="0"/>
                                <a:ea typeface="Cambria Math" panose="02040503050406030204" pitchFamily="18" charset="0"/>
                              </a:rPr>
                              <m:t>3</m:t>
                            </m:r>
                          </m:den>
                        </m:f>
                      </m:e>
                    </m:d>
                  </m:oMath>
                </a14:m>
                <a:endParaRPr lang="en-US" sz="2400" dirty="0">
                  <a:solidFill>
                    <a:srgbClr val="FF0000"/>
                  </a:solidFill>
                </a:endParaRPr>
              </a:p>
              <a:p>
                <a:r>
                  <a:rPr lang="en-US" sz="2400" dirty="0">
                    <a:solidFill>
                      <a:srgbClr val="FF0000"/>
                    </a:solidFill>
                  </a:rPr>
                  <a:t>                                 = 1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r>
                          <a:rPr lang="en-GB" sz="2400" b="0" i="1" dirty="0" smtClean="0">
                            <a:solidFill>
                              <a:srgbClr val="FF0000"/>
                            </a:solidFill>
                            <a:latin typeface="Cambria Math" panose="02040503050406030204" pitchFamily="18" charset="0"/>
                            <a:ea typeface="Cambria Math" panose="02040503050406030204" pitchFamily="18" charset="0"/>
                          </a:rPr>
                          <m:t>0.67</m:t>
                        </m:r>
                      </m:e>
                    </m:d>
                  </m:oMath>
                </a14:m>
                <a:r>
                  <a:rPr lang="en-US" sz="2400" dirty="0">
                    <a:solidFill>
                      <a:srgbClr val="FF0000"/>
                    </a:solidFill>
                  </a:rPr>
                  <a:t>  </a:t>
                </a:r>
              </a:p>
              <a:p>
                <a:r>
                  <a:rPr lang="en-US" sz="2400" dirty="0">
                    <a:solidFill>
                      <a:srgbClr val="FF0000"/>
                    </a:solidFill>
                  </a:rPr>
                  <a:t>                                 = 1</a:t>
                </a: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a:rPr lang="en-GB" sz="2400" b="0" i="1" dirty="0" smtClean="0">
                        <a:solidFill>
                          <a:srgbClr val="FF0000"/>
                        </a:solidFill>
                        <a:latin typeface="Cambria Math" panose="02040503050406030204" pitchFamily="18" charset="0"/>
                        <a:ea typeface="Cambria Math" panose="02040503050406030204" pitchFamily="18" charset="0"/>
                      </a:rPr>
                      <m:t>0.7486≈0.25</m:t>
                    </m:r>
                  </m:oMath>
                </a14:m>
                <a:endParaRPr lang="en-US" sz="2400" dirty="0">
                  <a:solidFill>
                    <a:srgbClr val="FF0000"/>
                  </a:solidFill>
                </a:endParaRPr>
              </a:p>
            </p:txBody>
          </p:sp>
        </mc:Choice>
        <mc:Fallback xmlns="">
          <p:sp>
            <p:nvSpPr>
              <p:cNvPr id="13" name="TextBox 12">
                <a:extLst>
                  <a:ext uri="{FF2B5EF4-FFF2-40B4-BE49-F238E27FC236}">
                    <a16:creationId xmlns:a16="http://schemas.microsoft.com/office/drawing/2014/main" id="{188F5DD6-6074-3B44-A97F-65A646519438}"/>
                  </a:ext>
                </a:extLst>
              </p:cNvPr>
              <p:cNvSpPr txBox="1">
                <a:spLocks noRot="1" noChangeAspect="1" noMove="1" noResize="1" noEditPoints="1" noAdjustHandles="1" noChangeArrowheads="1" noChangeShapeType="1" noTextEdit="1"/>
              </p:cNvSpPr>
              <p:nvPr/>
            </p:nvSpPr>
            <p:spPr>
              <a:xfrm>
                <a:off x="2561525" y="3199882"/>
                <a:ext cx="8856984" cy="1753044"/>
              </a:xfrm>
              <a:prstGeom prst="rect">
                <a:avLst/>
              </a:prstGeom>
              <a:blipFill>
                <a:blip r:embed="rId6"/>
                <a:stretch>
                  <a:fillRect l="-860" t="-3623" b="-6522"/>
                </a:stretch>
              </a:blipFill>
            </p:spPr>
            <p:txBody>
              <a:bodyPr/>
              <a:lstStyle/>
              <a:p>
                <a:r>
                  <a:rPr lang="en-US">
                    <a:noFill/>
                  </a:rPr>
                  <a:t> </a:t>
                </a:r>
              </a:p>
            </p:txBody>
          </p:sp>
        </mc:Fallback>
      </mc:AlternateContent>
      <p:pic>
        <p:nvPicPr>
          <p:cNvPr id="15" name="Picture 14">
            <a:extLst>
              <a:ext uri="{FF2B5EF4-FFF2-40B4-BE49-F238E27FC236}">
                <a16:creationId xmlns:a16="http://schemas.microsoft.com/office/drawing/2014/main" xmlns="" id="{C9C2E209-B471-C241-884D-05D22A78C2D5}"/>
              </a:ext>
            </a:extLst>
          </p:cNvPr>
          <p:cNvPicPr>
            <a:picLocks noChangeAspect="1"/>
          </p:cNvPicPr>
          <p:nvPr/>
        </p:nvPicPr>
        <p:blipFill>
          <a:blip r:embed="rId7"/>
          <a:stretch>
            <a:fillRect/>
          </a:stretch>
        </p:blipFill>
        <p:spPr>
          <a:xfrm>
            <a:off x="9524932" y="3365241"/>
            <a:ext cx="2672367" cy="1561773"/>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F6E2C2D5-EE4D-6E46-9559-029BC1A31FA8}"/>
                  </a:ext>
                </a:extLst>
              </p:cNvPr>
              <p:cNvSpPr txBox="1"/>
              <p:nvPr/>
            </p:nvSpPr>
            <p:spPr>
              <a:xfrm>
                <a:off x="2561525" y="5073922"/>
                <a:ext cx="6846843" cy="2060821"/>
              </a:xfrm>
              <a:prstGeom prst="rect">
                <a:avLst/>
              </a:prstGeom>
              <a:noFill/>
            </p:spPr>
            <p:txBody>
              <a:bodyPr wrap="square" rtlCol="0">
                <a:spAutoFit/>
              </a:bodyPr>
              <a:lstStyle/>
              <a:p>
                <a:r>
                  <a:rPr lang="en-US" sz="2400" dirty="0">
                    <a:solidFill>
                      <a:srgbClr val="FF0000"/>
                    </a:solidFill>
                  </a:rPr>
                  <a:t>b) Here </a:t>
                </a:r>
                <a:r>
                  <a:rPr lang="en-US" sz="2400" i="1" dirty="0">
                    <a:solidFill>
                      <a:srgbClr val="FF0000"/>
                    </a:solidFill>
                    <a:latin typeface="Times" pitchFamily="2" charset="0"/>
                  </a:rPr>
                  <a:t>p</a:t>
                </a:r>
                <a:r>
                  <a:rPr lang="en-US" sz="2400" dirty="0">
                    <a:solidFill>
                      <a:srgbClr val="FF0000"/>
                    </a:solidFill>
                  </a:rPr>
                  <a:t>(</a:t>
                </a:r>
                <a:r>
                  <a:rPr lang="en-US" sz="2400" i="1" dirty="0">
                    <a:solidFill>
                      <a:srgbClr val="FF0000"/>
                    </a:solidFill>
                    <a:latin typeface="Times" pitchFamily="2" charset="0"/>
                  </a:rPr>
                  <a:t>X </a:t>
                </a:r>
                <a:r>
                  <a:rPr lang="en-US" sz="2400" dirty="0">
                    <a:solidFill>
                      <a:srgbClr val="FF0000"/>
                    </a:solidFill>
                  </a:rPr>
                  <a:t>&gt; 1) = </a:t>
                </a:r>
                <a:r>
                  <a:rPr lang="en-US" sz="2400" i="1" dirty="0">
                    <a:solidFill>
                      <a:srgbClr val="FF0000"/>
                    </a:solidFill>
                    <a:latin typeface="Times" pitchFamily="2" charset="0"/>
                  </a:rPr>
                  <a:t>p</a:t>
                </a:r>
                <a:r>
                  <a:rPr lang="en-US" sz="2400" dirty="0">
                    <a:solidFill>
                      <a:srgbClr val="FF0000"/>
                    </a:solidFill>
                  </a:rPr>
                  <a:t>(</a:t>
                </a:r>
                <a:r>
                  <a:rPr lang="en-US" sz="2400" i="1" dirty="0">
                    <a:solidFill>
                      <a:srgbClr val="FF0000"/>
                    </a:solidFill>
                    <a:latin typeface="Times" pitchFamily="2" charset="0"/>
                  </a:rPr>
                  <a:t>X </a:t>
                </a:r>
                <a:r>
                  <a:rPr lang="en-US" sz="2400" dirty="0">
                    <a:solidFill>
                      <a:srgbClr val="FF0000"/>
                    </a:solidFill>
                  </a:rPr>
                  <a:t>&lt; 7)  (by symmetry)</a:t>
                </a:r>
              </a:p>
              <a:p>
                <a:r>
                  <a:rPr lang="en-US" sz="2400" dirty="0">
                    <a:solidFill>
                      <a:srgbClr val="FF0000"/>
                    </a:solidFill>
                  </a:rPr>
                  <a:t>                                 =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f>
                          <m:fPr>
                            <m:ctrlPr>
                              <a:rPr lang="el-GR" sz="2400" i="1" dirty="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7</m:t>
                            </m:r>
                            <m:r>
                              <a:rPr lang="en-GB" sz="2400" i="1" dirty="0">
                                <a:solidFill>
                                  <a:srgbClr val="FF0000"/>
                                </a:solidFill>
                                <a:latin typeface="Cambria Math" panose="02040503050406030204" pitchFamily="18" charset="0"/>
                                <a:ea typeface="Cambria Math" panose="02040503050406030204" pitchFamily="18" charset="0"/>
                              </a:rPr>
                              <m:t>−4</m:t>
                            </m:r>
                          </m:num>
                          <m:den>
                            <m:r>
                              <a:rPr lang="en-GB" sz="2400" i="1" dirty="0">
                                <a:solidFill>
                                  <a:srgbClr val="FF0000"/>
                                </a:solidFill>
                                <a:latin typeface="Cambria Math" panose="02040503050406030204" pitchFamily="18" charset="0"/>
                                <a:ea typeface="Cambria Math" panose="02040503050406030204" pitchFamily="18" charset="0"/>
                              </a:rPr>
                              <m:t>3</m:t>
                            </m:r>
                          </m:den>
                        </m:f>
                      </m:e>
                    </m:d>
                  </m:oMath>
                </a14:m>
                <a:endParaRPr lang="en-US" sz="2400" dirty="0">
                  <a:solidFill>
                    <a:srgbClr val="FF0000"/>
                  </a:solidFill>
                </a:endParaRPr>
              </a:p>
              <a:p>
                <a:r>
                  <a:rPr lang="en-US" sz="2400" dirty="0">
                    <a:solidFill>
                      <a:srgbClr val="FF0000"/>
                    </a:solidFill>
                  </a:rPr>
                  <a:t>                                 =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r>
                          <a:rPr lang="en-GB" sz="2400" b="0" i="1" dirty="0" smtClean="0">
                            <a:solidFill>
                              <a:srgbClr val="FF0000"/>
                            </a:solidFill>
                            <a:latin typeface="Cambria Math" panose="02040503050406030204" pitchFamily="18" charset="0"/>
                            <a:ea typeface="Cambria Math" panose="02040503050406030204" pitchFamily="18" charset="0"/>
                          </a:rPr>
                          <m:t>1</m:t>
                        </m:r>
                      </m:e>
                    </m:d>
                  </m:oMath>
                </a14:m>
                <a:r>
                  <a:rPr lang="en-US" sz="2400" dirty="0">
                    <a:solidFill>
                      <a:srgbClr val="FF0000"/>
                    </a:solidFill>
                  </a:rPr>
                  <a:t>  </a:t>
                </a:r>
              </a:p>
              <a:p>
                <a:r>
                  <a:rPr lang="en-US"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0.</m:t>
                    </m:r>
                    <m:r>
                      <a:rPr lang="en-GB" sz="2400" b="0" i="1" dirty="0" smtClean="0">
                        <a:solidFill>
                          <a:srgbClr val="FF0000"/>
                        </a:solidFill>
                        <a:latin typeface="Cambria Math" panose="02040503050406030204" pitchFamily="18" charset="0"/>
                        <a:ea typeface="Cambria Math" panose="02040503050406030204" pitchFamily="18" charset="0"/>
                      </a:rPr>
                      <m:t>8</m:t>
                    </m:r>
                    <m:r>
                      <a:rPr lang="en-GB" sz="2400" i="1" dirty="0">
                        <a:solidFill>
                          <a:srgbClr val="FF0000"/>
                        </a:solidFill>
                        <a:latin typeface="Cambria Math" panose="02040503050406030204" pitchFamily="18" charset="0"/>
                        <a:ea typeface="Cambria Math" panose="02040503050406030204" pitchFamily="18" charset="0"/>
                      </a:rPr>
                      <m:t>4</m:t>
                    </m:r>
                    <m:r>
                      <a:rPr lang="en-GB" sz="2400" b="0" i="1" dirty="0" smtClean="0">
                        <a:solidFill>
                          <a:srgbClr val="FF0000"/>
                        </a:solidFill>
                        <a:latin typeface="Cambria Math" panose="02040503050406030204" pitchFamily="18" charset="0"/>
                        <a:ea typeface="Cambria Math" panose="02040503050406030204" pitchFamily="18" charset="0"/>
                      </a:rPr>
                      <m:t>13</m:t>
                    </m:r>
                    <m:r>
                      <a:rPr lang="en-GB" sz="2400" i="1" dirty="0">
                        <a:solidFill>
                          <a:srgbClr val="FF0000"/>
                        </a:solidFill>
                        <a:latin typeface="Cambria Math" panose="02040503050406030204" pitchFamily="18" charset="0"/>
                        <a:ea typeface="Cambria Math" panose="02040503050406030204" pitchFamily="18" charset="0"/>
                      </a:rPr>
                      <m:t>≈0.</m:t>
                    </m:r>
                    <m:r>
                      <a:rPr lang="en-GB" sz="2400" b="0" i="1" dirty="0" smtClean="0">
                        <a:solidFill>
                          <a:srgbClr val="FF0000"/>
                        </a:solidFill>
                        <a:latin typeface="Cambria Math" panose="02040503050406030204" pitchFamily="18" charset="0"/>
                        <a:ea typeface="Cambria Math" panose="02040503050406030204" pitchFamily="18" charset="0"/>
                      </a:rPr>
                      <m:t>84</m:t>
                    </m:r>
                  </m:oMath>
                </a14:m>
                <a:endParaRPr lang="en-US" sz="2400" dirty="0">
                  <a:solidFill>
                    <a:srgbClr val="FF0000"/>
                  </a:solidFill>
                </a:endParaRPr>
              </a:p>
              <a:p>
                <a:endParaRPr lang="en-US" dirty="0"/>
              </a:p>
            </p:txBody>
          </p:sp>
        </mc:Choice>
        <mc:Fallback xmlns="">
          <p:sp>
            <p:nvSpPr>
              <p:cNvPr id="16" name="TextBox 15">
                <a:extLst>
                  <a:ext uri="{FF2B5EF4-FFF2-40B4-BE49-F238E27FC236}">
                    <a16:creationId xmlns:a16="http://schemas.microsoft.com/office/drawing/2014/main" id="{F6E2C2D5-EE4D-6E46-9559-029BC1A31FA8}"/>
                  </a:ext>
                </a:extLst>
              </p:cNvPr>
              <p:cNvSpPr txBox="1">
                <a:spLocks noRot="1" noChangeAspect="1" noMove="1" noResize="1" noEditPoints="1" noAdjustHandles="1" noChangeArrowheads="1" noChangeShapeType="1" noTextEdit="1"/>
              </p:cNvSpPr>
              <p:nvPr/>
            </p:nvSpPr>
            <p:spPr>
              <a:xfrm>
                <a:off x="2561525" y="5073922"/>
                <a:ext cx="6846843" cy="2060821"/>
              </a:xfrm>
              <a:prstGeom prst="rect">
                <a:avLst/>
              </a:prstGeom>
              <a:blipFill>
                <a:blip r:embed="rId8"/>
                <a:stretch>
                  <a:fillRect l="-1481" t="-3067"/>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xmlns="" id="{449DDA13-90BD-7145-AA46-B788A47437F3}"/>
              </a:ext>
            </a:extLst>
          </p:cNvPr>
          <p:cNvPicPr>
            <a:picLocks noChangeAspect="1"/>
          </p:cNvPicPr>
          <p:nvPr/>
        </p:nvPicPr>
        <p:blipFill>
          <a:blip r:embed="rId9"/>
          <a:stretch>
            <a:fillRect/>
          </a:stretch>
        </p:blipFill>
        <p:spPr>
          <a:xfrm>
            <a:off x="9519989" y="5170328"/>
            <a:ext cx="2651790" cy="1652107"/>
          </a:xfrm>
          <a:prstGeom prst="rect">
            <a:avLst/>
          </a:prstGeom>
        </p:spPr>
      </p:pic>
      <p:sp>
        <p:nvSpPr>
          <p:cNvPr id="18" name="Rectangle 17">
            <a:extLst>
              <a:ext uri="{FF2B5EF4-FFF2-40B4-BE49-F238E27FC236}">
                <a16:creationId xmlns:a16="http://schemas.microsoft.com/office/drawing/2014/main" xmlns="" id="{FB80C7C2-CCD2-4A4F-977C-816110F7F3E3}"/>
              </a:ext>
            </a:extLst>
          </p:cNvPr>
          <p:cNvSpPr/>
          <p:nvPr/>
        </p:nvSpPr>
        <p:spPr bwMode="auto">
          <a:xfrm>
            <a:off x="11496600" y="6395256"/>
            <a:ext cx="321176"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r>
              <a:rPr kumimoji="0" lang="en-US" sz="1100" b="0" i="0" u="none" strike="noStrike" cap="none" normalizeH="0" baseline="0" dirty="0">
                <a:ln>
                  <a:noFill/>
                </a:ln>
                <a:solidFill>
                  <a:schemeClr val="tx1"/>
                </a:solidFill>
                <a:effectLst/>
                <a:latin typeface="Arial" charset="0"/>
                <a:ea typeface="ＭＳ Ｐゴシック" charset="0"/>
              </a:rPr>
              <a:t> </a:t>
            </a:r>
            <a:r>
              <a:rPr kumimoji="0" lang="en-US" sz="1100" b="0" i="0" u="none" strike="noStrike" cap="none" normalizeH="0" baseline="0" dirty="0">
                <a:ln>
                  <a:noFill/>
                </a:ln>
                <a:solidFill>
                  <a:srgbClr val="FF0000"/>
                </a:solidFill>
                <a:effectLst/>
                <a:latin typeface="Arial" charset="0"/>
                <a:ea typeface="ＭＳ Ｐゴシック" charset="0"/>
              </a:rPr>
              <a:t>7</a:t>
            </a:r>
          </a:p>
        </p:txBody>
      </p:sp>
      <p:cxnSp>
        <p:nvCxnSpPr>
          <p:cNvPr id="24" name="Straight Connector 23">
            <a:extLst>
              <a:ext uri="{FF2B5EF4-FFF2-40B4-BE49-F238E27FC236}">
                <a16:creationId xmlns:a16="http://schemas.microsoft.com/office/drawing/2014/main" xmlns="" id="{FDB4B325-4459-7447-BC3A-051A7465EF36}"/>
              </a:ext>
            </a:extLst>
          </p:cNvPr>
          <p:cNvCxnSpPr/>
          <p:nvPr/>
        </p:nvCxnSpPr>
        <p:spPr bwMode="auto">
          <a:xfrm>
            <a:off x="11662126" y="6231365"/>
            <a:ext cx="0" cy="163891"/>
          </a:xfrm>
          <a:prstGeom prst="line">
            <a:avLst/>
          </a:prstGeom>
          <a:solidFill>
            <a:srgbClr val="00B8FF"/>
          </a:solidFill>
          <a:ln w="9525" cap="flat" cmpd="sng" algn="ctr">
            <a:solidFill>
              <a:srgbClr val="FF0000"/>
            </a:solidFill>
            <a:prstDash val="solid"/>
            <a:round/>
            <a:headEnd type="none" w="med" len="med"/>
            <a:tailEnd type="none" w="med" len="med"/>
          </a:ln>
          <a:effectLst/>
        </p:spPr>
      </p:cxnSp>
      <p:sp>
        <p:nvSpPr>
          <p:cNvPr id="14"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48760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6" grpId="0"/>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Examples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6C96F5EC-5DAB-4D4D-A3FD-C53C12EECDCE}"/>
                  </a:ext>
                </a:extLst>
              </p:cNvPr>
              <p:cNvSpPr txBox="1"/>
              <p:nvPr/>
            </p:nvSpPr>
            <p:spPr>
              <a:xfrm>
                <a:off x="4943872" y="3283765"/>
                <a:ext cx="4896544" cy="616836"/>
              </a:xfrm>
              <a:prstGeom prst="rect">
                <a:avLst/>
              </a:prstGeom>
              <a:noFill/>
            </p:spPr>
            <p:txBody>
              <a:bodyPr wrap="square" rtlCol="0">
                <a:spAutoFit/>
              </a:bodyPr>
              <a:lstStyle/>
              <a:p>
                <a:r>
                  <a:rPr lang="en-US" sz="2400" i="1" dirty="0">
                    <a:solidFill>
                      <a:srgbClr val="FF0000"/>
                    </a:solidFill>
                    <a:latin typeface="Times" pitchFamily="2" charset="0"/>
                  </a:rPr>
                  <a:t>Z </a:t>
                </a:r>
                <a:r>
                  <a:rPr lang="en-US" sz="2400" dirty="0">
                    <a:solidFill>
                      <a:srgbClr val="FF0000"/>
                    </a:solidFill>
                  </a:rPr>
                  <a:t>=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𝑋</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𝜇</m:t>
                        </m:r>
                      </m:num>
                      <m:den>
                        <m:r>
                          <a:rPr lang="en-US" sz="2400" i="1" smtClean="0">
                            <a:solidFill>
                              <a:srgbClr val="FF0000"/>
                            </a:solidFill>
                            <a:latin typeface="Cambria Math" panose="02040503050406030204" pitchFamily="18" charset="0"/>
                            <a:ea typeface="Cambria Math" panose="02040503050406030204" pitchFamily="18" charset="0"/>
                          </a:rPr>
                          <m:t>𝜎</m:t>
                        </m:r>
                      </m:den>
                    </m:f>
                    <m:r>
                      <m:rPr>
                        <m:nor/>
                      </m:rPr>
                      <a:rPr lang="en-GB" sz="2400" b="0" i="0" smtClean="0">
                        <a:solidFill>
                          <a:srgbClr val="FF0000"/>
                        </a:solidFill>
                        <a:latin typeface="Cambria Math"/>
                        <a:ea typeface="Cambria Math" panose="02040503050406030204" pitchFamily="18" charset="0"/>
                      </a:rPr>
                      <m:t>  </m:t>
                    </m:r>
                    <m:r>
                      <m:rPr>
                        <m:nor/>
                      </m:rPr>
                      <a:rPr lang="en-US" sz="2400" dirty="0">
                        <a:solidFill>
                          <a:srgbClr val="FF0000"/>
                        </a:solidFill>
                      </a:rPr>
                      <m:t>=</m:t>
                    </m:r>
                    <m:r>
                      <a:rPr lang="en-GB" sz="2400" b="0" i="1" dirty="0" smtClean="0">
                        <a:solidFill>
                          <a:srgbClr val="FF0000"/>
                        </a:solidFill>
                        <a:latin typeface="Cambria Math"/>
                      </a:rPr>
                      <m:t>  </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𝑋</m:t>
                        </m:r>
                        <m:r>
                          <a:rPr lang="en-GB" sz="2400" b="0" i="1" smtClean="0">
                            <a:solidFill>
                              <a:srgbClr val="FF0000"/>
                            </a:solidFill>
                            <a:latin typeface="Cambria Math" panose="02040503050406030204" pitchFamily="18" charset="0"/>
                          </a:rPr>
                          <m:t>−100</m:t>
                        </m:r>
                      </m:num>
                      <m:den>
                        <m:r>
                          <a:rPr lang="en-GB" sz="2400" b="0" i="1" smtClean="0">
                            <a:solidFill>
                              <a:srgbClr val="FF0000"/>
                            </a:solidFill>
                            <a:latin typeface="Cambria Math" panose="02040503050406030204" pitchFamily="18" charset="0"/>
                          </a:rPr>
                          <m:t>15</m:t>
                        </m:r>
                      </m:den>
                    </m:f>
                  </m:oMath>
                </a14:m>
                <a:endParaRPr lang="en-US" sz="2400" dirty="0"/>
              </a:p>
            </p:txBody>
          </p:sp>
        </mc:Choice>
        <mc:Fallback xmlns="">
          <p:sp>
            <p:nvSpPr>
              <p:cNvPr id="9" name="TextBox 8">
                <a:extLst>
                  <a:ext uri="{FF2B5EF4-FFF2-40B4-BE49-F238E27FC236}">
                    <a16:creationId xmlns:a16="http://schemas.microsoft.com/office/drawing/2014/main" xmlns:a14="http://schemas.microsoft.com/office/drawing/2010/main" xmlns="" id="{6C96F5EC-5DAB-4D4D-A3FD-C53C12EECDCE}"/>
                  </a:ext>
                </a:extLst>
              </p:cNvPr>
              <p:cNvSpPr txBox="1">
                <a:spLocks noRot="1" noChangeAspect="1" noMove="1" noResize="1" noEditPoints="1" noAdjustHandles="1" noChangeArrowheads="1" noChangeShapeType="1" noTextEdit="1"/>
              </p:cNvSpPr>
              <p:nvPr/>
            </p:nvSpPr>
            <p:spPr>
              <a:xfrm>
                <a:off x="4943872" y="3283765"/>
                <a:ext cx="4896544" cy="616836"/>
              </a:xfrm>
              <a:prstGeom prst="rect">
                <a:avLst/>
              </a:prstGeom>
              <a:blipFill rotWithShape="1">
                <a:blip r:embed="rId3"/>
                <a:stretch>
                  <a:fillRect l="-1868"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B836AA85-E5FC-B54C-8D58-AC661335B77B}"/>
                  </a:ext>
                </a:extLst>
              </p:cNvPr>
              <p:cNvSpPr txBox="1"/>
              <p:nvPr/>
            </p:nvSpPr>
            <p:spPr>
              <a:xfrm>
                <a:off x="2504624" y="735679"/>
                <a:ext cx="8928992" cy="1569660"/>
              </a:xfrm>
              <a:prstGeom prst="rect">
                <a:avLst/>
              </a:prstGeom>
              <a:noFill/>
            </p:spPr>
            <p:txBody>
              <a:bodyPr wrap="square" rtlCol="0">
                <a:spAutoFit/>
              </a:bodyPr>
              <a:lstStyle/>
              <a:p>
                <a:r>
                  <a:rPr lang="en-US" sz="2400" b="1" dirty="0"/>
                  <a:t>Example 2</a:t>
                </a:r>
              </a:p>
              <a:p>
                <a:r>
                  <a:rPr lang="en-US" sz="2400" dirty="0"/>
                  <a:t>Intelligent Quotient (IQ) are designed to be  </a:t>
                </a:r>
                <a14:m>
                  <m:oMath xmlns:m="http://schemas.openxmlformats.org/officeDocument/2006/math">
                    <m:r>
                      <a:rPr lang="en-GB" sz="2400" b="0" i="1" smtClean="0">
                        <a:latin typeface="Cambria Math" panose="02040503050406030204" pitchFamily="18" charset="0"/>
                      </a:rPr>
                      <m:t>𝑋</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𝑁</m:t>
                    </m:r>
                    <m:d>
                      <m:dPr>
                        <m:ctrlPr>
                          <a:rPr lang="en-GB" sz="2400" i="1">
                            <a:latin typeface="Cambria Math"/>
                            <a:ea typeface="Cambria Math" panose="02040503050406030204" pitchFamily="18" charset="0"/>
                          </a:rPr>
                        </m:ctrlPr>
                      </m:dPr>
                      <m:e>
                        <m:r>
                          <a:rPr lang="en-GB" sz="2400" b="0" i="1" smtClean="0">
                            <a:latin typeface="Cambria Math" panose="02040503050406030204" pitchFamily="18" charset="0"/>
                            <a:ea typeface="Cambria Math" panose="02040503050406030204" pitchFamily="18" charset="0"/>
                          </a:rPr>
                          <m:t>100</m:t>
                        </m:r>
                        <m:r>
                          <a:rPr lang="en-GB" sz="2400" i="1">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225</m:t>
                        </m:r>
                      </m:e>
                    </m:d>
                  </m:oMath>
                </a14:m>
                <a:r>
                  <a:rPr lang="en-GB" sz="2400" dirty="0">
                    <a:ea typeface="Cambria Math" panose="02040503050406030204" pitchFamily="18" charset="0"/>
                  </a:rPr>
                  <a:t>.</a:t>
                </a:r>
              </a:p>
              <a:p>
                <a:r>
                  <a:rPr lang="en-US" sz="2400" dirty="0"/>
                  <a:t>To join MENSA an IQ of 138 is required. What percentage of the population are eligible to join?</a:t>
                </a:r>
              </a:p>
            </p:txBody>
          </p:sp>
        </mc:Choice>
        <mc:Fallback xmlns="">
          <p:sp>
            <p:nvSpPr>
              <p:cNvPr id="11" name="TextBox 10">
                <a:extLst>
                  <a:ext uri="{FF2B5EF4-FFF2-40B4-BE49-F238E27FC236}">
                    <a16:creationId xmlns:a16="http://schemas.microsoft.com/office/drawing/2014/main" xmlns:a14="http://schemas.microsoft.com/office/drawing/2010/main" xmlns="" id="{B836AA85-E5FC-B54C-8D58-AC661335B77B}"/>
                  </a:ext>
                </a:extLst>
              </p:cNvPr>
              <p:cNvSpPr txBox="1">
                <a:spLocks noRot="1" noChangeAspect="1" noMove="1" noResize="1" noEditPoints="1" noAdjustHandles="1" noChangeArrowheads="1" noChangeShapeType="1" noTextEdit="1"/>
              </p:cNvSpPr>
              <p:nvPr/>
            </p:nvSpPr>
            <p:spPr>
              <a:xfrm>
                <a:off x="2504624" y="735679"/>
                <a:ext cx="8928992" cy="1569660"/>
              </a:xfrm>
              <a:prstGeom prst="rect">
                <a:avLst/>
              </a:prstGeom>
              <a:blipFill rotWithShape="1">
                <a:blip r:embed="rId4"/>
                <a:stretch>
                  <a:fillRect l="-1092" t="-2724" r="-751" b="-856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2266A26D-06EA-0047-A7B1-DBFDC4742094}"/>
                  </a:ext>
                </a:extLst>
              </p:cNvPr>
              <p:cNvSpPr txBox="1"/>
              <p:nvPr/>
            </p:nvSpPr>
            <p:spPr>
              <a:xfrm>
                <a:off x="2520276" y="2394075"/>
                <a:ext cx="9352016" cy="869533"/>
              </a:xfrm>
              <a:prstGeom prst="rect">
                <a:avLst/>
              </a:prstGeom>
              <a:noFill/>
            </p:spPr>
            <p:txBody>
              <a:bodyPr wrap="square" rtlCol="0">
                <a:spAutoFit/>
              </a:bodyPr>
              <a:lstStyle/>
              <a:p>
                <a:r>
                  <a:rPr lang="en-US" sz="2400" b="1" dirty="0">
                    <a:latin typeface="+mj-lt"/>
                  </a:rPr>
                  <a:t>Solution</a:t>
                </a:r>
              </a:p>
              <a:p>
                <a:r>
                  <a:rPr lang="en-US" sz="2400" dirty="0">
                    <a:solidFill>
                      <a:srgbClr val="FF0000"/>
                    </a:solidFill>
                    <a:latin typeface="+mj-lt"/>
                  </a:rPr>
                  <a:t>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𝜇</m:t>
                    </m:r>
                  </m:oMath>
                </a14:m>
                <a:r>
                  <a:rPr lang="en-US" sz="2400" dirty="0">
                    <a:solidFill>
                      <a:srgbClr val="FF0000"/>
                    </a:solidFill>
                    <a:latin typeface="+mj-lt"/>
                  </a:rPr>
                  <a:t> = 100 and </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𝜎</m:t>
                    </m:r>
                    <m:r>
                      <a:rPr lang="en-GB" sz="2400" b="0" i="1" smtClean="0">
                        <a:solidFill>
                          <a:srgbClr val="FF0000"/>
                        </a:solidFill>
                        <a:latin typeface="Cambria Math"/>
                        <a:ea typeface="Cambria Math" panose="02040503050406030204" pitchFamily="18" charset="0"/>
                      </a:rPr>
                      <m:t> </m:t>
                    </m:r>
                    <m:r>
                      <m:rPr>
                        <m:nor/>
                      </m:rPr>
                      <a:rPr lang="en-US" sz="2400" dirty="0">
                        <a:solidFill>
                          <a:srgbClr val="FF0000"/>
                        </a:solidFill>
                      </a:rPr>
                      <m:t>=</m:t>
                    </m:r>
                    <m:r>
                      <a:rPr lang="en-GB" sz="2400" b="0" i="1" dirty="0" smtClean="0">
                        <a:solidFill>
                          <a:srgbClr val="FF0000"/>
                        </a:solidFill>
                        <a:latin typeface="Cambria Math"/>
                      </a:rPr>
                      <m:t> </m:t>
                    </m:r>
                    <m:rad>
                      <m:radPr>
                        <m:degHide m:val="on"/>
                        <m:ctrlPr>
                          <a:rPr lang="en-GB" sz="2400" b="0" i="1" smtClean="0">
                            <a:solidFill>
                              <a:srgbClr val="FF0000"/>
                            </a:solidFill>
                            <a:latin typeface="Cambria Math"/>
                            <a:ea typeface="Cambria Math" panose="02040503050406030204" pitchFamily="18" charset="0"/>
                          </a:rPr>
                        </m:ctrlPr>
                      </m:radPr>
                      <m:deg/>
                      <m:e>
                        <m:r>
                          <a:rPr lang="en-GB" sz="2400" b="0" i="1" smtClean="0">
                            <a:solidFill>
                              <a:srgbClr val="FF0000"/>
                            </a:solidFill>
                            <a:latin typeface="Cambria Math" panose="02040503050406030204" pitchFamily="18" charset="0"/>
                            <a:ea typeface="Cambria Math" panose="02040503050406030204" pitchFamily="18" charset="0"/>
                          </a:rPr>
                          <m:t>225</m:t>
                        </m:r>
                      </m:e>
                    </m:rad>
                    <m:r>
                      <m:rPr>
                        <m:nor/>
                      </m:rPr>
                      <a:rPr lang="en-GB" sz="2400" b="0" i="0" smtClean="0">
                        <a:solidFill>
                          <a:srgbClr val="FF0000"/>
                        </a:solidFill>
                        <a:latin typeface="Cambria Math"/>
                        <a:ea typeface="Cambria Math" panose="02040503050406030204" pitchFamily="18" charset="0"/>
                      </a:rPr>
                      <m:t>  </m:t>
                    </m:r>
                    <m:r>
                      <m:rPr>
                        <m:nor/>
                      </m:rPr>
                      <a:rPr lang="en-US" sz="2400" dirty="0">
                        <a:solidFill>
                          <a:srgbClr val="FF0000"/>
                        </a:solidFill>
                      </a:rPr>
                      <m:t>=</m:t>
                    </m:r>
                    <m:r>
                      <a:rPr lang="en-GB" sz="2400" b="0" i="1" dirty="0" smtClean="0">
                        <a:solidFill>
                          <a:srgbClr val="FF0000"/>
                        </a:solidFill>
                        <a:latin typeface="Cambria Math"/>
                      </a:rPr>
                      <m:t> </m:t>
                    </m:r>
                    <m:r>
                      <a:rPr lang="en-GB" sz="2400" b="0" i="1" smtClean="0">
                        <a:solidFill>
                          <a:srgbClr val="FF0000"/>
                        </a:solidFill>
                        <a:latin typeface="Cambria Math" panose="02040503050406030204" pitchFamily="18" charset="0"/>
                        <a:ea typeface="Cambria Math" panose="02040503050406030204" pitchFamily="18" charset="0"/>
                      </a:rPr>
                      <m:t>15 </m:t>
                    </m:r>
                  </m:oMath>
                </a14:m>
                <a:r>
                  <a:rPr lang="en-US" sz="2400" dirty="0">
                    <a:solidFill>
                      <a:srgbClr val="FF0000"/>
                    </a:solidFill>
                    <a:latin typeface="+mj-lt"/>
                  </a:rPr>
                  <a:t> so we use the transformation  </a:t>
                </a:r>
              </a:p>
            </p:txBody>
          </p:sp>
        </mc:Choice>
        <mc:Fallback xmlns="">
          <p:sp>
            <p:nvSpPr>
              <p:cNvPr id="12" name="TextBox 11">
                <a:extLst>
                  <a:ext uri="{FF2B5EF4-FFF2-40B4-BE49-F238E27FC236}">
                    <a16:creationId xmlns:a16="http://schemas.microsoft.com/office/drawing/2014/main" xmlns:a14="http://schemas.microsoft.com/office/drawing/2010/main" xmlns="" id="{2266A26D-06EA-0047-A7B1-DBFDC4742094}"/>
                  </a:ext>
                </a:extLst>
              </p:cNvPr>
              <p:cNvSpPr txBox="1">
                <a:spLocks noRot="1" noChangeAspect="1" noMove="1" noResize="1" noEditPoints="1" noAdjustHandles="1" noChangeArrowheads="1" noChangeShapeType="1" noTextEdit="1"/>
              </p:cNvSpPr>
              <p:nvPr/>
            </p:nvSpPr>
            <p:spPr>
              <a:xfrm>
                <a:off x="2520276" y="2394075"/>
                <a:ext cx="9352016" cy="869533"/>
              </a:xfrm>
              <a:prstGeom prst="rect">
                <a:avLst/>
              </a:prstGeom>
              <a:blipFill rotWithShape="1">
                <a:blip r:embed="rId5"/>
                <a:stretch>
                  <a:fillRect l="-977" t="-4930" b="-161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188F5DD6-6074-3B44-A97F-65A646519438}"/>
                  </a:ext>
                </a:extLst>
              </p:cNvPr>
              <p:cNvSpPr txBox="1"/>
              <p:nvPr/>
            </p:nvSpPr>
            <p:spPr>
              <a:xfrm>
                <a:off x="2520276" y="4014775"/>
                <a:ext cx="8856984" cy="2319225"/>
              </a:xfrm>
              <a:prstGeom prst="rect">
                <a:avLst/>
              </a:prstGeom>
              <a:noFill/>
            </p:spPr>
            <p:txBody>
              <a:bodyPr wrap="square" rtlCol="0">
                <a:spAutoFit/>
              </a:bodyPr>
              <a:lstStyle/>
              <a:p>
                <a:r>
                  <a:rPr lang="en-US" sz="2400" dirty="0">
                    <a:solidFill>
                      <a:srgbClr val="FF0000"/>
                    </a:solidFill>
                  </a:rPr>
                  <a:t>Hence:    </a:t>
                </a:r>
                <a:r>
                  <a:rPr lang="en-US" sz="2400" i="1" dirty="0">
                    <a:solidFill>
                      <a:srgbClr val="FF0000"/>
                    </a:solidFill>
                    <a:latin typeface="Times" pitchFamily="2" charset="0"/>
                  </a:rPr>
                  <a:t>p</a:t>
                </a:r>
                <a:r>
                  <a:rPr lang="en-US" sz="2400" dirty="0">
                    <a:solidFill>
                      <a:srgbClr val="FF0000"/>
                    </a:solidFill>
                  </a:rPr>
                  <a:t>(</a:t>
                </a:r>
                <a:r>
                  <a:rPr lang="en-US" sz="2400" i="1" dirty="0">
                    <a:solidFill>
                      <a:srgbClr val="FF0000"/>
                    </a:solidFill>
                    <a:latin typeface="Times" pitchFamily="2" charset="0"/>
                  </a:rPr>
                  <a:t>X </a:t>
                </a:r>
                <a:r>
                  <a:rPr lang="en-US" sz="2400" dirty="0">
                    <a:solidFill>
                      <a:srgbClr val="FF0000"/>
                    </a:solidFill>
                  </a:rPr>
                  <a:t>&gt; 138) = 1 </a:t>
                </a:r>
                <a14:m>
                  <m:oMath xmlns:m="http://schemas.openxmlformats.org/officeDocument/2006/math">
                    <m:r>
                      <a:rPr lang="en-GB" sz="2400" i="1">
                        <a:solidFill>
                          <a:srgbClr val="FF0000"/>
                        </a:solidFill>
                        <a:latin typeface="Cambria Math" panose="02040503050406030204" pitchFamily="18" charset="0"/>
                      </a:rPr>
                      <m:t>−</m:t>
                    </m:r>
                  </m:oMath>
                </a14:m>
                <a:r>
                  <a:rPr lang="en-US" sz="2400" i="1" dirty="0">
                    <a:solidFill>
                      <a:srgbClr val="FF0000"/>
                    </a:solidFill>
                    <a:latin typeface="Times" pitchFamily="2" charset="0"/>
                  </a:rPr>
                  <a:t> p</a:t>
                </a:r>
                <a:r>
                  <a:rPr lang="en-US" sz="2400" dirty="0">
                    <a:solidFill>
                      <a:srgbClr val="FF0000"/>
                    </a:solidFill>
                  </a:rPr>
                  <a:t>(</a:t>
                </a:r>
                <a:r>
                  <a:rPr lang="en-US" sz="2400" i="1" dirty="0">
                    <a:solidFill>
                      <a:srgbClr val="FF0000"/>
                    </a:solidFill>
                    <a:latin typeface="Times" pitchFamily="2" charset="0"/>
                  </a:rPr>
                  <a:t>X </a:t>
                </a:r>
                <a:r>
                  <a:rPr lang="en-US" sz="2400" dirty="0">
                    <a:solidFill>
                      <a:srgbClr val="FF0000"/>
                    </a:solidFill>
                  </a:rPr>
                  <a:t>&lt; 138) </a:t>
                </a:r>
              </a:p>
              <a:p>
                <a:r>
                  <a:rPr lang="en-US" sz="2400" dirty="0">
                    <a:solidFill>
                      <a:srgbClr val="FF0000"/>
                    </a:solidFill>
                  </a:rPr>
                  <a:t>                                 = 1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m:rPr>
                        <m:sty m:val="p"/>
                      </m:rPr>
                      <a:rPr lang="el-GR" sz="2400" i="1" dirty="0" smtClean="0">
                        <a:solidFill>
                          <a:srgbClr val="FF0000"/>
                        </a:solidFill>
                        <a:latin typeface="Cambria Math" panose="02040503050406030204" pitchFamily="18" charset="0"/>
                        <a:ea typeface="Cambria Math" panose="02040503050406030204" pitchFamily="18" charset="0"/>
                      </a:rPr>
                      <m:t>Φ</m:t>
                    </m:r>
                    <m:d>
                      <m:dPr>
                        <m:ctrlPr>
                          <a:rPr lang="el-GR" sz="2400" i="1" dirty="0" smtClean="0">
                            <a:solidFill>
                              <a:srgbClr val="FF0000"/>
                            </a:solidFill>
                            <a:latin typeface="Cambria Math"/>
                            <a:ea typeface="Cambria Math" panose="02040503050406030204" pitchFamily="18" charset="0"/>
                          </a:rPr>
                        </m:ctrlPr>
                      </m:dPr>
                      <m:e>
                        <m:f>
                          <m:fPr>
                            <m:ctrlPr>
                              <a:rPr lang="el-GR" sz="2400" i="1" dirty="0" smtClean="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138−100</m:t>
                            </m:r>
                          </m:num>
                          <m:den>
                            <m:r>
                              <a:rPr lang="en-GB" sz="2400" b="0" i="1" dirty="0" smtClean="0">
                                <a:solidFill>
                                  <a:srgbClr val="FF0000"/>
                                </a:solidFill>
                                <a:latin typeface="Cambria Math" panose="02040503050406030204" pitchFamily="18" charset="0"/>
                                <a:ea typeface="Cambria Math" panose="02040503050406030204" pitchFamily="18" charset="0"/>
                              </a:rPr>
                              <m:t>15</m:t>
                            </m:r>
                          </m:den>
                        </m:f>
                      </m:e>
                    </m:d>
                  </m:oMath>
                </a14:m>
                <a:endParaRPr lang="en-US" sz="2400" dirty="0">
                  <a:solidFill>
                    <a:srgbClr val="FF0000"/>
                  </a:solidFill>
                </a:endParaRPr>
              </a:p>
              <a:p>
                <a:r>
                  <a:rPr lang="en-US" sz="2400" dirty="0">
                    <a:solidFill>
                      <a:srgbClr val="FF0000"/>
                    </a:solidFill>
                  </a:rPr>
                  <a:t>                                 = 1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smtClean="0">
                            <a:solidFill>
                              <a:srgbClr val="FF0000"/>
                            </a:solidFill>
                            <a:latin typeface="Cambria Math"/>
                            <a:ea typeface="Cambria Math" panose="02040503050406030204" pitchFamily="18" charset="0"/>
                          </a:rPr>
                        </m:ctrlPr>
                      </m:dPr>
                      <m:e>
                        <m:f>
                          <m:fPr>
                            <m:ctrlPr>
                              <a:rPr lang="el-GR" sz="2400" i="1" dirty="0" smtClean="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38</m:t>
                            </m:r>
                          </m:num>
                          <m:den>
                            <m:r>
                              <a:rPr lang="en-GB" sz="2400" b="0" i="1" dirty="0" smtClean="0">
                                <a:solidFill>
                                  <a:srgbClr val="FF0000"/>
                                </a:solidFill>
                                <a:latin typeface="Cambria Math" panose="02040503050406030204" pitchFamily="18" charset="0"/>
                                <a:ea typeface="Cambria Math" panose="02040503050406030204" pitchFamily="18" charset="0"/>
                              </a:rPr>
                              <m:t>15</m:t>
                            </m:r>
                          </m:den>
                        </m:f>
                      </m:e>
                    </m:d>
                  </m:oMath>
                </a14:m>
                <a:endParaRPr lang="en-US" sz="2400" dirty="0">
                  <a:solidFill>
                    <a:srgbClr val="FF0000"/>
                  </a:solidFill>
                </a:endParaRPr>
              </a:p>
              <a:p>
                <a:r>
                  <a:rPr lang="en-US" sz="2400" dirty="0">
                    <a:solidFill>
                      <a:srgbClr val="FF0000"/>
                    </a:solidFill>
                  </a:rPr>
                  <a:t> </a:t>
                </a:r>
                <a14:m>
                  <m:oMath xmlns:m="http://schemas.openxmlformats.org/officeDocument/2006/math">
                    <m:r>
                      <a:rPr lang="en-GB" sz="2400" b="0" i="0" dirty="0" smtClean="0">
                        <a:solidFill>
                          <a:srgbClr val="FF0000"/>
                        </a:solidFill>
                        <a:latin typeface="Cambria Math" panose="02040503050406030204" pitchFamily="18" charset="0"/>
                        <a:ea typeface="Cambria Math" panose="02040503050406030204" pitchFamily="18" charset="0"/>
                      </a:rPr>
                      <m:t>                                        </m:t>
                    </m:r>
                    <m:r>
                      <a:rPr lang="en-GB"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1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r>
                          <a:rPr lang="en-GB" sz="2400" b="0" i="1" dirty="0" smtClean="0">
                            <a:solidFill>
                              <a:srgbClr val="FF0000"/>
                            </a:solidFill>
                            <a:latin typeface="Cambria Math" panose="02040503050406030204" pitchFamily="18" charset="0"/>
                            <a:ea typeface="Cambria Math" panose="02040503050406030204" pitchFamily="18" charset="0"/>
                          </a:rPr>
                          <m:t>2.53</m:t>
                        </m:r>
                      </m:e>
                    </m:d>
                  </m:oMath>
                </a14:m>
                <a:r>
                  <a:rPr lang="en-US" sz="2400" dirty="0">
                    <a:solidFill>
                      <a:srgbClr val="FF0000"/>
                    </a:solidFill>
                  </a:rPr>
                  <a:t>  </a:t>
                </a:r>
              </a:p>
              <a:p>
                <a:r>
                  <a:rPr lang="en-US" sz="2400" dirty="0">
                    <a:solidFill>
                      <a:srgbClr val="FF0000"/>
                    </a:solidFill>
                  </a:rPr>
                  <a:t>                                 = 1</a:t>
                </a: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r>
                      <a:rPr lang="en-GB" sz="2400" b="0" i="1" dirty="0" smtClean="0">
                        <a:solidFill>
                          <a:srgbClr val="FF0000"/>
                        </a:solidFill>
                        <a:latin typeface="Cambria Math" panose="02040503050406030204" pitchFamily="18" charset="0"/>
                        <a:ea typeface="Cambria Math" panose="02040503050406030204" pitchFamily="18" charset="0"/>
                      </a:rPr>
                      <m:t>0.9943≈0.0057</m:t>
                    </m:r>
                  </m:oMath>
                </a14:m>
                <a:endParaRPr lang="en-US" sz="2400" dirty="0">
                  <a:solidFill>
                    <a:srgbClr val="FF0000"/>
                  </a:solidFill>
                </a:endParaRPr>
              </a:p>
            </p:txBody>
          </p:sp>
        </mc:Choice>
        <mc:Fallback xmlns="">
          <p:sp>
            <p:nvSpPr>
              <p:cNvPr id="13" name="TextBox 12">
                <a:extLst>
                  <a:ext uri="{FF2B5EF4-FFF2-40B4-BE49-F238E27FC236}">
                    <a16:creationId xmlns:a16="http://schemas.microsoft.com/office/drawing/2014/main" id="{188F5DD6-6074-3B44-A97F-65A646519438}"/>
                  </a:ext>
                </a:extLst>
              </p:cNvPr>
              <p:cNvSpPr txBox="1">
                <a:spLocks noRot="1" noChangeAspect="1" noMove="1" noResize="1" noEditPoints="1" noAdjustHandles="1" noChangeArrowheads="1" noChangeShapeType="1" noTextEdit="1"/>
              </p:cNvSpPr>
              <p:nvPr/>
            </p:nvSpPr>
            <p:spPr>
              <a:xfrm>
                <a:off x="2520276" y="4014775"/>
                <a:ext cx="8856984" cy="2319225"/>
              </a:xfrm>
              <a:prstGeom prst="rect">
                <a:avLst/>
              </a:prstGeom>
              <a:blipFill>
                <a:blip r:embed="rId6"/>
                <a:stretch>
                  <a:fillRect l="-858" t="-2174" b="-38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B0B7A0FF-41A8-A245-9F03-D23C9CB41BE5}"/>
                  </a:ext>
                </a:extLst>
              </p:cNvPr>
              <p:cNvSpPr txBox="1"/>
              <p:nvPr/>
            </p:nvSpPr>
            <p:spPr>
              <a:xfrm>
                <a:off x="2504624" y="6254500"/>
                <a:ext cx="9063984" cy="613886"/>
              </a:xfrm>
              <a:prstGeom prst="rect">
                <a:avLst/>
              </a:prstGeom>
              <a:noFill/>
            </p:spPr>
            <p:txBody>
              <a:bodyPr wrap="square" rtlCol="0">
                <a:spAutoFit/>
              </a:bodyPr>
              <a:lstStyle/>
              <a:p>
                <a:r>
                  <a:rPr lang="en-US" sz="2400" dirty="0">
                    <a:solidFill>
                      <a:srgbClr val="FF0000"/>
                    </a:solidFill>
                  </a:rPr>
                  <a:t>This is about 0.57% or just over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that</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is</m:t>
                    </m:r>
                    <m:r>
                      <a:rPr lang="en-GB" sz="2400" b="0" i="0" smtClean="0">
                        <a:solidFill>
                          <a:srgbClr val="FF0000"/>
                        </a:solidFill>
                        <a:latin typeface="Cambria Math" panose="02040503050406030204" pitchFamily="18" charset="0"/>
                      </a:rPr>
                      <m:t> 1 </m:t>
                    </m:r>
                    <m:r>
                      <m:rPr>
                        <m:sty m:val="p"/>
                      </m:rPr>
                      <a:rPr lang="en-GB" sz="2400" b="0" i="0" smtClean="0">
                        <a:solidFill>
                          <a:srgbClr val="FF0000"/>
                        </a:solidFill>
                        <a:latin typeface="Cambria Math" panose="02040503050406030204" pitchFamily="18" charset="0"/>
                      </a:rPr>
                      <m:t>in</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every</m:t>
                    </m:r>
                    <m:r>
                      <a:rPr lang="en-GB" sz="2400" b="0" i="0" smtClean="0">
                        <a:solidFill>
                          <a:srgbClr val="FF0000"/>
                        </a:solidFill>
                        <a:latin typeface="Cambria Math" panose="02040503050406030204" pitchFamily="18" charset="0"/>
                      </a:rPr>
                      <m:t> 200 </m:t>
                    </m:r>
                    <m:r>
                      <m:rPr>
                        <m:sty m:val="p"/>
                      </m:rPr>
                      <a:rPr lang="en-GB" sz="2400" b="0" i="0" smtClean="0">
                        <a:solidFill>
                          <a:srgbClr val="FF0000"/>
                        </a:solidFill>
                        <a:latin typeface="Cambria Math" panose="02040503050406030204" pitchFamily="18" charset="0"/>
                      </a:rPr>
                      <m:t>people</m:t>
                    </m:r>
                  </m:oMath>
                </a14:m>
                <a:endParaRPr lang="en-US" sz="2400" dirty="0">
                  <a:solidFill>
                    <a:srgbClr val="FF0000"/>
                  </a:solidFill>
                </a:endParaRPr>
              </a:p>
            </p:txBody>
          </p:sp>
        </mc:Choice>
        <mc:Fallback xmlns="">
          <p:sp>
            <p:nvSpPr>
              <p:cNvPr id="3" name="TextBox 2">
                <a:extLst>
                  <a:ext uri="{FF2B5EF4-FFF2-40B4-BE49-F238E27FC236}">
                    <a16:creationId xmlns:a16="http://schemas.microsoft.com/office/drawing/2014/main" id="{B0B7A0FF-41A8-A245-9F03-D23C9CB41BE5}"/>
                  </a:ext>
                </a:extLst>
              </p:cNvPr>
              <p:cNvSpPr txBox="1">
                <a:spLocks noRot="1" noChangeAspect="1" noMove="1" noResize="1" noEditPoints="1" noAdjustHandles="1" noChangeArrowheads="1" noChangeShapeType="1" noTextEdit="1"/>
              </p:cNvSpPr>
              <p:nvPr/>
            </p:nvSpPr>
            <p:spPr>
              <a:xfrm>
                <a:off x="2504624" y="6254500"/>
                <a:ext cx="9063984" cy="613886"/>
              </a:xfrm>
              <a:prstGeom prst="rect">
                <a:avLst/>
              </a:prstGeom>
              <a:blipFill>
                <a:blip r:embed="rId7"/>
                <a:stretch>
                  <a:fillRect l="-979" b="-6122"/>
                </a:stretch>
              </a:blipFill>
            </p:spPr>
            <p:txBody>
              <a:bodyPr/>
              <a:lstStyle/>
              <a:p>
                <a:r>
                  <a:rPr lang="en-US">
                    <a:noFill/>
                  </a:rPr>
                  <a:t> </a:t>
                </a:r>
              </a:p>
            </p:txBody>
          </p:sp>
        </mc:Fallback>
      </mc:AlternateContent>
      <p:sp>
        <p:nvSpPr>
          <p:cNvPr id="10"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3</a:t>
            </a:r>
          </a:p>
        </p:txBody>
      </p:sp>
      <p:sp>
        <p:nvSpPr>
          <p:cNvPr id="4" name="TextBox 3">
            <a:extLst>
              <a:ext uri="{FF2B5EF4-FFF2-40B4-BE49-F238E27FC236}">
                <a16:creationId xmlns:a16="http://schemas.microsoft.com/office/drawing/2014/main" xmlns="" id="{484C0858-257F-814A-9E8B-2785038DB142}"/>
              </a:ext>
            </a:extLst>
          </p:cNvPr>
          <p:cNvSpPr txBox="1"/>
          <p:nvPr/>
        </p:nvSpPr>
        <p:spPr>
          <a:xfrm>
            <a:off x="8400256" y="3501008"/>
            <a:ext cx="3472036" cy="2753492"/>
          </a:xfrm>
          <a:prstGeom prst="rect">
            <a:avLst/>
          </a:prstGeom>
          <a:noFill/>
        </p:spPr>
        <p:txBody>
          <a:bodyPr wrap="square" rtlCol="0">
            <a:spAutoFit/>
          </a:bodyPr>
          <a:lstStyle/>
          <a:p>
            <a:endParaRPr lang="en-US" dirty="0"/>
          </a:p>
        </p:txBody>
      </p:sp>
      <p:pic>
        <p:nvPicPr>
          <p:cNvPr id="6" name="Picture 5">
            <a:extLst>
              <a:ext uri="{FF2B5EF4-FFF2-40B4-BE49-F238E27FC236}">
                <a16:creationId xmlns:a16="http://schemas.microsoft.com/office/drawing/2014/main" xmlns="" id="{AAD1B882-533B-9148-9848-841C2781B1F6}"/>
              </a:ext>
            </a:extLst>
          </p:cNvPr>
          <p:cNvPicPr>
            <a:picLocks noChangeAspect="1"/>
          </p:cNvPicPr>
          <p:nvPr/>
        </p:nvPicPr>
        <p:blipFill>
          <a:blip r:embed="rId8"/>
          <a:stretch>
            <a:fillRect/>
          </a:stretch>
        </p:blipFill>
        <p:spPr>
          <a:xfrm>
            <a:off x="8575948" y="3402377"/>
            <a:ext cx="3472036" cy="2344025"/>
          </a:xfrm>
          <a:prstGeom prst="rect">
            <a:avLst/>
          </a:prstGeom>
        </p:spPr>
      </p:pic>
    </p:spTree>
    <p:extLst>
      <p:ext uri="{BB962C8B-B14F-4D97-AF65-F5344CB8AC3E}">
        <p14:creationId xmlns:p14="http://schemas.microsoft.com/office/powerpoint/2010/main" val="350693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Fitness Check</a:t>
            </a:r>
          </a:p>
        </p:txBody>
      </p:sp>
      <p:sp>
        <p:nvSpPr>
          <p:cNvPr id="3" name="Rectangle 2">
            <a:extLst>
              <a:ext uri="{FF2B5EF4-FFF2-40B4-BE49-F238E27FC236}">
                <a16:creationId xmlns:a16="http://schemas.microsoft.com/office/drawing/2014/main" xmlns="" id="{967AFA01-D185-FF40-9047-08AACD1A7A73}"/>
              </a:ext>
            </a:extLst>
          </p:cNvPr>
          <p:cNvSpPr/>
          <p:nvPr/>
        </p:nvSpPr>
        <p:spPr>
          <a:xfrm>
            <a:off x="2351584" y="3212976"/>
            <a:ext cx="9721080" cy="1569660"/>
          </a:xfrm>
          <a:prstGeom prst="rect">
            <a:avLst/>
          </a:prstGeom>
        </p:spPr>
        <p:txBody>
          <a:bodyPr wrap="square">
            <a:spAutoFit/>
          </a:bodyPr>
          <a:lstStyle/>
          <a:p>
            <a:r>
              <a:rPr lang="en-US" dirty="0"/>
              <a:t>2.</a:t>
            </a:r>
            <a:r>
              <a:rPr lang="en-US" sz="2400" dirty="0"/>
              <a:t>	Components in a personal stereo are normally distributed with a 	mean life of 2400 hours with SD 300 hours.  It is estimated that 	the average user listens for about 1000 hours in one year.  What 	is the probability that a component lasts for more than three years</a:t>
            </a:r>
            <a:r>
              <a:rPr lang="en-US" dirty="0"/>
              <a:t>?</a:t>
            </a:r>
          </a:p>
        </p:txBody>
      </p:sp>
      <p:sp>
        <p:nvSpPr>
          <p:cNvPr id="4" name="Rectangle 3">
            <a:extLst>
              <a:ext uri="{FF2B5EF4-FFF2-40B4-BE49-F238E27FC236}">
                <a16:creationId xmlns:a16="http://schemas.microsoft.com/office/drawing/2014/main" xmlns="" id="{BA39A2F5-EE64-F94F-89CC-E0EEE3830307}"/>
              </a:ext>
            </a:extLst>
          </p:cNvPr>
          <p:cNvSpPr/>
          <p:nvPr/>
        </p:nvSpPr>
        <p:spPr>
          <a:xfrm>
            <a:off x="2351584" y="1043197"/>
            <a:ext cx="9721080" cy="1200329"/>
          </a:xfrm>
          <a:prstGeom prst="rect">
            <a:avLst/>
          </a:prstGeom>
        </p:spPr>
        <p:txBody>
          <a:bodyPr wrap="square">
            <a:spAutoFit/>
          </a:bodyPr>
          <a:lstStyle/>
          <a:p>
            <a:r>
              <a:rPr lang="en-US" sz="2400" dirty="0"/>
              <a:t>1.   A psychologist claims that any child with an IQ of 150+ is 'gifted’.     	How many 'gifted' children would you expect to find in a school of  	1800 pupils?</a:t>
            </a:r>
          </a:p>
        </p:txBody>
      </p:sp>
      <p:sp>
        <p:nvSpPr>
          <p:cNvPr id="5" name="TextBox 4">
            <a:extLst>
              <a:ext uri="{FF2B5EF4-FFF2-40B4-BE49-F238E27FC236}">
                <a16:creationId xmlns:a16="http://schemas.microsoft.com/office/drawing/2014/main" xmlns="" id="{8438DF73-6DCD-DB46-84A4-F9C3D23F78CD}"/>
              </a:ext>
            </a:extLst>
          </p:cNvPr>
          <p:cNvSpPr txBox="1"/>
          <p:nvPr/>
        </p:nvSpPr>
        <p:spPr>
          <a:xfrm>
            <a:off x="3935760" y="2348880"/>
            <a:ext cx="1440160" cy="461665"/>
          </a:xfrm>
          <a:prstGeom prst="rect">
            <a:avLst/>
          </a:prstGeom>
          <a:noFill/>
        </p:spPr>
        <p:txBody>
          <a:bodyPr wrap="square" rtlCol="0">
            <a:spAutoFit/>
          </a:bodyPr>
          <a:lstStyle/>
          <a:p>
            <a:r>
              <a:rPr lang="en-US" sz="2400" b="1" dirty="0"/>
              <a:t>Answer:</a:t>
            </a:r>
          </a:p>
        </p:txBody>
      </p:sp>
      <p:sp>
        <p:nvSpPr>
          <p:cNvPr id="6" name="TextBox 5">
            <a:extLst>
              <a:ext uri="{FF2B5EF4-FFF2-40B4-BE49-F238E27FC236}">
                <a16:creationId xmlns:a16="http://schemas.microsoft.com/office/drawing/2014/main" xmlns="" id="{4E756389-77D9-F746-951D-C8F591490A0B}"/>
              </a:ext>
            </a:extLst>
          </p:cNvPr>
          <p:cNvSpPr txBox="1"/>
          <p:nvPr/>
        </p:nvSpPr>
        <p:spPr>
          <a:xfrm>
            <a:off x="5807968" y="2348880"/>
            <a:ext cx="2808312" cy="461665"/>
          </a:xfrm>
          <a:prstGeom prst="rect">
            <a:avLst/>
          </a:prstGeom>
          <a:noFill/>
        </p:spPr>
        <p:txBody>
          <a:bodyPr wrap="square" rtlCol="0">
            <a:spAutoFit/>
          </a:bodyPr>
          <a:lstStyle/>
          <a:p>
            <a:r>
              <a:rPr lang="en-US" sz="2400" dirty="0">
                <a:solidFill>
                  <a:srgbClr val="FF0000"/>
                </a:solidFill>
              </a:rPr>
              <a:t>Approximately 1</a:t>
            </a:r>
          </a:p>
        </p:txBody>
      </p:sp>
      <p:sp>
        <p:nvSpPr>
          <p:cNvPr id="19" name="TextBox 18">
            <a:extLst>
              <a:ext uri="{FF2B5EF4-FFF2-40B4-BE49-F238E27FC236}">
                <a16:creationId xmlns:a16="http://schemas.microsoft.com/office/drawing/2014/main" xmlns="" id="{68CBB4FD-8A41-024E-9FCD-10B38C5F4F29}"/>
              </a:ext>
            </a:extLst>
          </p:cNvPr>
          <p:cNvSpPr txBox="1"/>
          <p:nvPr/>
        </p:nvSpPr>
        <p:spPr>
          <a:xfrm>
            <a:off x="3791744" y="5185067"/>
            <a:ext cx="1440160" cy="461665"/>
          </a:xfrm>
          <a:prstGeom prst="rect">
            <a:avLst/>
          </a:prstGeom>
          <a:noFill/>
        </p:spPr>
        <p:txBody>
          <a:bodyPr wrap="square" rtlCol="0">
            <a:spAutoFit/>
          </a:bodyPr>
          <a:lstStyle/>
          <a:p>
            <a:r>
              <a:rPr lang="en-US" sz="2400" b="1" dirty="0"/>
              <a:t>Answer:</a:t>
            </a:r>
          </a:p>
        </p:txBody>
      </p:sp>
      <p:sp>
        <p:nvSpPr>
          <p:cNvPr id="7" name="TextBox 6">
            <a:extLst>
              <a:ext uri="{FF2B5EF4-FFF2-40B4-BE49-F238E27FC236}">
                <a16:creationId xmlns:a16="http://schemas.microsoft.com/office/drawing/2014/main" xmlns="" id="{AFA658ED-5935-6140-81EC-6F334D63A09F}"/>
              </a:ext>
            </a:extLst>
          </p:cNvPr>
          <p:cNvSpPr txBox="1"/>
          <p:nvPr/>
        </p:nvSpPr>
        <p:spPr>
          <a:xfrm>
            <a:off x="5825232" y="5201234"/>
            <a:ext cx="2448272" cy="461665"/>
          </a:xfrm>
          <a:prstGeom prst="rect">
            <a:avLst/>
          </a:prstGeom>
          <a:noFill/>
        </p:spPr>
        <p:txBody>
          <a:bodyPr wrap="square" rtlCol="0">
            <a:spAutoFit/>
          </a:bodyPr>
          <a:lstStyle/>
          <a:p>
            <a:r>
              <a:rPr lang="en-US" sz="2400" dirty="0">
                <a:solidFill>
                  <a:srgbClr val="FF0000"/>
                </a:solidFill>
              </a:rPr>
              <a:t>0.0275</a:t>
            </a:r>
          </a:p>
        </p:txBody>
      </p:sp>
      <p:sp>
        <p:nvSpPr>
          <p:cNvPr id="10"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08792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9"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225760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Examples in Context</a:t>
            </a:r>
          </a:p>
        </p:txBody>
      </p:sp>
      <p:sp>
        <p:nvSpPr>
          <p:cNvPr id="2" name="TextBox 1">
            <a:extLst>
              <a:ext uri="{FF2B5EF4-FFF2-40B4-BE49-F238E27FC236}">
                <a16:creationId xmlns:a16="http://schemas.microsoft.com/office/drawing/2014/main" xmlns="" id="{56F65A66-7D69-0A43-A8D1-A8D7F79EFF74}"/>
              </a:ext>
            </a:extLst>
          </p:cNvPr>
          <p:cNvSpPr txBox="1"/>
          <p:nvPr/>
        </p:nvSpPr>
        <p:spPr>
          <a:xfrm>
            <a:off x="2628867" y="642580"/>
            <a:ext cx="8712968" cy="830997"/>
          </a:xfrm>
          <a:prstGeom prst="rect">
            <a:avLst/>
          </a:prstGeom>
          <a:noFill/>
        </p:spPr>
        <p:txBody>
          <a:bodyPr wrap="square" rtlCol="0">
            <a:spAutoFit/>
          </a:bodyPr>
          <a:lstStyle/>
          <a:p>
            <a:r>
              <a:rPr lang="en-US" sz="2400" dirty="0"/>
              <a:t>The following examples illustrate some of the many uses and applications of the </a:t>
            </a:r>
            <a:r>
              <a:rPr lang="en-US" sz="2400" b="1" dirty="0"/>
              <a:t>normal distribution.</a:t>
            </a:r>
          </a:p>
        </p:txBody>
      </p:sp>
      <p:sp>
        <p:nvSpPr>
          <p:cNvPr id="3" name="Rectangle 2">
            <a:extLst>
              <a:ext uri="{FF2B5EF4-FFF2-40B4-BE49-F238E27FC236}">
                <a16:creationId xmlns:a16="http://schemas.microsoft.com/office/drawing/2014/main" xmlns="" id="{3DCFA38C-B81E-1941-9AB9-B07B4E740CAA}"/>
              </a:ext>
            </a:extLst>
          </p:cNvPr>
          <p:cNvSpPr/>
          <p:nvPr/>
        </p:nvSpPr>
        <p:spPr>
          <a:xfrm>
            <a:off x="2628867" y="1559402"/>
            <a:ext cx="9552384" cy="2015936"/>
          </a:xfrm>
          <a:prstGeom prst="rect">
            <a:avLst/>
          </a:prstGeom>
        </p:spPr>
        <p:txBody>
          <a:bodyPr wrap="square">
            <a:spAutoFit/>
          </a:bodyPr>
          <a:lstStyle/>
          <a:p>
            <a:r>
              <a:rPr lang="en-US" sz="2400" b="1" dirty="0"/>
              <a:t>Example 1</a:t>
            </a:r>
          </a:p>
          <a:p>
            <a:pPr>
              <a:spcAft>
                <a:spcPts val="0"/>
              </a:spcAft>
            </a:pPr>
            <a:r>
              <a:rPr lang="en-US" sz="2400" dirty="0"/>
              <a:t>A machine produces bolts which are  N (4, 0.09) , where measurements are in mm.  Bolts are measured accurately and any which are smaller than 3.5 mm or bigger than 4.4 mm are rejected. </a:t>
            </a:r>
          </a:p>
          <a:p>
            <a:pPr>
              <a:spcAft>
                <a:spcPts val="0"/>
              </a:spcAft>
            </a:pPr>
            <a:r>
              <a:rPr lang="en-US" sz="2400" dirty="0"/>
              <a:t>Out of a batch of 500 bolts how many would be acceptable?</a:t>
            </a:r>
          </a:p>
        </p:txBody>
      </p:sp>
      <p:sp>
        <p:nvSpPr>
          <p:cNvPr id="5" name="Rectangle 4">
            <a:extLst>
              <a:ext uri="{FF2B5EF4-FFF2-40B4-BE49-F238E27FC236}">
                <a16:creationId xmlns:a16="http://schemas.microsoft.com/office/drawing/2014/main" xmlns="" id="{6C4A116A-70AE-8E49-9C1F-5639B3B35BC2}"/>
              </a:ext>
            </a:extLst>
          </p:cNvPr>
          <p:cNvSpPr/>
          <p:nvPr/>
        </p:nvSpPr>
        <p:spPr>
          <a:xfrm>
            <a:off x="2628619" y="5885405"/>
            <a:ext cx="7944804" cy="907941"/>
          </a:xfrm>
          <a:prstGeom prst="rect">
            <a:avLst/>
          </a:prstGeom>
        </p:spPr>
        <p:txBody>
          <a:bodyPr wrap="none">
            <a:spAutoFit/>
          </a:bodyPr>
          <a:lstStyle/>
          <a:p>
            <a:pPr>
              <a:spcAft>
                <a:spcPts val="600"/>
              </a:spcAft>
            </a:pPr>
            <a:r>
              <a:rPr lang="en-US" sz="2400" dirty="0">
                <a:solidFill>
                  <a:srgbClr val="FF0000"/>
                </a:solidFill>
              </a:rPr>
              <a:t>The number of acceptable items is therefore:</a:t>
            </a:r>
          </a:p>
          <a:p>
            <a:r>
              <a:rPr lang="en-US" sz="2400" dirty="0">
                <a:solidFill>
                  <a:srgbClr val="FF0000"/>
                </a:solidFill>
              </a:rPr>
              <a:t>0.8607× 500 = 430.35 ≈ 430  (to nearest whole number)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B709D7E5-7052-6A47-8F62-026100B0A24A}"/>
                  </a:ext>
                </a:extLst>
              </p:cNvPr>
              <p:cNvSpPr txBox="1"/>
              <p:nvPr/>
            </p:nvSpPr>
            <p:spPr>
              <a:xfrm>
                <a:off x="2628619" y="3502701"/>
                <a:ext cx="6275693" cy="2382704"/>
              </a:xfrm>
              <a:prstGeom prst="rect">
                <a:avLst/>
              </a:prstGeom>
              <a:noFill/>
            </p:spPr>
            <p:txBody>
              <a:bodyPr wrap="square" rtlCol="0">
                <a:spAutoFit/>
              </a:bodyPr>
              <a:lstStyle/>
              <a:p>
                <a:r>
                  <a:rPr lang="en-US" sz="2400" b="1" dirty="0"/>
                  <a:t>Solution: </a:t>
                </a:r>
                <a:endParaRPr lang="en-US" sz="2400" dirty="0"/>
              </a:p>
              <a:p>
                <a:r>
                  <a:rPr lang="en-US" sz="2400" i="1" dirty="0">
                    <a:solidFill>
                      <a:srgbClr val="FF0000"/>
                    </a:solidFill>
                    <a:latin typeface="Times" pitchFamily="2" charset="0"/>
                  </a:rPr>
                  <a:t> p</a:t>
                </a:r>
                <a:r>
                  <a:rPr lang="en-US" sz="2400" dirty="0">
                    <a:solidFill>
                      <a:srgbClr val="FF0000"/>
                    </a:solidFill>
                  </a:rPr>
                  <a:t>(</a:t>
                </a:r>
                <a:r>
                  <a:rPr lang="en-US" sz="2400" i="1" dirty="0">
                    <a:solidFill>
                      <a:srgbClr val="FF0000"/>
                    </a:solidFill>
                    <a:latin typeface="Times" pitchFamily="2" charset="0"/>
                  </a:rPr>
                  <a:t>X &lt;</a:t>
                </a:r>
                <a:r>
                  <a:rPr lang="en-US" sz="2400" dirty="0">
                    <a:solidFill>
                      <a:srgbClr val="FF0000"/>
                    </a:solidFill>
                  </a:rPr>
                  <a:t> 4.4) =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f>
                          <m:fPr>
                            <m:ctrlPr>
                              <a:rPr lang="el-GR" sz="2400" i="1" dirty="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4.4</m:t>
                            </m:r>
                            <m:r>
                              <a:rPr lang="en-GB" sz="2400" i="1" dirty="0">
                                <a:solidFill>
                                  <a:srgbClr val="FF0000"/>
                                </a:solidFill>
                                <a:latin typeface="Cambria Math" panose="02040503050406030204" pitchFamily="18" charset="0"/>
                                <a:ea typeface="Cambria Math" panose="02040503050406030204" pitchFamily="18" charset="0"/>
                              </a:rPr>
                              <m:t>−4</m:t>
                            </m:r>
                          </m:num>
                          <m:den>
                            <m:r>
                              <a:rPr lang="en-GB" sz="2400" b="0" i="1" dirty="0" smtClean="0">
                                <a:solidFill>
                                  <a:srgbClr val="FF0000"/>
                                </a:solidFill>
                                <a:latin typeface="Cambria Math" panose="02040503050406030204" pitchFamily="18" charset="0"/>
                                <a:ea typeface="Cambria Math" panose="02040503050406030204" pitchFamily="18" charset="0"/>
                              </a:rPr>
                              <m:t>0.</m:t>
                            </m:r>
                            <m:r>
                              <a:rPr lang="en-GB" sz="2400" i="1" dirty="0">
                                <a:solidFill>
                                  <a:srgbClr val="FF0000"/>
                                </a:solidFill>
                                <a:latin typeface="Cambria Math" panose="02040503050406030204" pitchFamily="18" charset="0"/>
                                <a:ea typeface="Cambria Math" panose="02040503050406030204" pitchFamily="18" charset="0"/>
                              </a:rPr>
                              <m:t>3</m:t>
                            </m:r>
                          </m:den>
                        </m:f>
                      </m:e>
                    </m:d>
                    <m:r>
                      <a:rPr lang="en-GB" sz="2400" i="1" dirty="0">
                        <a:solidFill>
                          <a:srgbClr val="FF0000"/>
                        </a:solidFill>
                        <a:latin typeface="Cambria Math" panose="02040503050406030204" pitchFamily="18" charset="0"/>
                        <a:ea typeface="Cambria Math" panose="02040503050406030204" pitchFamily="18" charset="0"/>
                      </a:rPr>
                      <m:t>≈</m:t>
                    </m:r>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r>
                          <a:rPr lang="en-GB" sz="2400" i="1" dirty="0">
                            <a:solidFill>
                              <a:srgbClr val="FF0000"/>
                            </a:solidFill>
                            <a:latin typeface="Cambria Math" panose="02040503050406030204" pitchFamily="18" charset="0"/>
                            <a:ea typeface="Cambria Math" panose="02040503050406030204" pitchFamily="18" charset="0"/>
                          </a:rPr>
                          <m:t>1</m:t>
                        </m:r>
                        <m:r>
                          <a:rPr lang="en-GB" sz="2400" b="0" i="1" dirty="0" smtClean="0">
                            <a:solidFill>
                              <a:srgbClr val="FF0000"/>
                            </a:solidFill>
                            <a:latin typeface="Cambria Math" panose="02040503050406030204" pitchFamily="18" charset="0"/>
                            <a:ea typeface="Cambria Math" panose="02040503050406030204" pitchFamily="18" charset="0"/>
                          </a:rPr>
                          <m:t>.33</m:t>
                        </m:r>
                      </m:e>
                    </m:d>
                  </m:oMath>
                </a14:m>
                <a:r>
                  <a:rPr lang="en-US"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0.</m:t>
                    </m:r>
                    <m:r>
                      <a:rPr lang="en-GB" sz="2400" b="0" i="1" dirty="0" smtClean="0">
                        <a:solidFill>
                          <a:srgbClr val="FF0000"/>
                        </a:solidFill>
                        <a:latin typeface="Cambria Math" panose="02040503050406030204" pitchFamily="18" charset="0"/>
                        <a:ea typeface="Cambria Math" panose="02040503050406030204" pitchFamily="18" charset="0"/>
                      </a:rPr>
                      <m:t>9082</m:t>
                    </m:r>
                  </m:oMath>
                </a14:m>
                <a:endParaRPr lang="en-GB" sz="2400" b="0" dirty="0">
                  <a:solidFill>
                    <a:srgbClr val="FF0000"/>
                  </a:solidFill>
                  <a:ea typeface="Cambria Math" panose="02040503050406030204" pitchFamily="18" charset="0"/>
                </a:endParaRPr>
              </a:p>
              <a:p>
                <a:r>
                  <a:rPr lang="en-US" sz="2400" i="1" dirty="0">
                    <a:solidFill>
                      <a:srgbClr val="FF0000"/>
                    </a:solidFill>
                    <a:latin typeface="Times" pitchFamily="2" charset="0"/>
                  </a:rPr>
                  <a:t> p</a:t>
                </a:r>
                <a:r>
                  <a:rPr lang="en-US" sz="2400" dirty="0">
                    <a:solidFill>
                      <a:srgbClr val="FF0000"/>
                    </a:solidFill>
                  </a:rPr>
                  <a:t>(</a:t>
                </a:r>
                <a:r>
                  <a:rPr lang="en-US" sz="2400" i="1" dirty="0">
                    <a:solidFill>
                      <a:srgbClr val="FF0000"/>
                    </a:solidFill>
                    <a:latin typeface="Times" pitchFamily="2" charset="0"/>
                  </a:rPr>
                  <a:t>X &lt;</a:t>
                </a:r>
                <a:r>
                  <a:rPr lang="en-US" sz="2400" dirty="0">
                    <a:solidFill>
                      <a:srgbClr val="FF0000"/>
                    </a:solidFill>
                  </a:rPr>
                  <a:t> 3.5) =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f>
                          <m:fPr>
                            <m:ctrlPr>
                              <a:rPr lang="el-GR" sz="2400" i="1" dirty="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3.5</m:t>
                            </m:r>
                            <m:r>
                              <a:rPr lang="en-GB" sz="2400" i="1" dirty="0">
                                <a:solidFill>
                                  <a:srgbClr val="FF0000"/>
                                </a:solidFill>
                                <a:latin typeface="Cambria Math" panose="02040503050406030204" pitchFamily="18" charset="0"/>
                                <a:ea typeface="Cambria Math" panose="02040503050406030204" pitchFamily="18" charset="0"/>
                              </a:rPr>
                              <m:t>−4</m:t>
                            </m:r>
                          </m:num>
                          <m:den>
                            <m:r>
                              <a:rPr lang="en-GB" sz="2400" i="1" dirty="0">
                                <a:solidFill>
                                  <a:srgbClr val="FF0000"/>
                                </a:solidFill>
                                <a:latin typeface="Cambria Math" panose="02040503050406030204" pitchFamily="18" charset="0"/>
                                <a:ea typeface="Cambria Math" panose="02040503050406030204" pitchFamily="18" charset="0"/>
                              </a:rPr>
                              <m:t>0.3</m:t>
                            </m:r>
                          </m:den>
                        </m:f>
                      </m:e>
                    </m:d>
                    <m:r>
                      <a:rPr lang="en-GB" sz="2400" i="1" dirty="0">
                        <a:solidFill>
                          <a:srgbClr val="FF0000"/>
                        </a:solidFill>
                        <a:latin typeface="Cambria Math" panose="02040503050406030204" pitchFamily="18" charset="0"/>
                        <a:ea typeface="Cambria Math" panose="02040503050406030204" pitchFamily="18" charset="0"/>
                      </a:rPr>
                      <m:t>≈</m:t>
                    </m:r>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r>
                          <a:rPr lang="en-GB" sz="2400" b="0" i="1" dirty="0" smtClean="0">
                            <a:solidFill>
                              <a:srgbClr val="FF0000"/>
                            </a:solidFill>
                            <a:latin typeface="Cambria Math" panose="02040503050406030204" pitchFamily="18" charset="0"/>
                            <a:ea typeface="Cambria Math" panose="02040503050406030204" pitchFamily="18" charset="0"/>
                          </a:rPr>
                          <m:t>−</m:t>
                        </m:r>
                        <m:r>
                          <a:rPr lang="en-GB" sz="2400" i="1" dirty="0">
                            <a:solidFill>
                              <a:srgbClr val="FF0000"/>
                            </a:solidFill>
                            <a:latin typeface="Cambria Math" panose="02040503050406030204" pitchFamily="18" charset="0"/>
                            <a:ea typeface="Cambria Math" panose="02040503050406030204" pitchFamily="18" charset="0"/>
                          </a:rPr>
                          <m:t>1.</m:t>
                        </m:r>
                        <m:r>
                          <a:rPr lang="en-GB" sz="2400" b="0" i="1" dirty="0" smtClean="0">
                            <a:solidFill>
                              <a:srgbClr val="FF0000"/>
                            </a:solidFill>
                            <a:latin typeface="Cambria Math" panose="02040503050406030204" pitchFamily="18" charset="0"/>
                            <a:ea typeface="Cambria Math" panose="02040503050406030204" pitchFamily="18" charset="0"/>
                          </a:rPr>
                          <m:t>67</m:t>
                        </m:r>
                      </m:e>
                    </m:d>
                  </m:oMath>
                </a14:m>
                <a:r>
                  <a:rPr lang="en-US"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0.</m:t>
                    </m:r>
                    <m:r>
                      <a:rPr lang="en-GB" sz="2400" b="0" i="1" dirty="0" smtClean="0">
                        <a:solidFill>
                          <a:srgbClr val="FF0000"/>
                        </a:solidFill>
                        <a:latin typeface="Cambria Math" panose="02040503050406030204" pitchFamily="18" charset="0"/>
                        <a:ea typeface="Cambria Math" panose="02040503050406030204" pitchFamily="18" charset="0"/>
                      </a:rPr>
                      <m:t>0475</m:t>
                    </m:r>
                  </m:oMath>
                </a14:m>
                <a:endParaRPr lang="en-GB" sz="2400" b="0" dirty="0">
                  <a:solidFill>
                    <a:srgbClr val="FF0000"/>
                  </a:solidFill>
                  <a:ea typeface="Cambria Math" panose="02040503050406030204" pitchFamily="18" charset="0"/>
                </a:endParaRPr>
              </a:p>
              <a:p>
                <a:pPr>
                  <a:spcBef>
                    <a:spcPts val="0"/>
                  </a:spcBef>
                  <a:spcAft>
                    <a:spcPts val="0"/>
                  </a:spcAft>
                </a:pPr>
                <a:r>
                  <a:rPr lang="en-US" sz="2400" dirty="0">
                    <a:solidFill>
                      <a:srgbClr val="FF0000"/>
                    </a:solidFill>
                  </a:rPr>
                  <a:t>Hence </a:t>
                </a:r>
                <a:r>
                  <a:rPr lang="en-US" sz="2400" i="1" dirty="0">
                    <a:solidFill>
                      <a:srgbClr val="FF0000"/>
                    </a:solidFill>
                    <a:latin typeface="Times" pitchFamily="2" charset="0"/>
                  </a:rPr>
                  <a:t>p</a:t>
                </a:r>
                <a:r>
                  <a:rPr lang="en-US" sz="2400" dirty="0">
                    <a:solidFill>
                      <a:srgbClr val="FF0000"/>
                    </a:solidFill>
                  </a:rPr>
                  <a:t>(3.5 &lt; </a:t>
                </a:r>
                <a:r>
                  <a:rPr lang="en-US" sz="2400" i="1" dirty="0">
                    <a:solidFill>
                      <a:srgbClr val="FF0000"/>
                    </a:solidFill>
                    <a:latin typeface="Times" pitchFamily="2" charset="0"/>
                  </a:rPr>
                  <a:t>X &lt;</a:t>
                </a:r>
                <a:r>
                  <a:rPr lang="en-US" sz="2400" dirty="0">
                    <a:solidFill>
                      <a:srgbClr val="FF0000"/>
                    </a:solidFill>
                  </a:rPr>
                  <a:t> 4.4) = 0.9082 – 0.0475 </a:t>
                </a:r>
              </a:p>
              <a:p>
                <a:pPr>
                  <a:spcBef>
                    <a:spcPts val="600"/>
                  </a:spcBef>
                  <a:spcAft>
                    <a:spcPts val="600"/>
                  </a:spcAft>
                </a:pPr>
                <a:r>
                  <a:rPr lang="en-US" sz="2400" dirty="0">
                    <a:solidFill>
                      <a:srgbClr val="FF0000"/>
                    </a:solidFill>
                  </a:rPr>
                  <a:t>                                      = 0.8607</a:t>
                </a:r>
              </a:p>
            </p:txBody>
          </p:sp>
        </mc:Choice>
        <mc:Fallback xmlns="">
          <p:sp>
            <p:nvSpPr>
              <p:cNvPr id="6" name="TextBox 5">
                <a:extLst>
                  <a:ext uri="{FF2B5EF4-FFF2-40B4-BE49-F238E27FC236}">
                    <a16:creationId xmlns:a16="http://schemas.microsoft.com/office/drawing/2014/main" id="{B709D7E5-7052-6A47-8F62-026100B0A24A}"/>
                  </a:ext>
                </a:extLst>
              </p:cNvPr>
              <p:cNvSpPr txBox="1">
                <a:spLocks noRot="1" noChangeAspect="1" noMove="1" noResize="1" noEditPoints="1" noAdjustHandles="1" noChangeArrowheads="1" noChangeShapeType="1" noTextEdit="1"/>
              </p:cNvSpPr>
              <p:nvPr/>
            </p:nvSpPr>
            <p:spPr>
              <a:xfrm>
                <a:off x="2628619" y="3502701"/>
                <a:ext cx="6275693" cy="2382704"/>
              </a:xfrm>
              <a:prstGeom prst="rect">
                <a:avLst/>
              </a:prstGeom>
              <a:blipFill>
                <a:blip r:embed="rId2"/>
                <a:stretch>
                  <a:fillRect l="-1414" t="-2674" b="-4813"/>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xmlns="" id="{9A8228E6-C0F4-CD40-9CAE-29612D9C208A}"/>
              </a:ext>
            </a:extLst>
          </p:cNvPr>
          <p:cNvPicPr>
            <a:picLocks noChangeAspect="1"/>
          </p:cNvPicPr>
          <p:nvPr/>
        </p:nvPicPr>
        <p:blipFill>
          <a:blip r:embed="rId3"/>
          <a:stretch>
            <a:fillRect/>
          </a:stretch>
        </p:blipFill>
        <p:spPr>
          <a:xfrm>
            <a:off x="8757584" y="3639435"/>
            <a:ext cx="3276939" cy="2215482"/>
          </a:xfrm>
          <a:prstGeom prst="rect">
            <a:avLst/>
          </a:prstGeom>
        </p:spPr>
      </p:pic>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111795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Examples in Context</a:t>
            </a:r>
          </a:p>
        </p:txBody>
      </p:sp>
      <p:sp>
        <p:nvSpPr>
          <p:cNvPr id="4" name="Rectangle 3">
            <a:extLst>
              <a:ext uri="{FF2B5EF4-FFF2-40B4-BE49-F238E27FC236}">
                <a16:creationId xmlns:a16="http://schemas.microsoft.com/office/drawing/2014/main" xmlns="" id="{0634BA53-5463-7C46-BDC3-1B76BB8ECE76}"/>
              </a:ext>
            </a:extLst>
          </p:cNvPr>
          <p:cNvSpPr/>
          <p:nvPr/>
        </p:nvSpPr>
        <p:spPr>
          <a:xfrm>
            <a:off x="2292987" y="724489"/>
            <a:ext cx="9793088" cy="3200876"/>
          </a:xfrm>
          <a:prstGeom prst="rect">
            <a:avLst/>
          </a:prstGeom>
        </p:spPr>
        <p:txBody>
          <a:bodyPr wrap="square">
            <a:spAutoFit/>
          </a:bodyPr>
          <a:lstStyle/>
          <a:p>
            <a:r>
              <a:rPr lang="en-US" sz="2400" b="1" dirty="0"/>
              <a:t>Example 2</a:t>
            </a:r>
          </a:p>
          <a:p>
            <a:pPr>
              <a:spcAft>
                <a:spcPts val="600"/>
              </a:spcAft>
            </a:pPr>
            <a:r>
              <a:rPr lang="en-US" sz="2400" dirty="0"/>
              <a:t>The masses of plums from a certain orchard have mean 24g and standard deviation 5g.  The plums are graded small, medium or large.  All plums over 28g in mass are regarded as large and the rest equally divided between small and medium. </a:t>
            </a:r>
          </a:p>
          <a:p>
            <a:pPr>
              <a:spcAft>
                <a:spcPts val="600"/>
              </a:spcAft>
            </a:pPr>
            <a:r>
              <a:rPr lang="en-US" sz="2400" dirty="0"/>
              <a:t>Assuming a normal distribution find:</a:t>
            </a:r>
          </a:p>
          <a:p>
            <a:r>
              <a:rPr lang="en-US" sz="2400" dirty="0"/>
              <a:t>a)	the proportion of plums graded large;</a:t>
            </a:r>
          </a:p>
          <a:p>
            <a:r>
              <a:rPr lang="en-US" sz="2400" dirty="0"/>
              <a:t>b)	the upper limit of the masses of the plums in the small grade.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C9B386A6-5E2E-6E42-B41D-45242F8D4931}"/>
                  </a:ext>
                </a:extLst>
              </p:cNvPr>
              <p:cNvSpPr txBox="1"/>
              <p:nvPr/>
            </p:nvSpPr>
            <p:spPr>
              <a:xfrm>
                <a:off x="2292987" y="3925365"/>
                <a:ext cx="9419637" cy="1383712"/>
              </a:xfrm>
              <a:prstGeom prst="rect">
                <a:avLst/>
              </a:prstGeom>
              <a:noFill/>
            </p:spPr>
            <p:txBody>
              <a:bodyPr wrap="square" rtlCol="0">
                <a:spAutoFit/>
              </a:bodyPr>
              <a:lstStyle/>
              <a:p>
                <a:r>
                  <a:rPr lang="en-US" sz="2400" b="1" dirty="0"/>
                  <a:t>Solution</a:t>
                </a:r>
              </a:p>
              <a:p>
                <a:r>
                  <a:rPr lang="en-US" sz="2400" dirty="0">
                    <a:solidFill>
                      <a:srgbClr val="FF0000"/>
                    </a:solidFill>
                    <a:latin typeface="+mj-lt"/>
                  </a:rPr>
                  <a:t>a)   </a:t>
                </a:r>
                <a:r>
                  <a:rPr lang="en-US" sz="2400" i="1" dirty="0">
                    <a:solidFill>
                      <a:srgbClr val="FF0000"/>
                    </a:solidFill>
                    <a:latin typeface="Times" pitchFamily="2" charset="0"/>
                  </a:rPr>
                  <a:t>p</a:t>
                </a:r>
                <a:r>
                  <a:rPr lang="en-US" sz="2400" dirty="0">
                    <a:solidFill>
                      <a:srgbClr val="FF0000"/>
                    </a:solidFill>
                  </a:rPr>
                  <a:t>(</a:t>
                </a:r>
                <a:r>
                  <a:rPr lang="en-US" sz="2400" i="1" dirty="0">
                    <a:solidFill>
                      <a:srgbClr val="FF0000"/>
                    </a:solidFill>
                    <a:latin typeface="Times" pitchFamily="2" charset="0"/>
                  </a:rPr>
                  <a:t>X &lt;</a:t>
                </a:r>
                <a:r>
                  <a:rPr lang="en-US" sz="2400" dirty="0">
                    <a:solidFill>
                      <a:srgbClr val="FF0000"/>
                    </a:solidFill>
                  </a:rPr>
                  <a:t> 28) = </a:t>
                </a:r>
                <a14:m>
                  <m:oMath xmlns:m="http://schemas.openxmlformats.org/officeDocument/2006/math">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f>
                          <m:fPr>
                            <m:ctrlPr>
                              <a:rPr lang="el-GR" sz="2400" i="1" dirty="0">
                                <a:solidFill>
                                  <a:srgbClr val="FF0000"/>
                                </a:solidFill>
                                <a:latin typeface="Cambria Math"/>
                                <a:ea typeface="Cambria Math" panose="02040503050406030204" pitchFamily="18" charset="0"/>
                              </a:rPr>
                            </m:ctrlPr>
                          </m:fPr>
                          <m:num>
                            <m:r>
                              <a:rPr lang="en-GB" sz="2400" b="0" i="1" dirty="0" smtClean="0">
                                <a:solidFill>
                                  <a:srgbClr val="FF0000"/>
                                </a:solidFill>
                                <a:latin typeface="Cambria Math" panose="02040503050406030204" pitchFamily="18" charset="0"/>
                                <a:ea typeface="Cambria Math" panose="02040503050406030204" pitchFamily="18" charset="0"/>
                              </a:rPr>
                              <m:t>28</m:t>
                            </m:r>
                            <m:r>
                              <a:rPr lang="en-GB" sz="2400" i="1" dirty="0">
                                <a:solidFill>
                                  <a:srgbClr val="FF0000"/>
                                </a:solidFill>
                                <a:latin typeface="Cambria Math" panose="02040503050406030204" pitchFamily="18" charset="0"/>
                                <a:ea typeface="Cambria Math" panose="02040503050406030204" pitchFamily="18" charset="0"/>
                              </a:rPr>
                              <m:t>−4</m:t>
                            </m:r>
                          </m:num>
                          <m:den>
                            <m:r>
                              <a:rPr lang="en-GB" sz="2400" b="0" i="1" dirty="0" smtClean="0">
                                <a:solidFill>
                                  <a:srgbClr val="FF0000"/>
                                </a:solidFill>
                                <a:latin typeface="Cambria Math" panose="02040503050406030204" pitchFamily="18" charset="0"/>
                                <a:ea typeface="Cambria Math" panose="02040503050406030204" pitchFamily="18" charset="0"/>
                              </a:rPr>
                              <m:t>5</m:t>
                            </m:r>
                          </m:den>
                        </m:f>
                      </m:e>
                    </m:d>
                    <m:r>
                      <a:rPr lang="en-GB" sz="2400" b="0" i="1" dirty="0" smtClean="0">
                        <a:solidFill>
                          <a:srgbClr val="FF0000"/>
                        </a:solidFill>
                        <a:latin typeface="Cambria Math" panose="02040503050406030204" pitchFamily="18" charset="0"/>
                        <a:ea typeface="Cambria Math" panose="02040503050406030204" pitchFamily="18" charset="0"/>
                      </a:rPr>
                      <m:t>=</m:t>
                    </m:r>
                    <m:r>
                      <m:rPr>
                        <m:sty m:val="p"/>
                      </m:rPr>
                      <a:rPr lang="el-GR" sz="2400" i="1" dirty="0">
                        <a:solidFill>
                          <a:srgbClr val="FF0000"/>
                        </a:solidFill>
                        <a:latin typeface="Cambria Math" panose="02040503050406030204" pitchFamily="18" charset="0"/>
                        <a:ea typeface="Cambria Math" panose="02040503050406030204" pitchFamily="18" charset="0"/>
                      </a:rPr>
                      <m:t>Φ</m:t>
                    </m:r>
                    <m:d>
                      <m:dPr>
                        <m:ctrlPr>
                          <a:rPr lang="el-GR" sz="2400" i="1" dirty="0">
                            <a:solidFill>
                              <a:srgbClr val="FF0000"/>
                            </a:solidFill>
                            <a:latin typeface="Cambria Math"/>
                            <a:ea typeface="Cambria Math" panose="02040503050406030204" pitchFamily="18" charset="0"/>
                          </a:rPr>
                        </m:ctrlPr>
                      </m:dPr>
                      <m:e>
                        <m:r>
                          <a:rPr lang="en-GB" sz="2400" b="0" i="1" dirty="0" smtClean="0">
                            <a:solidFill>
                              <a:srgbClr val="FF0000"/>
                            </a:solidFill>
                            <a:latin typeface="Cambria Math" panose="02040503050406030204" pitchFamily="18" charset="0"/>
                            <a:ea typeface="Cambria Math" panose="02040503050406030204" pitchFamily="18" charset="0"/>
                          </a:rPr>
                          <m:t>0.8</m:t>
                        </m:r>
                      </m:e>
                    </m:d>
                  </m:oMath>
                </a14:m>
                <a:r>
                  <a:rPr lang="en-US"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0.</m:t>
                    </m:r>
                    <m:r>
                      <a:rPr lang="en-GB" sz="2400" b="0" i="1" dirty="0" smtClean="0">
                        <a:solidFill>
                          <a:srgbClr val="FF0000"/>
                        </a:solidFill>
                        <a:latin typeface="Cambria Math" panose="02040503050406030204" pitchFamily="18" charset="0"/>
                        <a:ea typeface="Cambria Math" panose="02040503050406030204" pitchFamily="18" charset="0"/>
                      </a:rPr>
                      <m:t>7881</m:t>
                    </m:r>
                  </m:oMath>
                </a14:m>
                <a:endParaRPr lang="en-US" sz="2400" dirty="0"/>
              </a:p>
              <a:p>
                <a:r>
                  <a:rPr lang="en-US" sz="2400" dirty="0">
                    <a:solidFill>
                      <a:srgbClr val="FF0000"/>
                    </a:solidFill>
                  </a:rPr>
                  <a:t>Hence</a:t>
                </a:r>
                <a:r>
                  <a:rPr lang="en-US" sz="2400" dirty="0"/>
                  <a:t> </a:t>
                </a:r>
                <a:r>
                  <a:rPr lang="en-US" sz="2400" i="1" dirty="0">
                    <a:solidFill>
                      <a:srgbClr val="FF0000"/>
                    </a:solidFill>
                    <a:latin typeface="Times" pitchFamily="2" charset="0"/>
                  </a:rPr>
                  <a:t>p</a:t>
                </a:r>
                <a:r>
                  <a:rPr lang="en-US" sz="2400" dirty="0">
                    <a:solidFill>
                      <a:srgbClr val="FF0000"/>
                    </a:solidFill>
                  </a:rPr>
                  <a:t>(</a:t>
                </a:r>
                <a:r>
                  <a:rPr lang="en-US" sz="2400" i="1" dirty="0">
                    <a:solidFill>
                      <a:srgbClr val="FF0000"/>
                    </a:solidFill>
                    <a:latin typeface="Times" pitchFamily="2" charset="0"/>
                  </a:rPr>
                  <a:t>X &gt;</a:t>
                </a:r>
                <a:r>
                  <a:rPr lang="en-US" sz="2400" dirty="0">
                    <a:solidFill>
                      <a:srgbClr val="FF0000"/>
                    </a:solidFill>
                  </a:rPr>
                  <a:t> 28) = 0.2119, that is about 0.21</a:t>
                </a:r>
                <a:endParaRPr lang="en-US" sz="2400" dirty="0"/>
              </a:p>
            </p:txBody>
          </p:sp>
        </mc:Choice>
        <mc:Fallback xmlns="">
          <p:sp>
            <p:nvSpPr>
              <p:cNvPr id="6" name="TextBox 5">
                <a:extLst>
                  <a:ext uri="{FF2B5EF4-FFF2-40B4-BE49-F238E27FC236}">
                    <a16:creationId xmlns:a16="http://schemas.microsoft.com/office/drawing/2014/main" id="{C9B386A6-5E2E-6E42-B41D-45242F8D4931}"/>
                  </a:ext>
                </a:extLst>
              </p:cNvPr>
              <p:cNvSpPr txBox="1">
                <a:spLocks noRot="1" noChangeAspect="1" noMove="1" noResize="1" noEditPoints="1" noAdjustHandles="1" noChangeArrowheads="1" noChangeShapeType="1" noTextEdit="1"/>
              </p:cNvSpPr>
              <p:nvPr/>
            </p:nvSpPr>
            <p:spPr>
              <a:xfrm>
                <a:off x="2292987" y="3925365"/>
                <a:ext cx="9419637" cy="1383712"/>
              </a:xfrm>
              <a:prstGeom prst="rect">
                <a:avLst/>
              </a:prstGeom>
              <a:blipFill>
                <a:blip r:embed="rId2"/>
                <a:stretch>
                  <a:fillRect l="-1078" t="-2727"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86741B88-A160-3D4A-A778-0FCFF461EEAD}"/>
                  </a:ext>
                </a:extLst>
              </p:cNvPr>
              <p:cNvSpPr txBox="1"/>
              <p:nvPr/>
            </p:nvSpPr>
            <p:spPr>
              <a:xfrm>
                <a:off x="2235173" y="5309077"/>
                <a:ext cx="6525123" cy="1355628"/>
              </a:xfrm>
              <a:prstGeom prst="rect">
                <a:avLst/>
              </a:prstGeom>
              <a:noFill/>
            </p:spPr>
            <p:txBody>
              <a:bodyPr wrap="square" rtlCol="0">
                <a:spAutoFit/>
              </a:bodyPr>
              <a:lstStyle/>
              <a:p>
                <a:r>
                  <a:rPr lang="en-US" sz="2400" dirty="0">
                    <a:solidFill>
                      <a:srgbClr val="FF0000"/>
                    </a:solidFill>
                  </a:rPr>
                  <a:t>b)  Dividing the remaining proportion into two       equal parts (see diagram)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−24</m:t>
                        </m:r>
                      </m:num>
                      <m:den>
                        <m:r>
                          <a:rPr lang="en-GB" sz="2400" i="1">
                            <a:solidFill>
                              <a:srgbClr val="FF0000"/>
                            </a:solidFill>
                            <a:latin typeface="Cambria Math" panose="02040503050406030204" pitchFamily="18" charset="0"/>
                          </a:rPr>
                          <m:t>5</m:t>
                        </m:r>
                      </m:den>
                    </m:f>
                  </m:oMath>
                </a14:m>
                <a:r>
                  <a:rPr lang="en-US" sz="2400" dirty="0">
                    <a:solidFill>
                      <a:srgbClr val="FF0000"/>
                    </a:solidFill>
                  </a:rPr>
                  <a:t>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0.3940 </a:t>
                </a:r>
              </a:p>
              <a:p>
                <a:r>
                  <a:rPr lang="en-US" sz="2400" dirty="0">
                    <a:solidFill>
                      <a:srgbClr val="FF0000"/>
                    </a:solidFill>
                  </a:rPr>
                  <a:t> giving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−24≈5×</m:t>
                    </m:r>
                    <m:d>
                      <m:dPr>
                        <m:ctrlPr>
                          <a:rPr lang="en-GB" sz="2400" b="0" i="1" smtClean="0">
                            <a:solidFill>
                              <a:srgbClr val="FF0000"/>
                            </a:solidFill>
                            <a:latin typeface="Cambria Math"/>
                            <a:ea typeface="Cambria Math" panose="02040503050406030204" pitchFamily="18" charset="0"/>
                          </a:rPr>
                        </m:ctrlPr>
                      </m:dPr>
                      <m:e>
                        <m:r>
                          <a:rPr lang="en-GB" sz="2400" b="0" i="1" smtClean="0">
                            <a:solidFill>
                              <a:srgbClr val="FF0000"/>
                            </a:solidFill>
                            <a:latin typeface="Cambria Math" panose="02040503050406030204" pitchFamily="18" charset="0"/>
                            <a:ea typeface="Cambria Math" panose="02040503050406030204" pitchFamily="18" charset="0"/>
                          </a:rPr>
                          <m:t>−0.3940</m:t>
                        </m:r>
                      </m:e>
                    </m:d>
                    <m:r>
                      <a:rPr lang="en-GB" sz="2400" b="0" i="1" smtClean="0">
                        <a:solidFill>
                          <a:srgbClr val="FF0000"/>
                        </a:solidFill>
                        <a:latin typeface="Cambria Math" panose="02040503050406030204" pitchFamily="18" charset="0"/>
                        <a:ea typeface="Cambria Math" panose="02040503050406030204" pitchFamily="18" charset="0"/>
                      </a:rPr>
                      <m:t>, </m:t>
                    </m:r>
                    <m:r>
                      <m:rPr>
                        <m:sty m:val="p"/>
                      </m:rPr>
                      <a:rPr lang="en-GB" sz="2400" b="0" i="0" smtClean="0">
                        <a:solidFill>
                          <a:srgbClr val="FF0000"/>
                        </a:solidFill>
                        <a:latin typeface="Cambria Math" panose="02040503050406030204" pitchFamily="18" charset="0"/>
                        <a:ea typeface="Cambria Math" panose="02040503050406030204" pitchFamily="18" charset="0"/>
                      </a:rPr>
                      <m:t>that</m:t>
                    </m:r>
                    <m:r>
                      <a:rPr lang="en-GB" sz="2400" b="0" i="0" smtClean="0">
                        <a:solidFill>
                          <a:srgbClr val="FF0000"/>
                        </a:solidFill>
                        <a:latin typeface="Cambria Math" panose="02040503050406030204" pitchFamily="18" charset="0"/>
                        <a:ea typeface="Cambria Math" panose="02040503050406030204" pitchFamily="18" charset="0"/>
                      </a:rPr>
                      <m:t> </m:t>
                    </m:r>
                    <m:r>
                      <m:rPr>
                        <m:sty m:val="p"/>
                      </m:rPr>
                      <a:rPr lang="en-GB" sz="2400" b="0" i="0" smtClean="0">
                        <a:solidFill>
                          <a:srgbClr val="FF0000"/>
                        </a:solidFill>
                        <a:latin typeface="Cambria Math" panose="02040503050406030204" pitchFamily="18" charset="0"/>
                        <a:ea typeface="Cambria Math" panose="02040503050406030204" pitchFamily="18" charset="0"/>
                      </a:rPr>
                      <m:t>is</m:t>
                    </m:r>
                    <m:r>
                      <a:rPr lang="en-GB" sz="2400" b="0" i="1" smtClean="0">
                        <a:solidFill>
                          <a:srgbClr val="FF0000"/>
                        </a:solidFill>
                        <a:latin typeface="Cambria Math" panose="02040503050406030204" pitchFamily="18" charset="0"/>
                        <a:ea typeface="Cambria Math" panose="02040503050406030204" pitchFamily="18" charset="0"/>
                      </a:rPr>
                      <m:t> </m:t>
                    </m:r>
                    <m:r>
                      <a:rPr lang="en-GB" sz="2400" b="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≈22</m:t>
                    </m:r>
                  </m:oMath>
                </a14:m>
                <a:endParaRPr lang="en-US" sz="2400" dirty="0"/>
              </a:p>
            </p:txBody>
          </p:sp>
        </mc:Choice>
        <mc:Fallback xmlns="">
          <p:sp>
            <p:nvSpPr>
              <p:cNvPr id="7" name="TextBox 6">
                <a:extLst>
                  <a:ext uri="{FF2B5EF4-FFF2-40B4-BE49-F238E27FC236}">
                    <a16:creationId xmlns:a16="http://schemas.microsoft.com/office/drawing/2014/main" id="{86741B88-A160-3D4A-A778-0FCFF461EEAD}"/>
                  </a:ext>
                </a:extLst>
              </p:cNvPr>
              <p:cNvSpPr txBox="1">
                <a:spLocks noRot="1" noChangeAspect="1" noMove="1" noResize="1" noEditPoints="1" noAdjustHandles="1" noChangeArrowheads="1" noChangeShapeType="1" noTextEdit="1"/>
              </p:cNvSpPr>
              <p:nvPr/>
            </p:nvSpPr>
            <p:spPr>
              <a:xfrm>
                <a:off x="2235173" y="5309077"/>
                <a:ext cx="6525123" cy="1355628"/>
              </a:xfrm>
              <a:prstGeom prst="rect">
                <a:avLst/>
              </a:prstGeom>
              <a:blipFill>
                <a:blip r:embed="rId3"/>
                <a:stretch>
                  <a:fillRect l="-1359" t="-2778" r="-5825" b="-8333"/>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xmlns="" id="{28560B15-0070-384D-972B-EB79285B722A}"/>
              </a:ext>
            </a:extLst>
          </p:cNvPr>
          <p:cNvPicPr>
            <a:picLocks noChangeAspect="1"/>
          </p:cNvPicPr>
          <p:nvPr/>
        </p:nvPicPr>
        <p:blipFill>
          <a:blip r:embed="rId4"/>
          <a:stretch>
            <a:fillRect/>
          </a:stretch>
        </p:blipFill>
        <p:spPr>
          <a:xfrm>
            <a:off x="8467129" y="4347979"/>
            <a:ext cx="3688383" cy="2313161"/>
          </a:xfrm>
          <a:prstGeom prst="rect">
            <a:avLst/>
          </a:prstGeom>
        </p:spPr>
      </p:pic>
      <p:sp>
        <p:nvSpPr>
          <p:cNvPr id="9"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380429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14337" y="24298"/>
            <a:ext cx="99766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Fitness Check</a:t>
            </a:r>
          </a:p>
        </p:txBody>
      </p:sp>
      <p:sp>
        <p:nvSpPr>
          <p:cNvPr id="4" name="Rectangle 3">
            <a:extLst>
              <a:ext uri="{FF2B5EF4-FFF2-40B4-BE49-F238E27FC236}">
                <a16:creationId xmlns:a16="http://schemas.microsoft.com/office/drawing/2014/main" xmlns="" id="{C2B664A3-29C1-9A45-A42D-E1671BC32C52}"/>
              </a:ext>
            </a:extLst>
          </p:cNvPr>
          <p:cNvSpPr/>
          <p:nvPr/>
        </p:nvSpPr>
        <p:spPr>
          <a:xfrm>
            <a:off x="2365524" y="883909"/>
            <a:ext cx="8784976" cy="1938992"/>
          </a:xfrm>
          <a:prstGeom prst="rect">
            <a:avLst/>
          </a:prstGeom>
        </p:spPr>
        <p:txBody>
          <a:bodyPr wrap="square">
            <a:spAutoFit/>
          </a:bodyPr>
          <a:lstStyle/>
          <a:p>
            <a:pPr marL="457200" indent="-457200">
              <a:buAutoNum type="arabicPeriod"/>
            </a:pPr>
            <a:r>
              <a:rPr lang="en-US" sz="2400" dirty="0"/>
              <a:t>IQ tests are measured on a scale which is  </a:t>
            </a:r>
            <a:r>
              <a:rPr lang="en-US" sz="2400" i="1" dirty="0">
                <a:latin typeface="Times New Roman" panose="02020603050405020304" pitchFamily="18" charset="0"/>
                <a:cs typeface="Times New Roman" panose="02020603050405020304" pitchFamily="18" charset="0"/>
              </a:rPr>
              <a:t>N</a:t>
            </a:r>
            <a:r>
              <a:rPr lang="en-US" sz="2400" dirty="0"/>
              <a:t> (100, 225).  </a:t>
            </a:r>
          </a:p>
          <a:p>
            <a:r>
              <a:rPr lang="en-US" sz="2400" dirty="0"/>
              <a:t>	A professor wants to form an 'Eggheads Society' which only 	admits people with the top 1% of IQ scores.  What would 	the professor have to set as the cut-off point in the test to 	allow this to happen?</a:t>
            </a:r>
          </a:p>
        </p:txBody>
      </p:sp>
      <p:sp>
        <p:nvSpPr>
          <p:cNvPr id="6" name="Rectangle 5">
            <a:extLst>
              <a:ext uri="{FF2B5EF4-FFF2-40B4-BE49-F238E27FC236}">
                <a16:creationId xmlns:a16="http://schemas.microsoft.com/office/drawing/2014/main" xmlns="" id="{E1F262D7-8E30-524C-ACAA-125D2E953EAD}"/>
              </a:ext>
            </a:extLst>
          </p:cNvPr>
          <p:cNvSpPr/>
          <p:nvPr/>
        </p:nvSpPr>
        <p:spPr>
          <a:xfrm>
            <a:off x="2343572" y="3632492"/>
            <a:ext cx="9839428" cy="2385268"/>
          </a:xfrm>
          <a:prstGeom prst="rect">
            <a:avLst/>
          </a:prstGeom>
        </p:spPr>
        <p:txBody>
          <a:bodyPr wrap="square">
            <a:spAutoFit/>
          </a:bodyPr>
          <a:lstStyle/>
          <a:p>
            <a:pPr>
              <a:spcAft>
                <a:spcPts val="600"/>
              </a:spcAft>
            </a:pPr>
            <a:r>
              <a:rPr lang="en-US" dirty="0"/>
              <a:t>2.  </a:t>
            </a:r>
            <a:r>
              <a:rPr lang="en-US" sz="2400" dirty="0"/>
              <a:t>Yuk Ping belongs to an athletics club.  In javelin throwing 	competitions her throws are normally distributed with mean 	</a:t>
            </a:r>
            <a:br>
              <a:rPr lang="en-US" sz="2400" dirty="0"/>
            </a:br>
            <a:r>
              <a:rPr lang="en-US" sz="2400" dirty="0"/>
              <a:t>	41.0 m and standard deviation 2.0 m.</a:t>
            </a:r>
          </a:p>
          <a:p>
            <a:pPr>
              <a:lnSpc>
                <a:spcPct val="150000"/>
              </a:lnSpc>
            </a:pPr>
            <a:r>
              <a:rPr lang="en-US" sz="2400" dirty="0"/>
              <a:t>	a)	What is the probability of her throwing between 40 m and 46 m?</a:t>
            </a:r>
          </a:p>
          <a:p>
            <a:pPr>
              <a:lnSpc>
                <a:spcPct val="150000"/>
              </a:lnSpc>
            </a:pPr>
            <a:r>
              <a:rPr lang="en-US" sz="2400" dirty="0"/>
              <a:t>	b)	What distance will be exceeded by 60% of her throws?</a:t>
            </a:r>
          </a:p>
        </p:txBody>
      </p:sp>
      <p:sp>
        <p:nvSpPr>
          <p:cNvPr id="7" name="TextBox 6">
            <a:extLst>
              <a:ext uri="{FF2B5EF4-FFF2-40B4-BE49-F238E27FC236}">
                <a16:creationId xmlns:a16="http://schemas.microsoft.com/office/drawing/2014/main" xmlns="" id="{32A7A7D8-53FC-A747-B192-20D85EAD6D81}"/>
              </a:ext>
            </a:extLst>
          </p:cNvPr>
          <p:cNvSpPr txBox="1"/>
          <p:nvPr/>
        </p:nvSpPr>
        <p:spPr>
          <a:xfrm>
            <a:off x="2927648" y="2822901"/>
            <a:ext cx="2232248" cy="461665"/>
          </a:xfrm>
          <a:prstGeom prst="rect">
            <a:avLst/>
          </a:prstGeom>
          <a:noFill/>
        </p:spPr>
        <p:txBody>
          <a:bodyPr wrap="square" rtlCol="0">
            <a:spAutoFit/>
          </a:bodyPr>
          <a:lstStyle/>
          <a:p>
            <a:r>
              <a:rPr lang="en-US" sz="2400" dirty="0">
                <a:solidFill>
                  <a:srgbClr val="FF0000"/>
                </a:solidFill>
              </a:rPr>
              <a:t>Answer</a:t>
            </a:r>
          </a:p>
        </p:txBody>
      </p:sp>
      <p:sp>
        <p:nvSpPr>
          <p:cNvPr id="9" name="TextBox 8">
            <a:extLst>
              <a:ext uri="{FF2B5EF4-FFF2-40B4-BE49-F238E27FC236}">
                <a16:creationId xmlns:a16="http://schemas.microsoft.com/office/drawing/2014/main" xmlns="" id="{58F4D166-35E2-DB49-A539-687DF03B2A9E}"/>
              </a:ext>
            </a:extLst>
          </p:cNvPr>
          <p:cNvSpPr txBox="1"/>
          <p:nvPr/>
        </p:nvSpPr>
        <p:spPr>
          <a:xfrm>
            <a:off x="4496172" y="2864502"/>
            <a:ext cx="4752528" cy="461665"/>
          </a:xfrm>
          <a:prstGeom prst="rect">
            <a:avLst/>
          </a:prstGeom>
          <a:noFill/>
        </p:spPr>
        <p:txBody>
          <a:bodyPr wrap="square" rtlCol="0">
            <a:spAutoFit/>
          </a:bodyPr>
          <a:lstStyle/>
          <a:p>
            <a:r>
              <a:rPr lang="en-US" sz="2400" dirty="0">
                <a:solidFill>
                  <a:srgbClr val="FF0000"/>
                </a:solidFill>
              </a:rPr>
              <a:t>135 to the nearest whole number</a:t>
            </a:r>
          </a:p>
        </p:txBody>
      </p:sp>
      <p:sp>
        <p:nvSpPr>
          <p:cNvPr id="11" name="TextBox 10">
            <a:extLst>
              <a:ext uri="{FF2B5EF4-FFF2-40B4-BE49-F238E27FC236}">
                <a16:creationId xmlns:a16="http://schemas.microsoft.com/office/drawing/2014/main" xmlns="" id="{C313C67C-5E9F-7E41-A063-82538645F397}"/>
              </a:ext>
            </a:extLst>
          </p:cNvPr>
          <p:cNvSpPr txBox="1"/>
          <p:nvPr/>
        </p:nvSpPr>
        <p:spPr>
          <a:xfrm>
            <a:off x="2927648" y="6066373"/>
            <a:ext cx="2232248" cy="461665"/>
          </a:xfrm>
          <a:prstGeom prst="rect">
            <a:avLst/>
          </a:prstGeom>
          <a:noFill/>
        </p:spPr>
        <p:txBody>
          <a:bodyPr wrap="square" rtlCol="0">
            <a:spAutoFit/>
          </a:bodyPr>
          <a:lstStyle/>
          <a:p>
            <a:r>
              <a:rPr lang="en-US" sz="2400" dirty="0">
                <a:solidFill>
                  <a:srgbClr val="FF0000"/>
                </a:solidFill>
              </a:rPr>
              <a:t>Answers</a:t>
            </a:r>
          </a:p>
        </p:txBody>
      </p:sp>
      <p:sp>
        <p:nvSpPr>
          <p:cNvPr id="10" name="TextBox 9">
            <a:extLst>
              <a:ext uri="{FF2B5EF4-FFF2-40B4-BE49-F238E27FC236}">
                <a16:creationId xmlns:a16="http://schemas.microsoft.com/office/drawing/2014/main" xmlns="" id="{C6796CB5-4BCB-B04C-9699-7A4CBC2DA2C2}"/>
              </a:ext>
            </a:extLst>
          </p:cNvPr>
          <p:cNvSpPr txBox="1"/>
          <p:nvPr/>
        </p:nvSpPr>
        <p:spPr>
          <a:xfrm>
            <a:off x="4727848" y="6066373"/>
            <a:ext cx="2160240" cy="461665"/>
          </a:xfrm>
          <a:prstGeom prst="rect">
            <a:avLst/>
          </a:prstGeom>
          <a:noFill/>
        </p:spPr>
        <p:txBody>
          <a:bodyPr wrap="square" rtlCol="0">
            <a:spAutoFit/>
          </a:bodyPr>
          <a:lstStyle/>
          <a:p>
            <a:r>
              <a:rPr lang="en-US" sz="2400" dirty="0">
                <a:solidFill>
                  <a:srgbClr val="FF0000"/>
                </a:solidFill>
              </a:rPr>
              <a:t>a) About 0.69</a:t>
            </a:r>
          </a:p>
        </p:txBody>
      </p:sp>
      <p:sp>
        <p:nvSpPr>
          <p:cNvPr id="12" name="TextBox 11">
            <a:extLst>
              <a:ext uri="{FF2B5EF4-FFF2-40B4-BE49-F238E27FC236}">
                <a16:creationId xmlns:a16="http://schemas.microsoft.com/office/drawing/2014/main" xmlns="" id="{E6BD4B8B-3B2A-7C4D-B66D-D7725784CB91}"/>
              </a:ext>
            </a:extLst>
          </p:cNvPr>
          <p:cNvSpPr txBox="1"/>
          <p:nvPr/>
        </p:nvSpPr>
        <p:spPr>
          <a:xfrm>
            <a:off x="7608168" y="6087546"/>
            <a:ext cx="2160240" cy="461665"/>
          </a:xfrm>
          <a:prstGeom prst="rect">
            <a:avLst/>
          </a:prstGeom>
          <a:noFill/>
        </p:spPr>
        <p:txBody>
          <a:bodyPr wrap="square" rtlCol="0">
            <a:spAutoFit/>
          </a:bodyPr>
          <a:lstStyle/>
          <a:p>
            <a:r>
              <a:rPr lang="en-US" sz="2400" dirty="0">
                <a:solidFill>
                  <a:srgbClr val="FF0000"/>
                </a:solidFill>
              </a:rPr>
              <a:t>b) 40.49 m</a:t>
            </a:r>
            <a:endParaRPr lang="en-US" sz="2400" dirty="0"/>
          </a:p>
        </p:txBody>
      </p:sp>
      <p:sp>
        <p:nvSpPr>
          <p:cNvPr id="13"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43232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p:bldP spid="11" grpId="0"/>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10" name="TextBox 7">
            <a:extLst>
              <a:ext uri="{FF2B5EF4-FFF2-40B4-BE49-F238E27FC236}">
                <a16:creationId xmlns:a16="http://schemas.microsoft.com/office/drawing/2014/main" xmlns="" id="{79A7B1A4-9E86-2640-841F-AF28590F64B8}"/>
              </a:ext>
            </a:extLst>
          </p:cNvPr>
          <p:cNvSpPr txBox="1">
            <a:spLocks noChangeArrowheads="1"/>
          </p:cNvSpPr>
          <p:nvPr/>
        </p:nvSpPr>
        <p:spPr bwMode="auto">
          <a:xfrm>
            <a:off x="987" y="24298"/>
            <a:ext cx="22133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The Normal Distribution</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101891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9ee75292-5076-4fcc-bc52-dcc754448144"/>
    <ds:schemaRef ds:uri="http://purl.org/dc/terms/"/>
    <ds:schemaRef ds:uri="f7b00057-f5aa-46f4-8410-da255f325540"/>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8741</TotalTime>
  <Words>2356</Words>
  <Application>Microsoft Office PowerPoint</Application>
  <PresentationFormat>Custom</PresentationFormat>
  <Paragraphs>326</Paragraphs>
  <Slides>24</Slides>
  <Notes>13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Alapértelmezett terv</vt:lpstr>
      <vt:lpstr>Supporting and Enhancing Mathematics and Statistics UNIT: The Normal Distribution</vt:lpstr>
      <vt:lpstr>PowerPoint Presentation</vt:lpstr>
      <vt:lpstr>Looking at Data</vt:lpstr>
      <vt:lpstr>Normal Distribution Characteristics</vt:lpstr>
      <vt:lpstr>Looking at Data</vt:lpstr>
      <vt:lpstr>Section 1: Fitness Test</vt:lpstr>
      <vt:lpstr>PowerPoint Presentation</vt:lpstr>
      <vt:lpstr>Standardised Normal Distribution</vt:lpstr>
      <vt:lpstr>Normal Distribution Table</vt:lpstr>
      <vt:lpstr>Standardised Normal Distribution: Examples</vt:lpstr>
      <vt:lpstr>Standardised Normal Distribution: Examples</vt:lpstr>
      <vt:lpstr>Standardised Normal Distribution: Examples</vt:lpstr>
      <vt:lpstr>Standardised Normal Distribution: Examples</vt:lpstr>
      <vt:lpstr>Section 2: Fitness Check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312</cp:revision>
  <cp:lastPrinted>2020-07-23T08:14:00Z</cp:lastPrinted>
  <dcterms:created xsi:type="dcterms:W3CDTF">2012-10-10T19:07:13Z</dcterms:created>
  <dcterms:modified xsi:type="dcterms:W3CDTF">2020-07-29T14:03:22Z</dcterms:modified>
</cp:coreProperties>
</file>