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12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10.xml" ContentType="application/vnd.openxmlformats-officedocument.presentationml.comments+xml"/>
  <Override PartName="/ppt/notesSlides/notesSlide14.xml" ContentType="application/vnd.openxmlformats-officedocument.presentationml.notesSlide+xml"/>
  <Override PartName="/ppt/comments/comment11.xml" ContentType="application/vnd.openxmlformats-officedocument.presentationml.comments+xml"/>
  <Override PartName="/ppt/notesSlides/notesSlide15.xml" ContentType="application/vnd.openxmlformats-officedocument.presentationml.notesSlide+xml"/>
  <Override PartName="/ppt/comments/comment12.xml" ContentType="application/vnd.openxmlformats-officedocument.presentationml.comments+xml"/>
  <Override PartName="/ppt/notesSlides/notesSlide16.xml" ContentType="application/vnd.openxmlformats-officedocument.presentationml.notesSlide+xml"/>
  <Override PartName="/ppt/comments/comment13.xml" ContentType="application/vnd.openxmlformats-officedocument.presentationml.comments+xml"/>
  <Override PartName="/ppt/notesSlides/notesSlide17.xml" ContentType="application/vnd.openxmlformats-officedocument.presentationml.notesSlide+xml"/>
  <Override PartName="/ppt/comments/comment14.xml" ContentType="application/vnd.openxmlformats-officedocument.presentationml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15.xml" ContentType="application/vnd.openxmlformats-officedocument.presentationml.comments+xml"/>
  <Override PartName="/ppt/notesSlides/notesSlide20.xml" ContentType="application/vnd.openxmlformats-officedocument.presentationml.notesSlide+xml"/>
  <Override PartName="/ppt/comments/comment16.xml" ContentType="application/vnd.openxmlformats-officedocument.presentationml.comments+xml"/>
  <Override PartName="/ppt/notesSlides/notesSlide21.xml" ContentType="application/vnd.openxmlformats-officedocument.presentationml.notesSlide+xml"/>
  <Override PartName="/ppt/comments/comment17.xml" ContentType="application/vnd.openxmlformats-officedocument.presentationml.comments+xml"/>
  <Override PartName="/ppt/notesSlides/notesSlide22.xml" ContentType="application/vnd.openxmlformats-officedocument.presentationml.notesSlide+xml"/>
  <Override PartName="/ppt/comments/comment18.xml" ContentType="application/vnd.openxmlformats-officedocument.presentationml.comments+xml"/>
  <Override PartName="/ppt/notesSlides/notesSlide23.xml" ContentType="application/vnd.openxmlformats-officedocument.presentationml.notesSlide+xml"/>
  <Override PartName="/ppt/comments/comment19.xml" ContentType="application/vnd.openxmlformats-officedocument.presentationml.comments+xml"/>
  <Override PartName="/ppt/notesSlides/notesSlide24.xml" ContentType="application/vnd.openxmlformats-officedocument.presentationml.notesSlide+xml"/>
  <Override PartName="/ppt/comments/comment20.xml" ContentType="application/vnd.openxmlformats-officedocument.presentationml.comments+xml"/>
  <Override PartName="/ppt/notesSlides/notesSlide25.xml" ContentType="application/vnd.openxmlformats-officedocument.presentationml.notesSlide+xml"/>
  <Override PartName="/ppt/comments/comment21.xml" ContentType="application/vnd.openxmlformats-officedocument.presentationml.comments+xml"/>
  <Override PartName="/ppt/notesSlides/notesSlide26.xml" ContentType="application/vnd.openxmlformats-officedocument.presentationml.notesSlide+xml"/>
  <Override PartName="/ppt/comments/comment22.xml" ContentType="application/vnd.openxmlformats-officedocument.presentationml.comments+xml"/>
  <Override PartName="/ppt/notesSlides/notesSlide27.xml" ContentType="application/vnd.openxmlformats-officedocument.presentationml.notesSlide+xml"/>
  <Override PartName="/ppt/comments/comment23.xml" ContentType="application/vnd.openxmlformats-officedocument.presentationml.comments+xml"/>
  <Override PartName="/ppt/notesSlides/notesSlide28.xml" ContentType="application/vnd.openxmlformats-officedocument.presentationml.notesSlide+xml"/>
  <Override PartName="/ppt/comments/comment24.xml" ContentType="application/vnd.openxmlformats-officedocument.presentationml.comments+xml"/>
  <Override PartName="/ppt/notesSlides/notesSlide29.xml" ContentType="application/vnd.openxmlformats-officedocument.presentationml.notesSlide+xml"/>
  <Override PartName="/ppt/comments/comment25.xml" ContentType="application/vnd.openxmlformats-officedocument.presentationml.comments+xml"/>
  <Override PartName="/ppt/notesSlides/notesSlide30.xml" ContentType="application/vnd.openxmlformats-officedocument.presentationml.notesSlide+xml"/>
  <Override PartName="/ppt/comments/comment26.xml" ContentType="application/vnd.openxmlformats-officedocument.presentationml.comments+xml"/>
  <Override PartName="/ppt/notesSlides/notesSlide31.xml" ContentType="application/vnd.openxmlformats-officedocument.presentationml.notesSlide+xml"/>
  <Override PartName="/ppt/comments/comment27.xml" ContentType="application/vnd.openxmlformats-officedocument.presentationml.comments+xml"/>
  <Override PartName="/ppt/notesSlides/notesSlide32.xml" ContentType="application/vnd.openxmlformats-officedocument.presentationml.notesSlide+xml"/>
  <Override PartName="/ppt/comments/comment28.xml" ContentType="application/vnd.openxmlformats-officedocument.presentationml.comments+xml"/>
  <Override PartName="/ppt/notesSlides/notesSlide33.xml" ContentType="application/vnd.openxmlformats-officedocument.presentationml.notesSlide+xml"/>
  <Override PartName="/ppt/comments/comment29.xml" ContentType="application/vnd.openxmlformats-officedocument.presentationml.comment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omments/comment30.xml" ContentType="application/vnd.openxmlformats-officedocument.presentationml.comments+xml"/>
  <Override PartName="/ppt/notesSlides/notesSlide37.xml" ContentType="application/vnd.openxmlformats-officedocument.presentationml.notesSlide+xml"/>
  <Override PartName="/ppt/comments/comment31.xml" ContentType="application/vnd.openxmlformats-officedocument.presentationml.comments+xml"/>
  <Override PartName="/ppt/notesSlides/notesSlide38.xml" ContentType="application/vnd.openxmlformats-officedocument.presentationml.notesSlide+xml"/>
  <Override PartName="/ppt/comments/comment32.xml" ContentType="application/vnd.openxmlformats-officedocument.presentationml.comments+xml"/>
  <Override PartName="/ppt/notesSlides/notesSlide39.xml" ContentType="application/vnd.openxmlformats-officedocument.presentationml.notesSlide+xml"/>
  <Override PartName="/ppt/comments/comment33.xml" ContentType="application/vnd.openxmlformats-officedocument.presentationml.comments+xml"/>
  <Override PartName="/ppt/notesSlides/notesSlide40.xml" ContentType="application/vnd.openxmlformats-officedocument.presentationml.notesSlide+xml"/>
  <Override PartName="/ppt/comments/comment34.xml" ContentType="application/vnd.openxmlformats-officedocument.presentationml.comments+xml"/>
  <Override PartName="/ppt/notesSlides/notesSlide41.xml" ContentType="application/vnd.openxmlformats-officedocument.presentationml.notesSlide+xml"/>
  <Override PartName="/ppt/comments/comment35.xml" ContentType="application/vnd.openxmlformats-officedocument.presentationml.comments+xml"/>
  <Override PartName="/ppt/notesSlides/notesSlide42.xml" ContentType="application/vnd.openxmlformats-officedocument.presentationml.notesSlide+xml"/>
  <Override PartName="/ppt/comments/comment36.xml" ContentType="application/vnd.openxmlformats-officedocument.presentationml.comments+xml"/>
  <Override PartName="/ppt/notesSlides/notesSlide43.xml" ContentType="application/vnd.openxmlformats-officedocument.presentationml.notesSlide+xml"/>
  <Override PartName="/ppt/comments/comment37.xml" ContentType="application/vnd.openxmlformats-officedocument.presentationml.comments+xml"/>
  <Override PartName="/ppt/notesSlides/notesSlide44.xml" ContentType="application/vnd.openxmlformats-officedocument.presentationml.notesSlide+xml"/>
  <Override PartName="/ppt/comments/comment38.xml" ContentType="application/vnd.openxmlformats-officedocument.presentationml.comments+xml"/>
  <Override PartName="/ppt/notesSlides/notesSlide45.xml" ContentType="application/vnd.openxmlformats-officedocument.presentationml.notesSlide+xml"/>
  <Override PartName="/ppt/comments/comment39.xml" ContentType="application/vnd.openxmlformats-officedocument.presentationml.comments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52"/>
  </p:notesMasterIdLst>
  <p:handoutMasterIdLst>
    <p:handoutMasterId r:id="rId53"/>
  </p:handoutMasterIdLst>
  <p:sldIdLst>
    <p:sldId id="355" r:id="rId5"/>
    <p:sldId id="283" r:id="rId6"/>
    <p:sldId id="356" r:id="rId7"/>
    <p:sldId id="462" r:id="rId8"/>
    <p:sldId id="360" r:id="rId9"/>
    <p:sldId id="463" r:id="rId10"/>
    <p:sldId id="464" r:id="rId11"/>
    <p:sldId id="465" r:id="rId12"/>
    <p:sldId id="366" r:id="rId13"/>
    <p:sldId id="466" r:id="rId14"/>
    <p:sldId id="371" r:id="rId15"/>
    <p:sldId id="372" r:id="rId16"/>
    <p:sldId id="467" r:id="rId17"/>
    <p:sldId id="469" r:id="rId18"/>
    <p:sldId id="468" r:id="rId19"/>
    <p:sldId id="470" r:id="rId20"/>
    <p:sldId id="471" r:id="rId21"/>
    <p:sldId id="472" r:id="rId22"/>
    <p:sldId id="385" r:id="rId23"/>
    <p:sldId id="386" r:id="rId24"/>
    <p:sldId id="473" r:id="rId25"/>
    <p:sldId id="474" r:id="rId26"/>
    <p:sldId id="434" r:id="rId27"/>
    <p:sldId id="475" r:id="rId28"/>
    <p:sldId id="476" r:id="rId29"/>
    <p:sldId id="477" r:id="rId30"/>
    <p:sldId id="478" r:id="rId31"/>
    <p:sldId id="479" r:id="rId32"/>
    <p:sldId id="480" r:id="rId33"/>
    <p:sldId id="482" r:id="rId34"/>
    <p:sldId id="483" r:id="rId35"/>
    <p:sldId id="484" r:id="rId36"/>
    <p:sldId id="485" r:id="rId37"/>
    <p:sldId id="486" r:id="rId38"/>
    <p:sldId id="393" r:id="rId39"/>
    <p:sldId id="443" r:id="rId40"/>
    <p:sldId id="487" r:id="rId41"/>
    <p:sldId id="489" r:id="rId42"/>
    <p:sldId id="490" r:id="rId43"/>
    <p:sldId id="491" r:id="rId44"/>
    <p:sldId id="492" r:id="rId45"/>
    <p:sldId id="493" r:id="rId46"/>
    <p:sldId id="494" r:id="rId47"/>
    <p:sldId id="495" r:id="rId48"/>
    <p:sldId id="496" r:id="rId49"/>
    <p:sldId id="497" r:id="rId50"/>
    <p:sldId id="400" r:id="rId5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4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19"/>
  </p:normalViewPr>
  <p:slideViewPr>
    <p:cSldViewPr>
      <p:cViewPr varScale="1">
        <p:scale>
          <a:sx n="103" d="100"/>
          <a:sy n="103" d="100"/>
        </p:scale>
        <p:origin x="-174" y="-2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8:40:10.209" idx="1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8:43:40.754" idx="2">
    <p:pos x="10" y="10"/>
    <p:text>Maybe the 3 windows describing how to calculate the gradient should appear consecutively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8:46:34.807" idx="3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8:46:59.802" idx="4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02:10.204" idx="5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03:40.031" idx="6">
    <p:pos x="10" y="10"/>
    <p:text>Suggest solution to a) and b) come in separately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05:49.031" idx="7">
    <p:pos x="10" y="10"/>
    <p:text>Suggest a colon after each of AB, BC etc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09:53.235" idx="8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10:12.371" idx="9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10:39.826" idx="10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12:03.585" idx="11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12:27.681" idx="12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13:15.215" idx="13">
    <p:pos x="10" y="10"/>
    <p:text>Suggst the solutins enter in order not all at once.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14:05.921" idx="14">
    <p:pos x="10" y="10"/>
    <p:text>OK, but suggest answers come in separately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16:03.416" idx="15">
    <p:pos x="10" y="10"/>
    <p:text>Maybe mention what the slope of this line means in terms of the exchange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18:11.646" idx="16">
    <p:pos x="10" y="10"/>
    <p:text>velocity has direction, speed doesn't. Explain why the gradient gives the speed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21:46.664" idx="17">
    <p:pos x="10" y="10"/>
    <p:text>Explain why the area gives the distance travelled and why the gradient is acceleration!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26:41.515" idx="18">
    <p:pos x="10" y="10"/>
    <p:text>The solution first sentence does not read well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27:43.926" idx="19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28:38.620" idx="20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28:46.485" idx="21">
    <p:pos x="10" y="10"/>
    <p:text>The note about units should be on the previous slide. The first answer gives 500/50 = 3.75!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31:17.119" idx="22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  <p:cm authorId="1" dt="2020-06-24T09:31:19.921" idx="23">
    <p:pos x="146" y="146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33:05.920" idx="24">
    <p:pos x="10" y="10"/>
    <p:text>The answer to the area oc C is 6, not 18.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34:39.975" idx="25">
    <p:pos x="10" y="10"/>
    <p:text>Will the students understand ms to the power -2? the deceleration value (15) is omitted from (ii)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46:14.063" idx="26">
    <p:pos x="10" y="10"/>
    <p:text>replace the horizontal arrow in the last line by 'and so'.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47:23.030" idx="27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47:57.925" idx="28">
    <p:pos x="10" y="10"/>
    <p:text>Shouldn't the graph be shown here? But answers 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52:12.878" idx="29">
    <p:pos x="10" y="10"/>
    <p:text>Maybe give brief guidnace to get each solution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53:55.247" idx="30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56:12.160" idx="31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57:56.902" idx="32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09:59:17.072" idx="33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10:00:51.956" idx="34">
    <p:pos x="10" y="10"/>
    <p:text>Where has the line y=2x+1 come from? Replace y=mx+c with it.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10:02:39.157" idx="35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10:03:24.124" idx="36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10:04:19.260" idx="37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10:05:12.422" idx="38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10:06:15.205" idx="39">
    <p:pos x="10" y="10"/>
    <p:text>OK, but repetiitively easy!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4T10:07:37.549" idx="40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29-Jun-20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4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64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790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052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140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539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024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45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986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56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084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9634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342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425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601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428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5402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413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42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175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702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2623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519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547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3071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2033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514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7100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5335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7437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5112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1472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6165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70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1224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3064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3381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8355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1978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3028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9317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3320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91843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9523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3572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87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3.xml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comments" Target="../comments/commen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comments" Target="../comments/commen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comments" Target="../comments/commen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8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2.png"/><Relationship Id="rId9" Type="http://schemas.openxmlformats.org/officeDocument/2006/relationships/comments" Target="../comments/commen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0.xml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0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0.png"/><Relationship Id="rId10" Type="http://schemas.openxmlformats.org/officeDocument/2006/relationships/comments" Target="../comments/comment11.xml"/><Relationship Id="rId4" Type="http://schemas.openxmlformats.org/officeDocument/2006/relationships/image" Target="../media/image371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2.xml"/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11" Type="http://schemas.openxmlformats.org/officeDocument/2006/relationships/comments" Target="../comments/comment13.xml"/><Relationship Id="rId5" Type="http://schemas.openxmlformats.org/officeDocument/2006/relationships/image" Target="../media/image450.png"/><Relationship Id="rId10" Type="http://schemas.openxmlformats.org/officeDocument/2006/relationships/image" Target="../media/image50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.png"/><Relationship Id="rId7" Type="http://schemas.openxmlformats.org/officeDocument/2006/relationships/image" Target="../media/image53.png"/><Relationship Id="rId12" Type="http://schemas.openxmlformats.org/officeDocument/2006/relationships/comments" Target="../comments/comment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0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5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6.xml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7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8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9.xml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0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1.xml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2.xml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3.xml"/><Relationship Id="rId3" Type="http://schemas.openxmlformats.org/officeDocument/2006/relationships/image" Target="../media/image2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4.xml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5.xml"/><Relationship Id="rId3" Type="http://schemas.openxmlformats.org/officeDocument/2006/relationships/image" Target="../media/image2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6.xml"/><Relationship Id="rId3" Type="http://schemas.openxmlformats.org/officeDocument/2006/relationships/image" Target="../media/image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0.pn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8.xml"/><Relationship Id="rId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9.xml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.png"/><Relationship Id="rId7" Type="http://schemas.openxmlformats.org/officeDocument/2006/relationships/image" Target="../media/image85.png"/><Relationship Id="rId12" Type="http://schemas.openxmlformats.org/officeDocument/2006/relationships/comments" Target="../comments/comment3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2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11" Type="http://schemas.openxmlformats.org/officeDocument/2006/relationships/comments" Target="../comments/comment31.xml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32.xml"/><Relationship Id="rId3" Type="http://schemas.openxmlformats.org/officeDocument/2006/relationships/image" Target="../media/image2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2.png"/><Relationship Id="rId7" Type="http://schemas.openxmlformats.org/officeDocument/2006/relationships/image" Target="../media/image104.png"/><Relationship Id="rId12" Type="http://schemas.openxmlformats.org/officeDocument/2006/relationships/comments" Target="../comments/comment33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3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35.xml"/><Relationship Id="rId4" Type="http://schemas.openxmlformats.org/officeDocument/2006/relationships/image" Target="../media/image11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2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Relationship Id="rId14" Type="http://schemas.openxmlformats.org/officeDocument/2006/relationships/comments" Target="../comments/comment3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3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2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8.png"/><Relationship Id="rId11" Type="http://schemas.openxmlformats.org/officeDocument/2006/relationships/comments" Target="../comments/comment38.xml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3" Type="http://schemas.openxmlformats.org/officeDocument/2006/relationships/image" Target="../media/image2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comments" Target="../comments/comment3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Straight Lines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677371"/>
            <a:ext cx="9721081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/>
              <a:t>Straight lines represent a common relationship found in mathematics,</a:t>
            </a:r>
          </a:p>
          <a:p>
            <a:r>
              <a:rPr lang="en-US" altLang="en-US" sz="2400" dirty="0"/>
              <a:t>known as a linear relationship. This Unit shows how straight lines can</a:t>
            </a:r>
          </a:p>
          <a:p>
            <a:r>
              <a:rPr lang="en-US" altLang="en-US" sz="2400" dirty="0"/>
              <a:t>be described, as an equation, and how they can be applied to real life</a:t>
            </a:r>
          </a:p>
          <a:p>
            <a:r>
              <a:rPr lang="en-US" altLang="en-US" sz="2400" dirty="0"/>
              <a:t>problems.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four sections to work through and there are check up audits</a:t>
            </a:r>
          </a:p>
          <a:p>
            <a:r>
              <a:rPr lang="en-US" altLang="en-US" sz="2400" dirty="0" smtClean="0"/>
              <a:t>and </a:t>
            </a:r>
            <a:r>
              <a:rPr lang="en-US" altLang="en-US" sz="2400" dirty="0"/>
              <a:t>fitness tests for each section.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Straight Lines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805"/>
            <a:ext cx="220726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832" y="3717032"/>
            <a:ext cx="648072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+mj-lt"/>
              <a:buAutoNum type="arabicPeriod"/>
            </a:pPr>
            <a:r>
              <a:rPr lang="en-GB" sz="2400" dirty="0"/>
              <a:t>Gradient</a:t>
            </a:r>
          </a:p>
          <a:p>
            <a:pPr>
              <a:buAutoNum type="arabicPeriod"/>
            </a:pPr>
            <a:endParaRPr lang="en-GB" sz="2400" dirty="0"/>
          </a:p>
          <a:p>
            <a:pPr>
              <a:buFont typeface="+mj-lt"/>
              <a:buAutoNum type="arabicPeriod" startAt="2"/>
            </a:pPr>
            <a:r>
              <a:rPr lang="en-GB" sz="2400" dirty="0"/>
              <a:t>Gradients of Perpendicular Lines</a:t>
            </a:r>
          </a:p>
          <a:p>
            <a:pPr>
              <a:buAutoNum type="arabicPeriod" startAt="2"/>
            </a:pPr>
            <a:endParaRPr lang="en-GB" sz="2400" dirty="0"/>
          </a:p>
          <a:p>
            <a:pPr>
              <a:buFont typeface="+mj-lt"/>
              <a:buAutoNum type="arabicPeriod" startAt="3"/>
            </a:pPr>
            <a:r>
              <a:rPr lang="en-GB" sz="2400" dirty="0"/>
              <a:t>Applications of Graphs</a:t>
            </a:r>
          </a:p>
          <a:p>
            <a:pPr>
              <a:buAutoNum type="arabicPeriod" startAt="3"/>
            </a:pPr>
            <a:endParaRPr lang="en-GB" sz="2400" dirty="0"/>
          </a:p>
          <a:p>
            <a:r>
              <a:rPr lang="en-GB" sz="2400" dirty="0" smtClean="0"/>
              <a:t>4. </a:t>
            </a:r>
            <a:r>
              <a:rPr lang="en-GB" sz="2400" dirty="0"/>
              <a:t>	Equation of a Straight Line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Gradient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47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39760" y="640248"/>
            <a:ext cx="9649459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</a:t>
            </a:r>
            <a:r>
              <a:rPr lang="en-GB" sz="2400" i="1" dirty="0"/>
              <a:t>gradient </a:t>
            </a:r>
            <a:r>
              <a:rPr lang="en-GB" sz="2400" dirty="0"/>
              <a:t>of a line describes how steep it is.</a:t>
            </a:r>
          </a:p>
          <a:p>
            <a:endParaRPr lang="en-GB" sz="2400" dirty="0"/>
          </a:p>
          <a:p>
            <a:r>
              <a:rPr lang="en-GB" sz="2400" dirty="0"/>
              <a:t>The diagram below shows two lines, one with a </a:t>
            </a:r>
            <a:r>
              <a:rPr lang="en-GB" sz="2400" i="1" dirty="0"/>
              <a:t>positive </a:t>
            </a:r>
            <a:r>
              <a:rPr lang="en-GB" sz="2400" dirty="0"/>
              <a:t>gradient and</a:t>
            </a:r>
          </a:p>
          <a:p>
            <a:r>
              <a:rPr lang="en-GB" sz="2400" dirty="0"/>
              <a:t>the other with a </a:t>
            </a:r>
            <a:r>
              <a:rPr lang="en-GB" sz="2400" i="1" dirty="0"/>
              <a:t>negative </a:t>
            </a:r>
            <a:r>
              <a:rPr lang="en-GB" sz="2400" dirty="0"/>
              <a:t>gradient.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124" y="2492896"/>
            <a:ext cx="8507012" cy="2934109"/>
          </a:xfrm>
          <a:prstGeom prst="rect">
            <a:avLst/>
          </a:prstGeom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711625" y="5668194"/>
            <a:ext cx="900100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A </a:t>
            </a:r>
            <a:r>
              <a:rPr lang="en-GB" sz="2400" i="1" dirty="0"/>
              <a:t>positive </a:t>
            </a:r>
            <a:r>
              <a:rPr lang="en-GB" sz="2400" dirty="0"/>
              <a:t>gradient can be seen to go ‘uphill’ in moving from left</a:t>
            </a:r>
          </a:p>
          <a:p>
            <a:r>
              <a:rPr lang="en-GB" sz="2400" dirty="0"/>
              <a:t>to right and a </a:t>
            </a:r>
            <a:r>
              <a:rPr lang="en-GB" sz="2400" i="1" dirty="0"/>
              <a:t>negative </a:t>
            </a:r>
            <a:r>
              <a:rPr lang="en-GB" sz="2400" dirty="0"/>
              <a:t>gradient goes ‘downhill’.</a:t>
            </a:r>
          </a:p>
        </p:txBody>
      </p:sp>
    </p:spTree>
    <p:extLst>
      <p:ext uri="{BB962C8B-B14F-4D97-AF65-F5344CB8AC3E}">
        <p14:creationId xmlns:p14="http://schemas.microsoft.com/office/powerpoint/2010/main" val="3870125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Gradient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6936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61179" y="845799"/>
            <a:ext cx="950041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gradient of a line between two points, A and B, is calculated</a:t>
            </a:r>
          </a:p>
          <a:p>
            <a:r>
              <a:rPr lang="en-GB" sz="2400" dirty="0"/>
              <a:t>using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450" y="1676796"/>
            <a:ext cx="3962264" cy="39230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626" y="2042353"/>
            <a:ext cx="4752836" cy="871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7626" y="3282869"/>
            <a:ext cx="5533128" cy="871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7626" y="4550797"/>
            <a:ext cx="1781424" cy="828791"/>
          </a:xfrm>
          <a:prstGeom prst="rect">
            <a:avLst/>
          </a:prstGeom>
        </p:spPr>
      </p:pic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345415" y="6183367"/>
            <a:ext cx="677492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Note that </a:t>
            </a:r>
            <a:r>
              <a:rPr lang="en-GB" sz="2400" i="1" dirty="0"/>
              <a:t>parallel lines </a:t>
            </a:r>
            <a:r>
              <a:rPr lang="en-GB" sz="2400" dirty="0"/>
              <a:t>have the </a:t>
            </a:r>
            <a:r>
              <a:rPr lang="en-GB" sz="2400" i="1" dirty="0"/>
              <a:t>same gradient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4397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715" y="50566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07260" y="1952532"/>
            <a:ext cx="6553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Draw any triangle under the line below to show the horizontal and vertical distances.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1467200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1" y="600938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88545" y="1050316"/>
            <a:ext cx="70639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Find the gradient of the line shown in the diagram.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Gradient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p:sp>
        <p:nvSpPr>
          <p:cNvPr id="15" name="Rectangle 14"/>
          <p:cNvSpPr/>
          <p:nvPr/>
        </p:nvSpPr>
        <p:spPr>
          <a:xfrm>
            <a:off x="5373523" y="3137898"/>
            <a:ext cx="36350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vertical distance is 10 and the horizontal</a:t>
            </a:r>
          </a:p>
          <a:p>
            <a:r>
              <a:rPr lang="en-GB" sz="2400" dirty="0">
                <a:solidFill>
                  <a:srgbClr val="FF0000"/>
                </a:solidFill>
              </a:rPr>
              <a:t>distance is 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51984" y="4758060"/>
                <a:ext cx="4404272" cy="858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Gradient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vertical</m:t>
                          </m:r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horizontal</m:t>
                          </m:r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984" y="4758060"/>
                <a:ext cx="4404272" cy="8583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0336" y="755159"/>
            <a:ext cx="2949457" cy="38159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4350" y="2924944"/>
            <a:ext cx="2886482" cy="37890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807968" y="5723861"/>
                <a:ext cx="4082989" cy="818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Gradient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968" y="5723861"/>
                <a:ext cx="4082989" cy="81804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27075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3" grpId="0"/>
      <p:bldP spid="15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49" y="6109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2043058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0" y="645867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7260" y="1173516"/>
            <a:ext cx="98121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gradient of the line joining the point A with coordinates (2, 4) and the point B with coordinates (4, 10).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Gradient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995032" y="2998337"/>
                <a:ext cx="6496346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coordinate</m:t>
                              </m:r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of</m:t>
                              </m:r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B</m:t>
                              </m:r>
                            </m:e>
                          </m:d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e>
                          </m:d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032" y="2998337"/>
                <a:ext cx="6496346" cy="86132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735960" y="4378676"/>
                <a:ext cx="138650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4−2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960" y="4378676"/>
                <a:ext cx="1386500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735960" y="5517232"/>
                <a:ext cx="1370879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960" y="5517232"/>
                <a:ext cx="1370879" cy="78380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645775" y="3210867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69880" y="453974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69880" y="5678301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87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3" grpId="0"/>
      <p:bldP spid="16" grpId="0"/>
      <p:bldP spid="18" grpId="0"/>
      <p:bldP spid="19" grpId="0"/>
      <p:bldP spid="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3147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25962" y="3646437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0" y="657923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25962" y="1534429"/>
            <a:ext cx="5203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Find the gradient of the line that joins the points with coordinates (–2, 4) and (4, 1).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3200" b="1" dirty="0"/>
              <a:t>Gradient</a:t>
            </a:r>
            <a:r>
              <a:rPr lang="en-GB" altLang="en-US" sz="3000" b="1" dirty="0"/>
              <a:t>: Examples</a:t>
            </a:r>
            <a:endParaRPr lang="en-US" altLang="en-US" sz="3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384311" y="5401281"/>
                <a:ext cx="2041494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311" y="5401281"/>
                <a:ext cx="2041494" cy="7861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009" y="763995"/>
            <a:ext cx="4267796" cy="34199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647728" y="4365104"/>
                <a:ext cx="6625044" cy="8738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e>
                          </m:d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e>
                          </m:d>
                          <m:r>
                            <a:rPr lang="en-GB" sz="2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28" y="4365104"/>
                <a:ext cx="6625044" cy="87382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647728" y="5368515"/>
                <a:ext cx="1800200" cy="8517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4−(−2)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28" y="5368515"/>
                <a:ext cx="1800200" cy="85170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155398" y="5390705"/>
                <a:ext cx="720069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5398" y="5390705"/>
                <a:ext cx="720069" cy="7838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7524763" y="5552962"/>
            <a:ext cx="2581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 the gradient is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459512" y="4571184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75955" y="556353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6149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3" grpId="0"/>
      <p:bldP spid="18" grpId="0"/>
      <p:bldP spid="19" grpId="0"/>
      <p:bldP spid="20" grpId="0"/>
      <p:bldP spid="8" grpId="0"/>
      <p:bldP spid="9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016" y="89895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2614798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0" y="599355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4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7260" y="1007563"/>
            <a:ext cx="84972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coordinates of the points A, B, C and D are listed below.</a:t>
            </a:r>
          </a:p>
          <a:p>
            <a:r>
              <a:rPr lang="pt-BR" sz="2400" dirty="0"/>
              <a:t>	A (2, 4) 		B (8, 7) 		C (–1, –5) 		D (5, –2)</a:t>
            </a:r>
          </a:p>
          <a:p>
            <a:pPr marL="457200" indent="-457200">
              <a:buAutoNum type="alphaLcParenBoth"/>
            </a:pPr>
            <a:r>
              <a:rPr lang="en-GB" sz="2400" dirty="0"/>
              <a:t>Show that the line segments AB and CD are parallel.</a:t>
            </a:r>
          </a:p>
          <a:p>
            <a:pPr marL="457200" indent="-457200">
              <a:buAutoNum type="alphaLcParenBoth"/>
            </a:pPr>
            <a:r>
              <a:rPr lang="en-GB" sz="2400" dirty="0"/>
              <a:t>Are the line segments AC and BD parallel?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207260" y="45376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Gradient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223792" y="2985637"/>
                <a:ext cx="2600283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8−2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2985637"/>
                <a:ext cx="2600283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641074" y="2948062"/>
                <a:ext cx="3565250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(−2)−(−5)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5−(−1)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1074" y="2948062"/>
                <a:ext cx="3565250" cy="86132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2207260" y="5556656"/>
            <a:ext cx="8711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line segments have the same gradient and so are parallel.</a:t>
            </a:r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2207260" y="6018321"/>
            <a:ext cx="9488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results in Example 4 mean that the quadrilateral ABDC is, in fact, a parallelogram.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283273" y="4380691"/>
                <a:ext cx="3176342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(−5)−4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(−1)−2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273" y="4380691"/>
                <a:ext cx="3176342" cy="86132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075322" y="4760861"/>
                <a:ext cx="3158253" cy="7957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7−(−2)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8−5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322" y="4760861"/>
                <a:ext cx="3158253" cy="79579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2207259" y="3919026"/>
            <a:ext cx="8711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line segments have the same gradient and so are parallel.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2297546" y="3188127"/>
            <a:ext cx="2185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AB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72064" y="3188127"/>
            <a:ext cx="2238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CD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97546" y="4605400"/>
            <a:ext cx="2203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AC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63808" y="4927926"/>
            <a:ext cx="2220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BD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824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3" grpId="0"/>
      <p:bldP spid="13" grpId="0"/>
      <p:bldP spid="15" grpId="0"/>
      <p:bldP spid="20" grpId="0"/>
      <p:bldP spid="21" grpId="0"/>
      <p:bldP spid="22" grpId="0"/>
      <p:bldP spid="23" grpId="0"/>
      <p:bldP spid="24" grpId="0"/>
      <p:bldP spid="16" grpId="0"/>
      <p:bldP spid="18" grpId="0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01600" y="1462599"/>
            <a:ext cx="9691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	a) </a:t>
            </a:r>
            <a:r>
              <a:rPr lang="en-GB" sz="2400" dirty="0">
                <a:solidFill>
                  <a:prstClr val="black"/>
                </a:solidFill>
              </a:rPr>
              <a:t>Which lines below have a positive gradient; which are negative?</a:t>
            </a:r>
          </a:p>
          <a:p>
            <a:r>
              <a:rPr lang="en-GB" sz="2400" dirty="0">
                <a:solidFill>
                  <a:prstClr val="black"/>
                </a:solidFill>
              </a:rPr>
              <a:t>	b) </a:t>
            </a:r>
            <a:r>
              <a:rPr lang="en-GB" sz="2400" dirty="0"/>
              <a:t>Find the gradient of each line and confirm your answers.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27649" y="3722846"/>
            <a:ext cx="4298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b) 	AB : 1 	CD :</a:t>
            </a:r>
          </a:p>
          <a:p>
            <a:endParaRPr lang="da-DK" sz="2400" dirty="0">
              <a:solidFill>
                <a:srgbClr val="FF0000"/>
              </a:solidFill>
              <a:latin typeface="+mj-lt"/>
            </a:endParaRPr>
          </a:p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	EF :  		GH : 2</a:t>
            </a:r>
          </a:p>
          <a:p>
            <a:endParaRPr lang="da-DK" sz="2400" dirty="0">
              <a:solidFill>
                <a:srgbClr val="FF0000"/>
              </a:solidFill>
              <a:latin typeface="+mj-lt"/>
            </a:endParaRPr>
          </a:p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 	I J : −3	KL :</a:t>
            </a:r>
          </a:p>
          <a:p>
            <a:endParaRPr lang="da-DK" sz="2400" dirty="0">
              <a:solidFill>
                <a:srgbClr val="FF0000"/>
              </a:solidFill>
              <a:latin typeface="+mj-lt"/>
            </a:endParaRPr>
          </a:p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	MN :</a:t>
            </a:r>
          </a:p>
          <a:p>
            <a:endParaRPr lang="da-DK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301600" y="2394140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08" y="2293596"/>
            <a:ext cx="5029902" cy="45059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707463" y="3573016"/>
                <a:ext cx="536045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7463" y="3573016"/>
                <a:ext cx="536045" cy="786177"/>
              </a:xfrm>
              <a:prstGeom prst="rect">
                <a:avLst/>
              </a:prstGeom>
              <a:blipFill>
                <a:blip r:embed="rId5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379288" y="4484878"/>
                <a:ext cx="6687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288" y="4484878"/>
                <a:ext cx="66877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678144" y="5070542"/>
                <a:ext cx="40144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144" y="5070542"/>
                <a:ext cx="401443" cy="783804"/>
              </a:xfrm>
              <a:prstGeom prst="rect">
                <a:avLst/>
              </a:prstGeom>
              <a:blipFill>
                <a:blip r:embed="rId7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392499" y="5627204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499" y="5627204"/>
                <a:ext cx="720069" cy="786177"/>
              </a:xfrm>
              <a:prstGeom prst="rect">
                <a:avLst/>
              </a:prstGeom>
              <a:blipFill>
                <a:blip r:embed="rId8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1067FF5-5300-4C4A-A373-90FF81696C9B}"/>
              </a:ext>
            </a:extLst>
          </p:cNvPr>
          <p:cNvSpPr txBox="1"/>
          <p:nvPr/>
        </p:nvSpPr>
        <p:spPr>
          <a:xfrm>
            <a:off x="2227648" y="2847682"/>
            <a:ext cx="40843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	CD, AB, KL, GH positive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EF, I J , MN negative</a:t>
            </a:r>
            <a:endParaRPr lang="da-DK" sz="24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211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8" grpId="0"/>
      <p:bldP spid="11" grpId="0"/>
      <p:bldP spid="17" grpId="0"/>
      <p:bldP spid="19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" y="8269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55901" y="792228"/>
            <a:ext cx="9691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  A quadrilateral is formed by joining the points A, B, C and D. The    	coordinates of each point are: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73123" y="4414171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AB: 		,     BC:   0 , 		CD:          ,     DA:    5</a:t>
            </a:r>
            <a:endParaRPr lang="da-DK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462758" y="361591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73359" y="1896258"/>
            <a:ext cx="7656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>
                <a:solidFill>
                  <a:prstClr val="black"/>
                </a:solidFill>
              </a:rPr>
              <a:t>		A (2, 4) 	B (–1, 5) 	  C (– 4, 5) 	D (1, –1)</a:t>
            </a:r>
          </a:p>
        </p:txBody>
      </p:sp>
      <p:sp>
        <p:nvSpPr>
          <p:cNvPr id="4" name="Rectangle 3"/>
          <p:cNvSpPr/>
          <p:nvPr/>
        </p:nvSpPr>
        <p:spPr>
          <a:xfrm>
            <a:off x="2711624" y="2658340"/>
            <a:ext cx="7800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Find the gradient of each side of the quadrilateral.</a:t>
            </a:r>
            <a:endParaRPr lang="pt-BR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273358" y="4180409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358" y="4180409"/>
                <a:ext cx="720069" cy="786177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839595" y="4188868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595" y="4188868"/>
                <a:ext cx="720069" cy="786177"/>
              </a:xfrm>
              <a:prstGeom prst="rect">
                <a:avLst/>
              </a:prstGeom>
              <a:blipFill>
                <a:blip r:embed="rId5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20648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3" grpId="0"/>
      <p:bldP spid="4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210" y="97645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43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862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7260" y="612472"/>
            <a:ext cx="96825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this section we explore the relationship between the gradients of perpendicular (at right angles to each other) lines and line segments.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73218" y="1872040"/>
            <a:ext cx="5808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Plot the points A (1, 2) and B (4, 11), join them to form the line AB and then calculate the gradient of AB.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253972" y="1439965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236" y="2037017"/>
            <a:ext cx="3639186" cy="38920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53972" y="441883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c) Measure the angle between the lines AB and PQ. What do you notice about the two gradients?</a:t>
            </a:r>
          </a:p>
        </p:txBody>
      </p:sp>
      <p:sp>
        <p:nvSpPr>
          <p:cNvPr id="9" name="Rectangle 8"/>
          <p:cNvSpPr/>
          <p:nvPr/>
        </p:nvSpPr>
        <p:spPr>
          <a:xfrm>
            <a:off x="2273218" y="301788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b) On the same set of axes, plot the points P (5, 4) and Q (8, 3), join them to form the line PQ and calculate the gradient of PQ.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318530" y="5588953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18530" y="6014695"/>
            <a:ext cx="5573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First draw the points, as shown here.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25A4AF7-831B-0644-9C17-AADD34897C11}"/>
              </a:ext>
            </a:extLst>
          </p:cNvPr>
          <p:cNvSpPr txBox="1"/>
          <p:nvPr/>
        </p:nvSpPr>
        <p:spPr>
          <a:xfrm>
            <a:off x="8369218" y="6381328"/>
            <a:ext cx="3520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763386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  <p:bldP spid="8" grpId="0"/>
      <p:bldP spid="9" grpId="0"/>
      <p:bldP spid="14" grpId="0"/>
      <p:bldP spid="1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111" y="7172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58394" y="1038117"/>
                <a:ext cx="580865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a) The points are then joined to form the line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AB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394" y="1038117"/>
                <a:ext cx="5808651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574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6505" y="656496"/>
            <a:ext cx="3615997" cy="38672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43344" y="4573388"/>
            <a:ext cx="53353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b) The points P and Q can now be added to the diagram as shown here.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232222" y="634360"/>
            <a:ext cx="314369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223792" y="1803935"/>
                <a:ext cx="2760416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11−2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4−1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1803935"/>
                <a:ext cx="2760416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1417" y="2822453"/>
            <a:ext cx="3576775" cy="38672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120336" y="5404385"/>
                <a:ext cx="2342226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8−5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336" y="5404385"/>
                <a:ext cx="2342226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CC99EE4-EF21-0643-BDDE-D89DEE32AF6B}"/>
              </a:ext>
            </a:extLst>
          </p:cNvPr>
          <p:cNvSpPr txBox="1"/>
          <p:nvPr/>
        </p:nvSpPr>
        <p:spPr>
          <a:xfrm>
            <a:off x="7680176" y="6381328"/>
            <a:ext cx="399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8220" y="1975310"/>
            <a:ext cx="2203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AB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052" y="5567769"/>
            <a:ext cx="223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PQ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423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6" grpId="0"/>
      <p:bldP spid="17" grpId="0"/>
      <p:bldP spid="15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338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58394" y="1105125"/>
            <a:ext cx="5808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c) The line PQ has been extended on the diagram, so that the angle between the two lines can be measured.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277871" y="3335469"/>
            <a:ext cx="32656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gradient of AB = 3;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232222" y="634360"/>
            <a:ext cx="314369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 (continued)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2" y="1105125"/>
            <a:ext cx="3717587" cy="401947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54326" y="2352141"/>
            <a:ext cx="58086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angle is 90 ̊ , a right angle.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6308" y="2873804"/>
            <a:ext cx="23244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In this case,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86308" y="4027966"/>
            <a:ext cx="32656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gradient of PQ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015885" y="3812673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885" y="3812673"/>
                <a:ext cx="720069" cy="7861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286308" y="4662939"/>
            <a:ext cx="49937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gradients multiply to give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543481" y="4489631"/>
                <a:ext cx="3361610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3×−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481" y="4489631"/>
                <a:ext cx="3361610" cy="7861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"/>
              <p:cNvSpPr txBox="1">
                <a:spLocks noChangeArrowheads="1"/>
              </p:cNvSpPr>
              <p:nvPr/>
            </p:nvSpPr>
            <p:spPr bwMode="auto">
              <a:xfrm>
                <a:off x="2423592" y="5585069"/>
                <a:ext cx="9217024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GB" sz="2400" dirty="0"/>
                  <a:t>Note that if two lines are </a:t>
                </a:r>
                <a:r>
                  <a:rPr lang="en-GB" sz="2400" i="1" dirty="0"/>
                  <a:t>perpendicular</a:t>
                </a:r>
                <a:r>
                  <a:rPr lang="en-GB" sz="2400" dirty="0"/>
                  <a:t>, when you </a:t>
                </a:r>
                <a:r>
                  <a:rPr lang="en-GB" sz="2400" i="1" dirty="0"/>
                  <a:t>multiply</a:t>
                </a:r>
              </a:p>
              <a:p>
                <a:r>
                  <a:rPr lang="en-GB" sz="2400" dirty="0"/>
                  <a:t>together the gradients, you always get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 as your answer.</a:t>
                </a:r>
              </a:p>
            </p:txBody>
          </p:sp>
        </mc:Choice>
        <mc:Fallback xmlns="">
          <p:sp>
            <p:nvSpPr>
              <p:cNvPr id="23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23592" y="5585069"/>
                <a:ext cx="9217024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1058" t="-5109" b="-160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92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3" grpId="0"/>
      <p:bldP spid="15" grpId="0"/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93" y="8392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33618" y="668696"/>
            <a:ext cx="96825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product of the gradients of two perpendicular lines will always be –1, unless one of the lines is horizontal and the other is vertical.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73218" y="1619894"/>
            <a:ext cx="96429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was found in the previous example with the perpendicular lines of AB and PQ: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273218" y="2497667"/>
                <a:ext cx="326561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/>
                  <a:t>the gradient of AB =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/>
                  <a:t>;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218" y="2497667"/>
                <a:ext cx="3265610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985" t="-9333" r="-9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5808487" y="2497667"/>
            <a:ext cx="32656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the gradient of PQ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714062" y="2335410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4062" y="2335410"/>
                <a:ext cx="720069" cy="7861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073320" y="3045183"/>
                <a:ext cx="2232248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3×−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320" y="3045183"/>
                <a:ext cx="2232248" cy="7861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523115" y="3254344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and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384032" y="4295999"/>
                <a:ext cx="2509211" cy="8510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/>
                            <m:t>gradient</m:t>
                          </m:r>
                          <m:r>
                            <a:rPr lang="en-GB" sz="2400" b="0" i="0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AB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32" y="4295999"/>
                <a:ext cx="2509211" cy="85100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207260" y="3834334"/>
            <a:ext cx="7881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An equivalent </a:t>
            </a:r>
            <a:r>
              <a:rPr lang="en-GB" sz="2400" dirty="0" smtClean="0"/>
              <a:t>way </a:t>
            </a:r>
            <a:r>
              <a:rPr lang="en-GB" sz="2400" dirty="0"/>
              <a:t>of describing this is by showing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675086" y="5679442"/>
                <a:ext cx="946339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086" y="5679442"/>
                <a:ext cx="946339" cy="7861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273217" y="5269562"/>
                <a:ext cx="964293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/>
                  <a:t>If the gradient of a line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i="1" dirty="0"/>
                  <a:t>, </a:t>
                </a: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≠ 0 , then the gradient of a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217" y="5269562"/>
                <a:ext cx="9642931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101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267842" y="5868926"/>
            <a:ext cx="4581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perpendicular line will</a:t>
            </a:r>
            <a:r>
              <a:rPr lang="en-GB" sz="2400" dirty="0"/>
              <a:t> </a:t>
            </a:r>
            <a:r>
              <a:rPr lang="en-GB" sz="2400" dirty="0" smtClean="0"/>
              <a:t>be          .</a:t>
            </a:r>
            <a:r>
              <a:rPr lang="en-GB" sz="2400" dirty="0" smtClean="0">
                <a:solidFill>
                  <a:prstClr val="black"/>
                </a:solidFill>
              </a:rPr>
              <a:t> 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4501034" y="4490667"/>
            <a:ext cx="2136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</a:t>
            </a:r>
            <a:r>
              <a:rPr lang="en-GB" sz="2400" dirty="0" smtClean="0"/>
              <a:t>radient of AC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045266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6" grpId="0"/>
      <p:bldP spid="17" grpId="0"/>
      <p:bldP spid="18" grpId="0"/>
      <p:bldP spid="19" grpId="0"/>
      <p:bldP spid="2" grpId="0"/>
      <p:bldP spid="20" grpId="0"/>
      <p:bldP spid="21" grpId="0"/>
      <p:bldP spid="22" grpId="0"/>
      <p:bldP spid="23" grpId="0"/>
      <p:bldP spid="11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56325" y="1094419"/>
            <a:ext cx="9168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Show that the line segment joining the points A (3, 2) and B (5, 7) is perpendicular to the line segment joining the points P (2, 5) and Q (7, 3).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273218" y="634360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256325" y="2387487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12976" y="5934004"/>
            <a:ext cx="7391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 the line segments AB and PQ are perpendicular.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295800" y="2897242"/>
                <a:ext cx="2160240" cy="818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2897242"/>
                <a:ext cx="2160240" cy="8180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715889" y="2897242"/>
                <a:ext cx="2232247" cy="818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889" y="2897242"/>
                <a:ext cx="2232247" cy="8180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840458" y="4592223"/>
                <a:ext cx="3576022" cy="818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0458" y="4592223"/>
                <a:ext cx="3576022" cy="81804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333736" y="3095187"/>
            <a:ext cx="2203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AB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00056" y="3095187"/>
            <a:ext cx="223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PQ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375962" y="4836232"/>
                <a:ext cx="24904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Gradient of AB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962" y="4836232"/>
                <a:ext cx="249042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92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762089" y="4836232"/>
            <a:ext cx="216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g</a:t>
            </a:r>
            <a:r>
              <a:rPr lang="en-GB" sz="2400" dirty="0" smtClean="0">
                <a:solidFill>
                  <a:srgbClr val="FF0000"/>
                </a:solidFill>
              </a:rPr>
              <a:t>radient of PQ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7510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4" grpId="0"/>
      <p:bldP spid="15" grpId="0"/>
      <p:bldP spid="16" grpId="0"/>
      <p:bldP spid="17" grpId="0"/>
      <p:bldP spid="18" grpId="0"/>
      <p:bldP spid="13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01599" y="1462599"/>
            <a:ext cx="98544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	a) 	On a set of axes, draw the lines AB and PQ where the co-				ordinates of these points are </a:t>
            </a:r>
            <a:r>
              <a:rPr lang="pt-BR" sz="2400" dirty="0"/>
              <a:t>A (1, 2</a:t>
            </a:r>
            <a:r>
              <a:rPr lang="pt-BR" sz="2400" dirty="0" smtClean="0"/>
              <a:t>), </a:t>
            </a:r>
            <a:r>
              <a:rPr lang="pt-BR" sz="2400" dirty="0"/>
              <a:t>B (10, 6</a:t>
            </a:r>
            <a:r>
              <a:rPr lang="pt-BR" sz="2400" dirty="0" smtClean="0"/>
              <a:t>), </a:t>
            </a:r>
            <a:r>
              <a:rPr lang="fr-FR" sz="2400" dirty="0"/>
              <a:t>P (1, </a:t>
            </a:r>
            <a:r>
              <a:rPr lang="fr-FR" sz="2400" dirty="0" smtClean="0"/>
              <a:t>9,) </a:t>
            </a:r>
            <a:r>
              <a:rPr lang="fr-FR" sz="2400" dirty="0"/>
              <a:t>Q (5, 0</a:t>
            </a:r>
            <a:r>
              <a:rPr lang="fr-FR" sz="2400" dirty="0" smtClean="0"/>
              <a:t>),</a:t>
            </a:r>
            <a:endParaRPr lang="fr-FR" sz="2400" dirty="0"/>
          </a:p>
          <a:p>
            <a:r>
              <a:rPr lang="en-GB" sz="2400" dirty="0"/>
              <a:t>	b) 	Are the lines perpendicular?</a:t>
            </a:r>
          </a:p>
          <a:p>
            <a:r>
              <a:rPr lang="en-GB" sz="2400" dirty="0"/>
              <a:t>	c) 	Calculate the gradient of AB and the gradient of PQ.</a:t>
            </a:r>
          </a:p>
          <a:p>
            <a:r>
              <a:rPr lang="en-GB" sz="2400" dirty="0"/>
              <a:t>	d) 	Check that the product of these gradients is –1.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14287" y="3873278"/>
            <a:ext cx="6170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a) 	See the diagram on the right</a:t>
            </a:r>
          </a:p>
          <a:p>
            <a:pPr marL="457200" indent="-457200">
              <a:buAutoNum type="alphaLcParenR" startAt="2"/>
            </a:pPr>
            <a:r>
              <a:rPr lang="da-DK" sz="2400" dirty="0">
                <a:solidFill>
                  <a:srgbClr val="FF0000"/>
                </a:solidFill>
              </a:rPr>
              <a:t>Yes, they are perpendicular</a:t>
            </a:r>
          </a:p>
          <a:p>
            <a:pPr marL="457200" indent="-457200">
              <a:buAutoNum type="alphaLcParenR" startAt="2"/>
            </a:pPr>
            <a:endParaRPr lang="da-DK" sz="2400" dirty="0">
              <a:solidFill>
                <a:srgbClr val="FF0000"/>
              </a:solidFill>
            </a:endParaRPr>
          </a:p>
          <a:p>
            <a:pPr marL="457200" indent="-457200">
              <a:buAutoNum type="alphaLcParenR" startAt="2"/>
            </a:pPr>
            <a:r>
              <a:rPr lang="da-DK" sz="2400" dirty="0">
                <a:solidFill>
                  <a:srgbClr val="FF0000"/>
                </a:solidFill>
              </a:rPr>
              <a:t>Gradient AB 			 Gradient PQ </a:t>
            </a:r>
          </a:p>
          <a:p>
            <a:pPr marL="457200" indent="-457200">
              <a:buAutoNum type="alphaLcParenR" startAt="2"/>
            </a:pPr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dirty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301600" y="3390890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496784" y="4803629"/>
                <a:ext cx="754244" cy="784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784" y="4803629"/>
                <a:ext cx="754244" cy="7848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0099" y="3390890"/>
            <a:ext cx="3195932" cy="3330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199630" y="4783396"/>
                <a:ext cx="103477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630" y="4783396"/>
                <a:ext cx="1034770" cy="78380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951658" y="5517232"/>
                <a:ext cx="1836402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658" y="5517232"/>
                <a:ext cx="1836402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787662" y="6119691"/>
                <a:ext cx="1709121" cy="6685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  <m:r>
                        <a:rPr lang="en-GB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662" y="6119691"/>
                <a:ext cx="1709121" cy="66851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650942" y="5719936"/>
                <a:ext cx="24904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Gradient of AB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942" y="5719936"/>
                <a:ext cx="2490425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92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5037069" y="5719936"/>
            <a:ext cx="216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g</a:t>
            </a:r>
            <a:r>
              <a:rPr lang="en-GB" sz="2400" dirty="0" smtClean="0">
                <a:solidFill>
                  <a:srgbClr val="FF0000"/>
                </a:solidFill>
              </a:rPr>
              <a:t>radient of PQ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708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  <p:bldP spid="16" grpId="0"/>
      <p:bldP spid="20" grpId="0"/>
      <p:bldP spid="4" grpId="0"/>
      <p:bldP spid="15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68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01600" y="838827"/>
            <a:ext cx="9691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	In each case, decide whether the lines AB and PQ are parallel, perpendicular or neither.</a:t>
            </a:r>
          </a:p>
          <a:p>
            <a:r>
              <a:rPr lang="pt-BR" sz="2400" dirty="0"/>
              <a:t>a) 	A (4, 3) 		B (8, 4) 			P (7, 1) 		Q (6, 5)</a:t>
            </a:r>
          </a:p>
          <a:p>
            <a:r>
              <a:rPr lang="pt-BR" sz="2400" dirty="0"/>
              <a:t>b) 	A (–2, 0) 		B (1, 9) 			P (2, 5) 		Q (6, 17)</a:t>
            </a:r>
          </a:p>
          <a:p>
            <a:r>
              <a:rPr lang="pt-BR" sz="2400" dirty="0"/>
              <a:t>c) 	A (8, –5) 		B (11, –3) 		P (1, 1) 		Q (–3, 7)</a:t>
            </a:r>
          </a:p>
          <a:p>
            <a:r>
              <a:rPr lang="pt-BR" sz="2400" dirty="0"/>
              <a:t>d) 	A (3, 1) 		B (7, 3) 	 		P (–3, 2) 		Q (1, 0)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01600" y="4035131"/>
            <a:ext cx="96914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a) </a:t>
            </a:r>
            <a:r>
              <a:rPr lang="da-DK" sz="2400" dirty="0">
                <a:solidFill>
                  <a:srgbClr val="FF0000"/>
                </a:solidFill>
              </a:rPr>
              <a:t>Gradient of AB 			 Gradient of PQ			lines perpendicular </a:t>
            </a:r>
          </a:p>
          <a:p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dirty="0">
                <a:solidFill>
                  <a:srgbClr val="FF0000"/>
                </a:solidFill>
              </a:rPr>
              <a:t>b) Gradient of AB 			 Gradient of PQ			lines parallel </a:t>
            </a:r>
          </a:p>
          <a:p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dirty="0">
                <a:solidFill>
                  <a:srgbClr val="FF0000"/>
                </a:solidFill>
              </a:rPr>
              <a:t>c) Gradient of AB 			 Gradient of PQ			lines perpendicular  </a:t>
            </a:r>
          </a:p>
          <a:p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dirty="0">
                <a:solidFill>
                  <a:srgbClr val="FF0000"/>
                </a:solidFill>
              </a:rPr>
              <a:t>d) Gradient of AB 			 Gradient of PQ			neither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301600" y="349935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727848" y="3886918"/>
                <a:ext cx="754245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3886918"/>
                <a:ext cx="754245" cy="78380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040216" y="3998917"/>
                <a:ext cx="9834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16" y="3998917"/>
                <a:ext cx="983474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040216" y="5305707"/>
                <a:ext cx="103477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16" y="5305707"/>
                <a:ext cx="1034770" cy="78380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727848" y="4714416"/>
                <a:ext cx="7542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4714416"/>
                <a:ext cx="754245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8082801" y="4729731"/>
                <a:ext cx="7542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801" y="4729731"/>
                <a:ext cx="75424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082801" y="6057481"/>
                <a:ext cx="103477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801" y="6057481"/>
                <a:ext cx="1034770" cy="78380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798416" y="6074196"/>
                <a:ext cx="754244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8416" y="6074196"/>
                <a:ext cx="754244" cy="78380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727848" y="5324294"/>
                <a:ext cx="75424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5324294"/>
                <a:ext cx="754245" cy="7861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98353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  <p:bldP spid="16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03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210" y="976457"/>
            <a:ext cx="54721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88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Conversion Graphs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620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this section some applications of graphs are considered, particularly </a:t>
            </a:r>
            <a:r>
              <a:rPr lang="en-GB" sz="2400" i="1" dirty="0"/>
              <a:t>conversion graphs </a:t>
            </a:r>
            <a:r>
              <a:rPr lang="en-GB" sz="2400" dirty="0"/>
              <a:t>and graphs to describe </a:t>
            </a:r>
            <a:r>
              <a:rPr lang="en-GB" sz="2400" i="1" dirty="0"/>
              <a:t>motion.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2259826" y="2285102"/>
            <a:ext cx="44646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graph on the right is a conversion </a:t>
            </a:r>
            <a:r>
              <a:rPr lang="en-GB" sz="2400" dirty="0" smtClean="0"/>
              <a:t>graph: </a:t>
            </a:r>
            <a:r>
              <a:rPr lang="en-GB" sz="2400" dirty="0"/>
              <a:t>it can be used for converting US Dollars into and from Jamaican Dollars. </a:t>
            </a:r>
          </a:p>
          <a:p>
            <a:endParaRPr lang="en-GB" sz="2400" dirty="0"/>
          </a:p>
          <a:p>
            <a:r>
              <a:rPr lang="en-GB" sz="2400" dirty="0"/>
              <a:t>As currency exchange rates are continually changing, these rates might not be correct now.</a:t>
            </a:r>
          </a:p>
          <a:p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072" y="1988840"/>
            <a:ext cx="5201376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5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Distance-Time Graphs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1" y="15620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70569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following graph is used to describe </a:t>
            </a:r>
            <a:r>
              <a:rPr lang="en-GB" sz="2400" i="1" dirty="0"/>
              <a:t>motion.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2381084" y="1523474"/>
            <a:ext cx="38292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distance-time graph of a car is shown opposite. The gradient of this graph gives the speed of the car. The gradient is steepest from A to B, so this is when the car has the greatest speed. The gradient BC is zero, so the car is not moving.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024" y="1628800"/>
            <a:ext cx="5677692" cy="41153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7027B24-5AE0-2644-954E-BF6A737B5AEE}"/>
              </a:ext>
            </a:extLst>
          </p:cNvPr>
          <p:cNvSpPr txBox="1"/>
          <p:nvPr/>
        </p:nvSpPr>
        <p:spPr>
          <a:xfrm>
            <a:off x="2394007" y="5846889"/>
            <a:ext cx="9145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sz="2400" dirty="0"/>
              <a:t>ote that we sometimes use </a:t>
            </a:r>
            <a:r>
              <a:rPr lang="en-US" sz="2400" i="1" dirty="0"/>
              <a:t>speed</a:t>
            </a:r>
            <a:r>
              <a:rPr lang="en-US" sz="2400" dirty="0"/>
              <a:t> and other times </a:t>
            </a:r>
            <a:r>
              <a:rPr lang="en-US" sz="2400" i="1" dirty="0"/>
              <a:t>velocity</a:t>
            </a:r>
            <a:r>
              <a:rPr lang="en-US" sz="2400" dirty="0"/>
              <a:t>.</a:t>
            </a:r>
          </a:p>
          <a:p>
            <a:r>
              <a:rPr lang="en-US" sz="2400" dirty="0"/>
              <a:t>In fact, velocity is the speed in a given direction.</a:t>
            </a:r>
          </a:p>
        </p:txBody>
      </p:sp>
    </p:spTree>
    <p:extLst>
      <p:ext uri="{BB962C8B-B14F-4D97-AF65-F5344CB8AC3E}">
        <p14:creationId xmlns:p14="http://schemas.microsoft.com/office/powerpoint/2010/main" val="22915641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Velocity/Speed-Time Graphs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833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38331" y="635955"/>
            <a:ext cx="8281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following graph is also used to describe </a:t>
            </a:r>
            <a:r>
              <a:rPr lang="en-GB" sz="2400" i="1" dirty="0"/>
              <a:t>motion.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2243107" y="1097620"/>
            <a:ext cx="37911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area under a speed/velocity-time graph gives the distance travelled.</a:t>
            </a:r>
          </a:p>
          <a:p>
            <a:r>
              <a:rPr lang="en-GB" sz="2400" dirty="0"/>
              <a:t>Finding the shaded area on the graph shown opposite would give the distance travelled.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886" y="1389623"/>
            <a:ext cx="6011114" cy="384863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32222" y="4221088"/>
            <a:ext cx="37911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gradient of this graph gives the </a:t>
            </a:r>
            <a:r>
              <a:rPr lang="en-GB" sz="2400" i="1" dirty="0"/>
              <a:t>acceleration </a:t>
            </a:r>
            <a:r>
              <a:rPr lang="en-GB" sz="2400" dirty="0"/>
              <a:t>of the car. There is constant acceleration from 0 to 20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32222" y="5678457"/>
            <a:ext cx="9804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seconds, then zero acceleration from 20 to 40 </a:t>
            </a:r>
            <a:r>
              <a:rPr lang="en-GB" sz="2400" dirty="0">
                <a:solidFill>
                  <a:prstClr val="black"/>
                </a:solidFill>
              </a:rPr>
              <a:t>seconds (when the car has constant speed), constant deceleration from 40 to 50 seconds, etc.</a:t>
            </a:r>
          </a:p>
        </p:txBody>
      </p:sp>
    </p:spTree>
    <p:extLst>
      <p:ext uri="{BB962C8B-B14F-4D97-AF65-F5344CB8AC3E}">
        <p14:creationId xmlns:p14="http://schemas.microsoft.com/office/powerpoint/2010/main" val="16959405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1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71597" y="1007237"/>
            <a:ext cx="101170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temperature of 20 ̊ C is equivalent to 68 ̊ F and a temperature of 100 ̊ C is equivalent to a temperature of 212 ̊ F. Use this information to draw a conversion graph. Use the graph to convert: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66464" y="3789865"/>
            <a:ext cx="5557728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Taking the horizontal axis as temperature in ̊ C and the vertical axis as temperature in ̊ F gives the two points, (20, 68) and (100, 212). 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2400" dirty="0">
                <a:solidFill>
                  <a:srgbClr val="FF0000"/>
                </a:solidFill>
              </a:rPr>
              <a:t>These are plotted on a graph and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 straight line drawn through the points.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49528" y="2193192"/>
            <a:ext cx="976418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600"/>
              </a:spcAft>
              <a:buAutoNum type="alphaLcParenR"/>
            </a:pPr>
            <a:r>
              <a:rPr lang="en-GB" sz="2400" dirty="0">
                <a:solidFill>
                  <a:prstClr val="black"/>
                </a:solidFill>
              </a:rPr>
              <a:t>30</a:t>
            </a:r>
            <a:r>
              <a:rPr lang="en-GB" sz="2400" dirty="0"/>
              <a:t> ̊ </a:t>
            </a:r>
            <a:r>
              <a:rPr lang="en-GB" sz="2400" dirty="0">
                <a:solidFill>
                  <a:prstClr val="black"/>
                </a:solidFill>
              </a:rPr>
              <a:t>C to</a:t>
            </a:r>
            <a:r>
              <a:rPr lang="en-GB" sz="2400" dirty="0"/>
              <a:t> ̊ </a:t>
            </a:r>
            <a:r>
              <a:rPr lang="en-GB" sz="2400" dirty="0">
                <a:solidFill>
                  <a:prstClr val="black"/>
                </a:solidFill>
              </a:rPr>
              <a:t>Fahrenheit, </a:t>
            </a:r>
          </a:p>
          <a:p>
            <a:pPr marL="457200" lvl="0" indent="-457200">
              <a:buAutoNum type="alphaLcParenR"/>
            </a:pPr>
            <a:r>
              <a:rPr lang="en-GB" sz="2400" dirty="0" smtClean="0">
                <a:solidFill>
                  <a:prstClr val="black"/>
                </a:solidFill>
              </a:rPr>
              <a:t>180</a:t>
            </a:r>
            <a:r>
              <a:rPr lang="en-GB" sz="2400" dirty="0" smtClean="0"/>
              <a:t> </a:t>
            </a:r>
            <a:r>
              <a:rPr lang="en-GB" sz="2400" dirty="0"/>
              <a:t>̊ </a:t>
            </a:r>
            <a:r>
              <a:rPr lang="en-GB" sz="2400" dirty="0">
                <a:solidFill>
                  <a:prstClr val="black"/>
                </a:solidFill>
              </a:rPr>
              <a:t>F to</a:t>
            </a:r>
            <a:r>
              <a:rPr lang="en-GB" sz="2400" dirty="0"/>
              <a:t> ̊ </a:t>
            </a:r>
            <a:r>
              <a:rPr lang="en-GB" sz="2400" dirty="0">
                <a:solidFill>
                  <a:prstClr val="black"/>
                </a:solidFill>
              </a:rPr>
              <a:t>Celsius.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49528" y="3328200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4410" y="2193192"/>
            <a:ext cx="4339300" cy="46141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0E1CC4D-4185-6E48-A90D-4EC6EC47AD84}"/>
              </a:ext>
            </a:extLst>
          </p:cNvPr>
          <p:cNvSpPr txBox="1"/>
          <p:nvPr/>
        </p:nvSpPr>
        <p:spPr>
          <a:xfrm>
            <a:off x="2934479" y="6407233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217833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" grpId="0"/>
      <p:bldP spid="1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US" sz="30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3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20218" y="1467235"/>
            <a:ext cx="43927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Start at 30 ̊ C, then move up to the line and across to the vertical axis, to give a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temperature of about 86 ̊ F.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b) Start at 180 ̊ F , then move across to the line and down to the horizontal axis, to give a temperature of about 82 ̊ C.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7260" y="653307"/>
            <a:ext cx="3171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 (continued)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972" y="1114972"/>
            <a:ext cx="5145973" cy="547191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="" xmlns:a16="http://schemas.microsoft.com/office/drawing/2014/main" id="{3CE912D3-15A2-6C40-99D7-E4717C877A95}"/>
              </a:ext>
            </a:extLst>
          </p:cNvPr>
          <p:cNvCxnSpPr>
            <a:cxnSpLocks/>
          </p:cNvCxnSpPr>
          <p:nvPr/>
        </p:nvCxnSpPr>
        <p:spPr bwMode="auto">
          <a:xfrm flipV="1">
            <a:off x="8472264" y="4503439"/>
            <a:ext cx="0" cy="1805881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997F7F40-88AB-EA4C-8BD1-83BF883197B3}"/>
              </a:ext>
            </a:extLst>
          </p:cNvPr>
          <p:cNvCxnSpPr>
            <a:cxnSpLocks/>
          </p:cNvCxnSpPr>
          <p:nvPr/>
        </p:nvCxnSpPr>
        <p:spPr bwMode="auto">
          <a:xfrm flipH="1">
            <a:off x="7176120" y="4503439"/>
            <a:ext cx="1296144" cy="0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99229E00-742B-CF40-923B-E2AC35AEB61C}"/>
              </a:ext>
            </a:extLst>
          </p:cNvPr>
          <p:cNvCxnSpPr/>
          <p:nvPr/>
        </p:nvCxnSpPr>
        <p:spPr bwMode="auto">
          <a:xfrm>
            <a:off x="7199630" y="2492896"/>
            <a:ext cx="3504882" cy="0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E25FCDEA-EBB5-B04A-B994-BE4DE482A5F2}"/>
              </a:ext>
            </a:extLst>
          </p:cNvPr>
          <p:cNvCxnSpPr>
            <a:cxnSpLocks/>
          </p:cNvCxnSpPr>
          <p:nvPr/>
        </p:nvCxnSpPr>
        <p:spPr bwMode="auto">
          <a:xfrm>
            <a:off x="10704512" y="2492896"/>
            <a:ext cx="0" cy="3816424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165747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36" y="8534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71597" y="1007237"/>
            <a:ext cx="10117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graph shows the distance travelled by a girl on a bike.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616" y="1550655"/>
            <a:ext cx="7704856" cy="408512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02627" y="5998877"/>
            <a:ext cx="91346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speed she is travelling on each stage of the journey.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37336" y="5829600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9E86F30-18E6-C44F-B455-10604BD07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616" y="1661756"/>
            <a:ext cx="7704856" cy="40851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65661D9-E1D4-2143-AFF2-0DE7E59B1D95}"/>
              </a:ext>
            </a:extLst>
          </p:cNvPr>
          <p:cNvSpPr txBox="1"/>
          <p:nvPr/>
        </p:nvSpPr>
        <p:spPr>
          <a:xfrm>
            <a:off x="7680176" y="6527858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2624663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1364" y="36489"/>
            <a:ext cx="97933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3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07260" y="4513645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For BC the gradient					 	</a:t>
            </a:r>
            <a:r>
              <a:rPr lang="en-GB" sz="2400" dirty="0">
                <a:solidFill>
                  <a:srgbClr val="FF0000"/>
                </a:solidFill>
              </a:rPr>
              <a:t>So the speed is 10 m/s.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680" y="636504"/>
            <a:ext cx="5105687" cy="27070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988539" y="4320642"/>
                <a:ext cx="1834092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8539" y="4320642"/>
                <a:ext cx="1834092" cy="793679"/>
              </a:xfrm>
              <a:prstGeom prst="rect">
                <a:avLst/>
              </a:prstGeom>
              <a:blipFill>
                <a:blip r:embed="rId5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207260" y="653307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56031" y="1375249"/>
            <a:ext cx="44656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Note that units are m/s (metres per second), as m are the units for distance and s the units for time.</a:t>
            </a:r>
            <a:endParaRPr lang="en-GB" dirty="0"/>
          </a:p>
        </p:txBody>
      </p:sp>
      <p:sp>
        <p:nvSpPr>
          <p:cNvPr id="18" name="Rectangle 17"/>
          <p:cNvSpPr/>
          <p:nvPr/>
        </p:nvSpPr>
        <p:spPr>
          <a:xfrm>
            <a:off x="2181364" y="5388990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For CD the gradient	 is </a:t>
            </a:r>
            <a:r>
              <a:rPr lang="da-DK" sz="2400" dirty="0" err="1">
                <a:solidFill>
                  <a:srgbClr val="FF0000"/>
                </a:solidFill>
              </a:rPr>
              <a:t>zero</a:t>
            </a:r>
            <a:r>
              <a:rPr lang="da-DK" sz="2400" dirty="0">
                <a:solidFill>
                  <a:srgbClr val="FF0000"/>
                </a:solidFill>
              </a:rPr>
              <a:t>			</a:t>
            </a:r>
            <a:r>
              <a:rPr lang="en-GB" sz="2400" dirty="0">
                <a:solidFill>
                  <a:srgbClr val="FF0000"/>
                </a:solidFill>
              </a:rPr>
              <a:t>So the speed is 0 m/s.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137132" y="6016661"/>
                <a:ext cx="1664174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7132" y="6016661"/>
                <a:ext cx="1664174" cy="793679"/>
              </a:xfrm>
              <a:prstGeom prst="rect">
                <a:avLst/>
              </a:prstGeom>
              <a:blipFill>
                <a:blip r:embed="rId6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95190F8D-68A4-B446-AFCC-176240205E02}"/>
              </a:ext>
            </a:extLst>
          </p:cNvPr>
          <p:cNvSpPr/>
          <p:nvPr/>
        </p:nvSpPr>
        <p:spPr>
          <a:xfrm>
            <a:off x="2235939" y="3624548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For AB the gradient					 	</a:t>
            </a:r>
            <a:r>
              <a:rPr lang="en-GB" sz="2400" dirty="0">
                <a:solidFill>
                  <a:srgbClr val="FF0000"/>
                </a:solidFill>
              </a:rPr>
              <a:t>So the speed is 3.75 m/s.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id="{2AAA5FE9-6F80-9C46-9483-6C3961C732B7}"/>
                  </a:ext>
                </a:extLst>
              </p:cNvPr>
              <p:cNvSpPr/>
              <p:nvPr/>
            </p:nvSpPr>
            <p:spPr>
              <a:xfrm>
                <a:off x="4971895" y="3414867"/>
                <a:ext cx="2066528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750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200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AAA5FE9-6F80-9C46-9483-6C3961C732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895" y="3414867"/>
                <a:ext cx="2066528" cy="793679"/>
              </a:xfrm>
              <a:prstGeom prst="rect">
                <a:avLst/>
              </a:prstGeom>
              <a:blipFill>
                <a:blip r:embed="rId7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0467EB10-7477-1A48-BB81-D0352BB88A3A}"/>
              </a:ext>
            </a:extLst>
          </p:cNvPr>
          <p:cNvSpPr/>
          <p:nvPr/>
        </p:nvSpPr>
        <p:spPr>
          <a:xfrm>
            <a:off x="2192794" y="6182669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For DE the gradient					 	</a:t>
            </a:r>
            <a:r>
              <a:rPr lang="en-GB" sz="2400" dirty="0">
                <a:solidFill>
                  <a:srgbClr val="FF0000"/>
                </a:solidFill>
              </a:rPr>
              <a:t>So the speed is 5 m/s.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5063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8" grpId="0"/>
      <p:bldP spid="19" grpId="0"/>
      <p:bldP spid="14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71597" y="1007237"/>
            <a:ext cx="101170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graph shows how the velocity of a bird varies as it flies between two trees. How far apart are the two trees?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720" y="2060848"/>
            <a:ext cx="6870865" cy="408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776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3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36684" y="1038028"/>
            <a:ext cx="9217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distance is given by the area under the graph. In order to find this area it has been split into three sections, A, B and C.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36684" y="624543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125" y="1927369"/>
            <a:ext cx="5400600" cy="31801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980635" y="2132856"/>
                <a:ext cx="3359696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6=18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m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0635" y="2132856"/>
                <a:ext cx="3359696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794820" y="3283617"/>
                <a:ext cx="316403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6=36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m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4820" y="3283617"/>
                <a:ext cx="3164037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120336" y="4007619"/>
                <a:ext cx="284571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6=6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m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336" y="4007619"/>
                <a:ext cx="2845718" cy="7838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158916" y="5548258"/>
            <a:ext cx="10081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 the trees are 60 m apart. Note that the units are m (metres) because the units of velocity are m/s and the units of time are s (seconds).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7776237" y="2336373"/>
            <a:ext cx="1450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Area of A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93871" y="3286622"/>
            <a:ext cx="1467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Area of B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6237" y="4195727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Area of C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445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14" grpId="0"/>
      <p:bldP spid="15" grpId="0"/>
      <p:bldP spid="16" grpId="0"/>
      <p:bldP spid="5" grpId="0"/>
      <p:bldP spid="17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3044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71597" y="1007237"/>
            <a:ext cx="10117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velocity-time graph below, </a:t>
            </a:r>
            <a:r>
              <a:rPr lang="en-GB" sz="2400" b="1" dirty="0"/>
              <a:t>not drawn to scale</a:t>
            </a:r>
            <a:r>
              <a:rPr lang="en-GB" sz="2400" dirty="0"/>
              <a:t>, shows that a train stops at two stations, </a:t>
            </a:r>
            <a:r>
              <a:rPr lang="en-GB" sz="2400" i="1" dirty="0"/>
              <a:t>A </a:t>
            </a:r>
            <a:r>
              <a:rPr lang="en-GB" sz="2400" dirty="0"/>
              <a:t>and </a:t>
            </a:r>
            <a:r>
              <a:rPr lang="en-GB" sz="2400" i="1" dirty="0"/>
              <a:t>D. </a:t>
            </a:r>
            <a:r>
              <a:rPr lang="en-GB" sz="2400" dirty="0"/>
              <a:t>The train accelerates uniformly from </a:t>
            </a:r>
            <a:r>
              <a:rPr lang="en-GB" sz="2400" i="1" dirty="0"/>
              <a:t>A </a:t>
            </a:r>
            <a:r>
              <a:rPr lang="en-GB" sz="2400" dirty="0"/>
              <a:t>to </a:t>
            </a:r>
            <a:r>
              <a:rPr lang="en-GB" sz="2400" i="1" dirty="0"/>
              <a:t>B, </a:t>
            </a:r>
            <a:r>
              <a:rPr lang="en-GB" sz="2400" dirty="0"/>
              <a:t>maintains a constant speed from </a:t>
            </a:r>
            <a:r>
              <a:rPr lang="en-GB" sz="2400" i="1" dirty="0"/>
              <a:t>B </a:t>
            </a:r>
            <a:r>
              <a:rPr lang="en-GB" sz="2400" dirty="0"/>
              <a:t>to </a:t>
            </a:r>
            <a:r>
              <a:rPr lang="en-GB" sz="2400" i="1" dirty="0"/>
              <a:t>C </a:t>
            </a:r>
            <a:r>
              <a:rPr lang="en-GB" sz="2400" dirty="0"/>
              <a:t>and decelerates uniformly from </a:t>
            </a:r>
            <a:r>
              <a:rPr lang="en-GB" sz="2400" i="1" dirty="0"/>
              <a:t>C </a:t>
            </a:r>
            <a:r>
              <a:rPr lang="en-GB" sz="2400" dirty="0"/>
              <a:t>to </a:t>
            </a:r>
            <a:r>
              <a:rPr lang="en-GB" sz="2400" i="1" dirty="0"/>
              <a:t>D.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824" y="2239466"/>
            <a:ext cx="7358309" cy="23536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07260" y="4549676"/>
            <a:ext cx="10259352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Using the information on the graph,</a:t>
            </a:r>
          </a:p>
          <a:p>
            <a:r>
              <a:rPr lang="en-GB" sz="2400" dirty="0"/>
              <a:t>(</a:t>
            </a:r>
            <a:r>
              <a:rPr lang="en-GB" sz="2400" dirty="0" err="1"/>
              <a:t>i</a:t>
            </a:r>
            <a:r>
              <a:rPr lang="en-GB" sz="2400" dirty="0"/>
              <a:t>) 	Calculate, in ms</a:t>
            </a:r>
            <a:r>
              <a:rPr lang="en-GB" sz="2400" baseline="30000" dirty="0"/>
              <a:t>−2</a:t>
            </a:r>
            <a:r>
              <a:rPr lang="en-GB" sz="2400" dirty="0"/>
              <a:t>, the train's acceleration</a:t>
            </a:r>
          </a:p>
          <a:p>
            <a:r>
              <a:rPr lang="en-GB" sz="2400" dirty="0"/>
              <a:t>(ii) 	Show that the train took 30 secs from </a:t>
            </a:r>
            <a:r>
              <a:rPr lang="en-GB" sz="2400" i="1" dirty="0"/>
              <a:t>C </a:t>
            </a:r>
            <a:r>
              <a:rPr lang="en-GB" sz="2400" dirty="0"/>
              <a:t>to </a:t>
            </a:r>
            <a:r>
              <a:rPr lang="en-GB" sz="2400" i="1" dirty="0"/>
              <a:t>D </a:t>
            </a:r>
            <a:r>
              <a:rPr lang="en-GB" sz="2400" dirty="0"/>
              <a:t>if it decelerated at </a:t>
            </a:r>
            <a:r>
              <a:rPr lang="en-GB" sz="2400" dirty="0" err="1"/>
              <a:t>ms</a:t>
            </a:r>
            <a:r>
              <a:rPr lang="en-GB" sz="2400" baseline="30000" dirty="0"/>
              <a:t>− 2 </a:t>
            </a:r>
            <a:r>
              <a:rPr lang="en-GB" sz="2400" dirty="0"/>
              <a:t>.</a:t>
            </a:r>
          </a:p>
          <a:p>
            <a:r>
              <a:rPr lang="en-GB" sz="2400" dirty="0"/>
              <a:t>(iii) If the time taken from </a:t>
            </a:r>
            <a:r>
              <a:rPr lang="en-GB" sz="2400" i="1" dirty="0"/>
              <a:t>A </a:t>
            </a:r>
            <a:r>
              <a:rPr lang="en-GB" sz="2400" dirty="0"/>
              <a:t>to </a:t>
            </a:r>
            <a:r>
              <a:rPr lang="en-GB" sz="2400" i="1" dirty="0"/>
              <a:t>D </a:t>
            </a:r>
            <a:r>
              <a:rPr lang="en-GB" sz="2400" dirty="0"/>
              <a:t>is 156 seconds, calculate the distance in 	metres between the two stations.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71A5102-F1BA-3E49-9828-372A042331CC}"/>
              </a:ext>
            </a:extLst>
          </p:cNvPr>
          <p:cNvSpPr txBox="1"/>
          <p:nvPr/>
        </p:nvSpPr>
        <p:spPr>
          <a:xfrm>
            <a:off x="8537184" y="6417431"/>
            <a:ext cx="3281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on next slide</a:t>
            </a:r>
          </a:p>
        </p:txBody>
      </p:sp>
    </p:spTree>
    <p:extLst>
      <p:ext uri="{BB962C8B-B14F-4D97-AF65-F5344CB8AC3E}">
        <p14:creationId xmlns:p14="http://schemas.microsoft.com/office/powerpoint/2010/main" val="758162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21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9696" y="1129453"/>
            <a:ext cx="7358309" cy="23536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50556" y="3483120"/>
            <a:ext cx="1011709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/>
              <a:t>Using the information on the graph,</a:t>
            </a:r>
          </a:p>
          <a:p>
            <a:r>
              <a:rPr lang="en-GB" sz="2400" dirty="0"/>
              <a:t>(</a:t>
            </a:r>
            <a:r>
              <a:rPr lang="en-GB" sz="2400" dirty="0" err="1"/>
              <a:t>i</a:t>
            </a:r>
            <a:r>
              <a:rPr lang="en-GB" sz="2400" dirty="0"/>
              <a:t>)</a:t>
            </a:r>
          </a:p>
          <a:p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980899" y="3884696"/>
                <a:ext cx="3089713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sty m:val="p"/>
                        </m:rPr>
                        <a:rPr lang="en-GB" sz="2400">
                          <a:solidFill>
                            <a:srgbClr val="FF0000"/>
                          </a:solidFill>
                          <a:latin typeface="Cambria Math"/>
                        </a:rPr>
                        <m:t>m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s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899" y="3884696"/>
                <a:ext cx="3089713" cy="793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90816" y="5299002"/>
                <a:ext cx="2448034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816" y="5299002"/>
                <a:ext cx="2448034" cy="79367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2197050" y="4837337"/>
            <a:ext cx="5841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(ii) </a:t>
            </a:r>
            <a:r>
              <a:rPr lang="en-GB" sz="2400" dirty="0" smtClean="0">
                <a:solidFill>
                  <a:prstClr val="black"/>
                </a:solidFill>
              </a:rPr>
              <a:t>  </a:t>
            </a:r>
            <a:r>
              <a:rPr lang="en-GB" sz="2400" dirty="0" smtClean="0">
                <a:solidFill>
                  <a:srgbClr val="FF0000"/>
                </a:solidFill>
              </a:rPr>
              <a:t>If </a:t>
            </a:r>
            <a:r>
              <a:rPr lang="en-GB" sz="2400" dirty="0">
                <a:solidFill>
                  <a:srgbClr val="FF0000"/>
                </a:solidFill>
              </a:rPr>
              <a:t>it </a:t>
            </a:r>
            <a:r>
              <a:rPr lang="en-GB" sz="2400" dirty="0" smtClean="0">
                <a:solidFill>
                  <a:srgbClr val="FF0000"/>
                </a:solidFill>
              </a:rPr>
              <a:t>takes 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400" dirty="0" smtClean="0">
                <a:solidFill>
                  <a:srgbClr val="FF0000"/>
                </a:solidFill>
              </a:rPr>
              <a:t> seconds </a:t>
            </a:r>
            <a:r>
              <a:rPr lang="en-GB" sz="2400" dirty="0">
                <a:solidFill>
                  <a:srgbClr val="FF0000"/>
                </a:solidFill>
              </a:rPr>
              <a:t>from </a:t>
            </a:r>
            <a:r>
              <a:rPr lang="en-GB" sz="2400" i="1" dirty="0">
                <a:solidFill>
                  <a:srgbClr val="FF0000"/>
                </a:solidFill>
              </a:rPr>
              <a:t>C </a:t>
            </a:r>
            <a:r>
              <a:rPr lang="en-GB" sz="2400" dirty="0">
                <a:solidFill>
                  <a:srgbClr val="FF0000"/>
                </a:solidFill>
              </a:rPr>
              <a:t>to </a:t>
            </a:r>
            <a:r>
              <a:rPr lang="en-GB" sz="2400" i="1" dirty="0">
                <a:solidFill>
                  <a:srgbClr val="FF0000"/>
                </a:solidFill>
              </a:rPr>
              <a:t>D, </a:t>
            </a:r>
            <a:r>
              <a:rPr lang="en-GB" sz="2400" dirty="0">
                <a:solidFill>
                  <a:srgbClr val="FF0000"/>
                </a:solidFill>
              </a:rPr>
              <a:t>then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4378128-CAF9-1448-A28F-C7C345804B65}"/>
              </a:ext>
            </a:extLst>
          </p:cNvPr>
          <p:cNvSpPr txBox="1"/>
          <p:nvPr/>
        </p:nvSpPr>
        <p:spPr>
          <a:xfrm>
            <a:off x="8184232" y="6412243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0512" y="4063044"/>
            <a:ext cx="1953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Acceleration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59696" y="5508957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acceleration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532240" y="5508957"/>
                <a:ext cx="33039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nd so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30 seconds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240" y="5508957"/>
                <a:ext cx="330398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952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2538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0" grpId="0"/>
      <p:bldP spid="13" grpId="0"/>
      <p:bldP spid="2" grpId="0"/>
      <p:bldP spid="14" grpId="0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3342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Solutions (continued)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9696" y="1129453"/>
            <a:ext cx="7358309" cy="23536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50556" y="3483120"/>
            <a:ext cx="10117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(iii)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5640" y="3585151"/>
            <a:ext cx="70028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Time from </a:t>
            </a:r>
            <a:r>
              <a:rPr lang="en-GB" sz="2400" i="1" dirty="0">
                <a:solidFill>
                  <a:srgbClr val="FF0000"/>
                </a:solidFill>
              </a:rPr>
              <a:t>B</a:t>
            </a:r>
            <a:r>
              <a:rPr lang="en-GB" sz="2400" dirty="0">
                <a:solidFill>
                  <a:srgbClr val="FF0000"/>
                </a:solidFill>
              </a:rPr>
              <a:t> to </a:t>
            </a:r>
            <a:r>
              <a:rPr lang="en-GB" sz="2400" i="1" dirty="0">
                <a:solidFill>
                  <a:srgbClr val="FF0000"/>
                </a:solidFill>
              </a:rPr>
              <a:t>C</a:t>
            </a:r>
            <a:r>
              <a:rPr lang="en-GB" sz="2400" dirty="0">
                <a:solidFill>
                  <a:srgbClr val="FF0000"/>
                </a:solidFill>
              </a:rPr>
              <a:t> = 156 − (15 + 30) = 111 seconds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854086" y="4673302"/>
                <a:ext cx="5688632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×15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×111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×15×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086" y="4673302"/>
                <a:ext cx="5688632" cy="78380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727848" y="5493962"/>
                <a:ext cx="5582745" cy="791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225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+1665+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400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=2002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5493962"/>
                <a:ext cx="5582745" cy="79130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891648" y="4211637"/>
                <a:ext cx="483132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Total distance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area under graph</a:t>
                </a:r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648" y="4211637"/>
                <a:ext cx="4831323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892" t="-9211" r="-1135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999656" y="6322126"/>
            <a:ext cx="53351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So the total distance is 2002.5 metres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0770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14" grpId="0"/>
      <p:bldP spid="17" grpId="0"/>
      <p:bldP spid="3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01600" y="1667826"/>
            <a:ext cx="969142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	Use the approximation that 10 kg is about the same as 22 lbs to 	draw a graph for converting between pounds and kilograms. Use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	the graph </a:t>
            </a:r>
            <a:r>
              <a:rPr lang="en-GB" sz="2400" dirty="0" smtClean="0"/>
              <a:t>to convert </a:t>
            </a:r>
            <a:r>
              <a:rPr lang="en-GB" sz="2400" dirty="0"/>
              <a:t>the following: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	a) 6 lbs to kilograms		b) 8 lbs to </a:t>
            </a:r>
            <a:r>
              <a:rPr lang="en-GB" sz="2400" dirty="0" smtClean="0"/>
              <a:t>kilograms</a:t>
            </a:r>
            <a:endParaRPr lang="en-GB" sz="2400" dirty="0"/>
          </a:p>
          <a:p>
            <a:r>
              <a:rPr lang="en-GB" sz="2400" dirty="0"/>
              <a:t>	c) 5 kg to pounds			d) 3 kg to pounds.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03912" y="4068816"/>
            <a:ext cx="242624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2.7 kg</a:t>
            </a:r>
            <a:endParaRPr lang="da-DK" sz="2400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600"/>
              </a:spcAft>
              <a:buAutoNum type="alphaLcParenR" startAt="2"/>
            </a:pPr>
            <a:r>
              <a:rPr lang="en-GB" sz="2400" dirty="0">
                <a:solidFill>
                  <a:srgbClr val="FF0000"/>
                </a:solidFill>
              </a:rPr>
              <a:t>3.6 kg</a:t>
            </a:r>
          </a:p>
          <a:p>
            <a:pPr marL="457200" indent="-457200">
              <a:spcAft>
                <a:spcPts val="600"/>
              </a:spcAft>
              <a:buAutoNum type="alphaLcParenR" startAt="2"/>
            </a:pPr>
            <a:r>
              <a:rPr lang="da-DK" sz="2400" dirty="0">
                <a:solidFill>
                  <a:srgbClr val="FF0000"/>
                </a:solidFill>
              </a:rPr>
              <a:t>11 lbs</a:t>
            </a:r>
          </a:p>
          <a:p>
            <a:pPr>
              <a:spcAft>
                <a:spcPts val="600"/>
              </a:spcAft>
            </a:pPr>
            <a:r>
              <a:rPr lang="da-DK" sz="2400" dirty="0">
                <a:solidFill>
                  <a:srgbClr val="FF0000"/>
                </a:solidFill>
              </a:rPr>
              <a:t>d)</a:t>
            </a:r>
            <a:r>
              <a:rPr lang="en-GB" sz="2400" dirty="0">
                <a:solidFill>
                  <a:srgbClr val="FF0000"/>
                </a:solidFill>
              </a:rPr>
              <a:t> 	6.6 lbs</a:t>
            </a:r>
            <a:endParaRPr lang="da-DK" sz="2400" dirty="0">
              <a:solidFill>
                <a:srgbClr val="FF0000"/>
              </a:solidFill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927648" y="4068816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393691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015" y="85035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7260" y="1486420"/>
            <a:ext cx="390144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a) 	How many times did the 	taxi stop?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b) 	Find the velocity of the 	taxi on each section of 	the journey.</a:t>
            </a:r>
          </a:p>
          <a:p>
            <a:r>
              <a:rPr lang="en-GB" sz="2400" dirty="0"/>
              <a:t>c) 	On which part of the 	journey did the taxi 	travel 	fastest?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07768" y="5161933"/>
            <a:ext cx="924058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AutoNum type="alphaLcParenR"/>
            </a:pPr>
            <a:r>
              <a:rPr lang="da-DK" sz="2400" dirty="0">
                <a:solidFill>
                  <a:srgbClr val="FF0000"/>
                </a:solidFill>
              </a:rPr>
              <a:t>3 		</a:t>
            </a:r>
          </a:p>
          <a:p>
            <a:pPr>
              <a:spcAft>
                <a:spcPts val="600"/>
              </a:spcAft>
            </a:pPr>
            <a:r>
              <a:rPr lang="da-DK" sz="2400" dirty="0">
                <a:solidFill>
                  <a:srgbClr val="FF0000"/>
                </a:solidFill>
              </a:rPr>
              <a:t>b)  AB: 20 m/s ; CD: 5 m/s ; EF: 10 m/s ; GH:10 m/s</a:t>
            </a:r>
          </a:p>
          <a:p>
            <a:pPr>
              <a:spcAft>
                <a:spcPts val="600"/>
              </a:spcAft>
            </a:pPr>
            <a:r>
              <a:rPr lang="da-DK" sz="2400" dirty="0">
                <a:solidFill>
                  <a:srgbClr val="FF0000"/>
                </a:solidFill>
              </a:rPr>
              <a:t>c)  AB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7260" y="5184787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650" y="1628800"/>
            <a:ext cx="6009799" cy="330576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00430" y="792921"/>
            <a:ext cx="9691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	 The graph shows how the distance travelled by a taxi increased.</a:t>
            </a:r>
            <a:endParaRPr lang="pt-BR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0953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60174" y="1546386"/>
            <a:ext cx="6697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What was the distance of the </a:t>
            </a:r>
            <a:r>
              <a:rPr lang="en-GB" sz="2400" dirty="0" smtClean="0"/>
              <a:t>race?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07260" y="6371248"/>
            <a:ext cx="36727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16 + 88 + 4 = 108 metres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7260" y="5909583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980523"/>
            <a:ext cx="9691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3.	 The graph </a:t>
            </a:r>
            <a:r>
              <a:rPr lang="en-GB" sz="2400"/>
              <a:t>shows </a:t>
            </a:r>
            <a:r>
              <a:rPr lang="en-GB" sz="2400" smtClean="0"/>
              <a:t>the </a:t>
            </a:r>
            <a:r>
              <a:rPr lang="en-GB" sz="2400" dirty="0"/>
              <a:t>distance </a:t>
            </a:r>
            <a:r>
              <a:rPr lang="en-GB" sz="2400" dirty="0" smtClean="0"/>
              <a:t>run </a:t>
            </a:r>
            <a:r>
              <a:rPr lang="en-GB" sz="2400" dirty="0"/>
              <a:t>by </a:t>
            </a:r>
            <a:r>
              <a:rPr lang="en-GB" sz="2400" dirty="0" smtClean="0"/>
              <a:t>an athlete.</a:t>
            </a:r>
            <a:endParaRPr lang="pt-BR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461" y="2191384"/>
            <a:ext cx="6649378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479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030" y="13445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8954" y="976457"/>
            <a:ext cx="5616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714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7260" y="622726"/>
            <a:ext cx="8785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equation of a straight line is usually written in the form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166" y="1202695"/>
            <a:ext cx="3550764" cy="28688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6040" y="2371597"/>
            <a:ext cx="48305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where </a:t>
            </a:r>
            <a:r>
              <a:rPr lang="en-GB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is the gradient and </a:t>
            </a:r>
            <a:r>
              <a:rPr lang="en-GB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is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intercept.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01779" y="4071525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621606" y="1509263"/>
                <a:ext cx="17943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1606" y="1509263"/>
                <a:ext cx="1794337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9824" y="3754843"/>
            <a:ext cx="2745442" cy="306809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743563" y="4931098"/>
            <a:ext cx="64797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equation of the line shown in the diagram.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E1186FE-9944-4E41-8A6B-4AD5B0FE244F}"/>
              </a:ext>
            </a:extLst>
          </p:cNvPr>
          <p:cNvSpPr txBox="1"/>
          <p:nvPr/>
        </p:nvSpPr>
        <p:spPr>
          <a:xfrm>
            <a:off x="5231904" y="638132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1075920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6" grpId="0"/>
      <p:bldP spid="10" grpId="0"/>
      <p:bldP spid="19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09607" y="1041263"/>
            <a:ext cx="64066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first step is to find the gradient of the line, the diagram on the right can be used.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07260" y="616656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245669" y="4031648"/>
                <a:ext cx="910185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So the value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is		. The line intersects the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-axis at 2</a:t>
                </a: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so the value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is 2.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669" y="4031648"/>
                <a:ext cx="9101855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005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6210" y="914917"/>
            <a:ext cx="3098581" cy="31258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07260" y="1872260"/>
            <a:ext cx="6627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Drawing the triangle shown under the line gives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414572" y="2366940"/>
                <a:ext cx="2952328" cy="858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vertical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horizontal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572" y="2366940"/>
                <a:ext cx="2952328" cy="8583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414572" y="3219616"/>
                <a:ext cx="754245" cy="784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572" y="3219616"/>
                <a:ext cx="754245" cy="78483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242586" y="3218942"/>
                <a:ext cx="75424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586" y="3218942"/>
                <a:ext cx="754245" cy="7861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049607" y="3936428"/>
                <a:ext cx="439543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7" y="3936428"/>
                <a:ext cx="439543" cy="78617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245669" y="5283224"/>
                <a:ext cx="852559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 equation of a straight line is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669" y="5283224"/>
                <a:ext cx="8525592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072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414572" y="5937003"/>
                <a:ext cx="4210371" cy="616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In this case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572" y="5937003"/>
                <a:ext cx="4210371" cy="616515"/>
              </a:xfrm>
              <a:prstGeom prst="rect">
                <a:avLst/>
              </a:prstGeom>
              <a:blipFill>
                <a:blip r:embed="rId11"/>
                <a:stretch>
                  <a:fillRect l="-2719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3287688" y="2565295"/>
            <a:ext cx="1347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5162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8" grpId="0"/>
      <p:bldP spid="16" grpId="0"/>
      <p:bldP spid="17" grpId="0"/>
      <p:bldP spid="19" grpId="0"/>
      <p:bldP spid="9" grpId="0"/>
      <p:bldP spid="21" grpId="0"/>
      <p:bldP spid="22" grpId="0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64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3843" y="1052852"/>
            <a:ext cx="89292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Find the equation of the line that passes through the points (1, 5) and (3, 1).</a:t>
            </a:r>
            <a:endParaRPr lang="en-GB" sz="2400" b="1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5804" y="2251981"/>
            <a:ext cx="57844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Plotting these points gives the straight line shown. Using the triangle drawn underneath the line allows the gradient to be found.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926473" y="3717032"/>
                <a:ext cx="2895555" cy="858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vertical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horizontal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473" y="3717032"/>
                <a:ext cx="2895555" cy="8583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926473" y="4661681"/>
                <a:ext cx="983474" cy="784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473" y="4661681"/>
                <a:ext cx="983474" cy="78483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203843" y="5446511"/>
                <a:ext cx="994633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intercept is 7. 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−2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7 and the equation of the line is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3843" y="5446511"/>
                <a:ext cx="994633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98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3478811" y="6109757"/>
                <a:ext cx="222593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811" y="6109757"/>
                <a:ext cx="2225937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213483" y="61914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45669" y="1856892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6251" y="1739638"/>
            <a:ext cx="3542309" cy="35580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841391" y="4836026"/>
                <a:ext cx="9834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391" y="4836026"/>
                <a:ext cx="983474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735438" y="6109757"/>
                <a:ext cx="421037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or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=7−2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438" y="6109757"/>
                <a:ext cx="4210371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231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9264352" y="6109756"/>
            <a:ext cx="2494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(either is correct)</a:t>
            </a:r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2639616" y="3915386"/>
            <a:ext cx="1450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G</a:t>
            </a:r>
            <a:r>
              <a:rPr lang="da-DK" sz="2400" dirty="0" smtClean="0">
                <a:solidFill>
                  <a:srgbClr val="FF0000"/>
                </a:solidFill>
              </a:rPr>
              <a:t>radient</a:t>
            </a:r>
            <a:endParaRPr lang="da-DK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0408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6" grpId="0"/>
      <p:bldP spid="19" grpId="0"/>
      <p:bldP spid="21" grpId="0"/>
      <p:bldP spid="22" grpId="0"/>
      <p:bldP spid="18" grpId="0"/>
      <p:bldP spid="20" grpId="0"/>
      <p:bldP spid="23" grpId="0"/>
      <p:bldP spid="25" grpId="0"/>
      <p:bldP spid="3" grpId="0"/>
      <p:bldP spid="2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7260" y="974498"/>
            <a:ext cx="72765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GB" sz="2400" dirty="0"/>
              <a:t>Draw the line 𝑥</a:t>
            </a:r>
            <a:r>
              <a:rPr lang="en-GB" sz="2400" i="1" dirty="0"/>
              <a:t> </a:t>
            </a:r>
            <a:r>
              <a:rPr lang="en-GB" sz="2400" dirty="0"/>
              <a:t>= 4 .	</a:t>
            </a:r>
          </a:p>
          <a:p>
            <a:pPr marL="457200" indent="-457200">
              <a:buAutoNum type="alphaLcParenR"/>
            </a:pPr>
            <a:r>
              <a:rPr lang="en-GB" sz="2400" dirty="0" smtClean="0"/>
              <a:t>Draw </a:t>
            </a:r>
            <a:r>
              <a:rPr lang="en-GB" sz="2400" dirty="0"/>
              <a:t>the line 𝑦</a:t>
            </a:r>
            <a:r>
              <a:rPr lang="en-GB" sz="2400" i="1" dirty="0"/>
              <a:t> </a:t>
            </a:r>
            <a:r>
              <a:rPr lang="en-GB" sz="2400" dirty="0"/>
              <a:t>= 2.</a:t>
            </a:r>
          </a:p>
          <a:p>
            <a:r>
              <a:rPr lang="en-GB" sz="2400" dirty="0"/>
              <a:t>c) 	Write down the coordinates of the point of 	intersection of these lines.</a:t>
            </a:r>
            <a:endParaRPr lang="en-GB" sz="2400" b="1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43361" y="2970764"/>
                <a:ext cx="578441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a) 	For the line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 the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-coordinate of 	every point will always be 4. So the 	points (4, 0) (4, 3) (4, 5) all lie on the 	line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4.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361" y="2970764"/>
                <a:ext cx="5784412" cy="1569660"/>
              </a:xfrm>
              <a:prstGeom prst="rect">
                <a:avLst/>
              </a:prstGeom>
              <a:blipFill>
                <a:blip r:embed="rId4"/>
                <a:stretch>
                  <a:fillRect l="-1535" t="-32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343361" y="5893205"/>
            <a:ext cx="6632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c)	The graph on the right shows that the lines 	intersect at the point with coordinates (4, 2).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13483" y="61914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26015" y="2488159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1281" y="849975"/>
            <a:ext cx="2981857" cy="29264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1504" y="3989705"/>
            <a:ext cx="2981856" cy="27660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328689" y="4561365"/>
                <a:ext cx="6810882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b) 	For the line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 the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-coordinate of every     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      point will always be 2. So the points (0, 2) 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      (3, 2) and (5, 2) all lie on the line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2.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689" y="4561365"/>
                <a:ext cx="6810882" cy="1200329"/>
              </a:xfrm>
              <a:prstGeom prst="rect">
                <a:avLst/>
              </a:prstGeom>
              <a:blipFill>
                <a:blip r:embed="rId7"/>
                <a:stretch>
                  <a:fillRect l="-1301" t="-3125" r="-1301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9356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21" grpId="0"/>
      <p:bldP spid="18" grpId="0"/>
      <p:bldP spid="20" grpId="0"/>
      <p:bldP spid="2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47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07260" y="1037228"/>
                <a:ext cx="945977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The point with coordinates (4, 9) lies on the line with equation 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400" dirty="0"/>
                  <a:t>. Determine the equation of the perpendicular line that also passes through this point.</a:t>
                </a:r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1037228"/>
                <a:ext cx="9459775" cy="1200329"/>
              </a:xfrm>
              <a:prstGeom prst="rect">
                <a:avLst/>
              </a:prstGeom>
              <a:blipFill>
                <a:blip r:embed="rId4"/>
                <a:stretch>
                  <a:fillRect l="-938" t="-421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207260" y="2562621"/>
            <a:ext cx="4688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line 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</a:rPr>
              <a:t>𝑦=2𝑥+1 </a:t>
            </a:r>
            <a:r>
              <a:rPr lang="en-GB" sz="2400" dirty="0">
                <a:solidFill>
                  <a:srgbClr val="FF0000"/>
                </a:solidFill>
              </a:rPr>
              <a:t>has gradient 2.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238063" y="4425933"/>
                <a:ext cx="957706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As the line passes through (4, 9), we can use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to determine the value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063" y="4425933"/>
                <a:ext cx="9577064" cy="830997"/>
              </a:xfrm>
              <a:prstGeom prst="rect">
                <a:avLst/>
              </a:prstGeom>
              <a:blipFill>
                <a:blip r:embed="rId5"/>
                <a:stretch>
                  <a:fillRect l="-927" t="-6061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213483" y="61914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07260" y="2167693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238063" y="3053930"/>
                <a:ext cx="942897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 perpendicular line will have gradient,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is  	    and so its   equation will be of the form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063" y="3053930"/>
                <a:ext cx="9428972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970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619429" y="2883456"/>
                <a:ext cx="720069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9429" y="2883456"/>
                <a:ext cx="720069" cy="78380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159896" y="3642129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3642129"/>
                <a:ext cx="2419133" cy="78380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519936" y="5071004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×4+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936" y="5071004"/>
                <a:ext cx="2419133" cy="783804"/>
              </a:xfrm>
              <a:prstGeom prst="rect">
                <a:avLst/>
              </a:prstGeom>
              <a:blipFill>
                <a:blip r:embed="rId9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233865" y="5888297"/>
                <a:ext cx="23762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9=−2+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865" y="5888297"/>
                <a:ext cx="2376264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8789713" y="5842470"/>
                <a:ext cx="15259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9713" y="5842470"/>
                <a:ext cx="152596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8109353" y="5854808"/>
            <a:ext cx="510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4CC392C-EA0A-C044-8F5A-7ACB2FDA3969}"/>
              </a:ext>
            </a:extLst>
          </p:cNvPr>
          <p:cNvSpPr txBox="1"/>
          <p:nvPr/>
        </p:nvSpPr>
        <p:spPr>
          <a:xfrm>
            <a:off x="8453872" y="6452686"/>
            <a:ext cx="3989579" cy="408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page</a:t>
            </a:r>
          </a:p>
        </p:txBody>
      </p:sp>
    </p:spTree>
    <p:extLst>
      <p:ext uri="{BB962C8B-B14F-4D97-AF65-F5344CB8AC3E}">
        <p14:creationId xmlns:p14="http://schemas.microsoft.com/office/powerpoint/2010/main" val="11108959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21" grpId="0"/>
      <p:bldP spid="18" grpId="0"/>
      <p:bldP spid="20" grpId="0"/>
      <p:bldP spid="24" grpId="0"/>
      <p:bldP spid="17" grpId="0"/>
      <p:bldP spid="19" grpId="0"/>
      <p:bldP spid="22" grpId="0"/>
      <p:bldP spid="23" grpId="0"/>
      <p:bldP spid="25" grpId="0"/>
      <p:bldP spid="6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5377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43361" y="1441599"/>
                <a:ext cx="5192799" cy="1352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We now have the values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,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. These are the values we use in the  equation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𝑦 =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m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GB" sz="240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c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361" y="1441599"/>
                <a:ext cx="5192799" cy="1352550"/>
              </a:xfrm>
              <a:prstGeom prst="rect">
                <a:avLst/>
              </a:prstGeom>
              <a:blipFill rotWithShape="1">
                <a:blip r:embed="rId4"/>
                <a:stretch>
                  <a:fillRect l="-1761" r="-2700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343361" y="3147556"/>
            <a:ext cx="50487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equation of the perpendicular</a:t>
            </a:r>
          </a:p>
          <a:p>
            <a:r>
              <a:rPr lang="en-GB" sz="2400" dirty="0">
                <a:solidFill>
                  <a:srgbClr val="FF0000"/>
                </a:solidFill>
              </a:rPr>
              <a:t>line is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38902" y="720153"/>
            <a:ext cx="3171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 (continued)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200" y="2117874"/>
            <a:ext cx="4096322" cy="44297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396638" y="4199937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638" y="4199937"/>
                <a:ext cx="2419133" cy="78380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2313205" y="5517232"/>
            <a:ext cx="4388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graph on the right shows both lines.</a:t>
            </a:r>
          </a:p>
        </p:txBody>
      </p:sp>
    </p:spTree>
    <p:extLst>
      <p:ext uri="{BB962C8B-B14F-4D97-AF65-F5344CB8AC3E}">
        <p14:creationId xmlns:p14="http://schemas.microsoft.com/office/powerpoint/2010/main" val="20376600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  <p:bldP spid="16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7260" y="1037228"/>
            <a:ext cx="94597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the diagram below, </a:t>
            </a:r>
            <a:r>
              <a:rPr lang="en-GB" sz="2400" b="1" dirty="0"/>
              <a:t>not drawn to scale</a:t>
            </a:r>
            <a:r>
              <a:rPr lang="en-GB" sz="2400" dirty="0"/>
              <a:t>, </a:t>
            </a:r>
            <a:r>
              <a:rPr lang="en-GB" sz="2400" i="1" dirty="0"/>
              <a:t>AB </a:t>
            </a:r>
            <a:r>
              <a:rPr lang="en-GB" sz="2400" dirty="0"/>
              <a:t>is the straight line joining </a:t>
            </a:r>
            <a:r>
              <a:rPr lang="en-GB" sz="2400" i="1" dirty="0"/>
              <a:t>A </a:t>
            </a:r>
            <a:r>
              <a:rPr lang="en-GB" sz="2400" dirty="0"/>
              <a:t>(−1, 9) and </a:t>
            </a:r>
            <a:r>
              <a:rPr lang="en-GB" sz="2400" i="1" dirty="0"/>
              <a:t>B </a:t>
            </a:r>
            <a:r>
              <a:rPr lang="en-GB" sz="2400" dirty="0"/>
              <a:t>(3, 1)</a:t>
            </a:r>
            <a:r>
              <a:rPr lang="en-GB" sz="2400" i="1" dirty="0"/>
              <a:t>.</a:t>
            </a:r>
            <a:endParaRPr lang="en-GB" sz="2400" b="1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13483" y="61914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30" y="1628800"/>
            <a:ext cx="4729018" cy="32053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279576" y="2370724"/>
            <a:ext cx="47787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	Calculate the gradient of the 	line, </a:t>
            </a:r>
            <a:r>
              <a:rPr lang="en-GB" sz="2400" i="1" dirty="0"/>
              <a:t>AB.</a:t>
            </a:r>
          </a:p>
          <a:p>
            <a:r>
              <a:rPr lang="en-GB" sz="2400" dirty="0"/>
              <a:t>b) 	Determine the equation of the 	line, </a:t>
            </a:r>
            <a:r>
              <a:rPr lang="en-GB" sz="2400" i="1" dirty="0"/>
              <a:t>AB</a:t>
            </a:r>
            <a:r>
              <a:rPr lang="en-GB" sz="2400" dirty="0"/>
              <a:t>.</a:t>
            </a:r>
          </a:p>
          <a:p>
            <a:r>
              <a:rPr lang="en-GB" sz="2400" dirty="0"/>
              <a:t>c) 	Write the coordinates of </a:t>
            </a:r>
            <a:r>
              <a:rPr lang="en-GB" sz="2400" i="1" dirty="0"/>
              <a:t>G, </a:t>
            </a:r>
            <a:r>
              <a:rPr lang="en-GB" sz="2400" dirty="0"/>
              <a:t>the 	point of intersection of </a:t>
            </a:r>
            <a:r>
              <a:rPr lang="en-GB" sz="2400" i="1" dirty="0"/>
              <a:t>AB </a:t>
            </a:r>
            <a:r>
              <a:rPr lang="en-GB" sz="2400" dirty="0"/>
              <a:t>and 	the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/>
              <a:t>-</a:t>
            </a:r>
            <a:r>
              <a:rPr lang="en-GB" sz="2400" dirty="0"/>
              <a:t>axis.</a:t>
            </a:r>
          </a:p>
        </p:txBody>
      </p:sp>
      <p:sp>
        <p:nvSpPr>
          <p:cNvPr id="3" name="Rectangle 2"/>
          <p:cNvSpPr/>
          <p:nvPr/>
        </p:nvSpPr>
        <p:spPr>
          <a:xfrm>
            <a:off x="2279576" y="5048380"/>
            <a:ext cx="9505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d) 	Write the equation of the line through </a:t>
            </a:r>
            <a:r>
              <a:rPr lang="en-GB" sz="2400" i="1" dirty="0">
                <a:solidFill>
                  <a:prstClr val="black"/>
                </a:solidFill>
              </a:rPr>
              <a:t>O, </a:t>
            </a:r>
            <a:r>
              <a:rPr lang="en-GB" sz="2400" dirty="0">
                <a:solidFill>
                  <a:prstClr val="black"/>
                </a:solidFill>
              </a:rPr>
              <a:t>the origin, that is 	perpendicular to </a:t>
            </a:r>
            <a:r>
              <a:rPr lang="en-GB" sz="2400" i="1" dirty="0">
                <a:solidFill>
                  <a:prstClr val="black"/>
                </a:solidFill>
              </a:rPr>
              <a:t>AB.</a:t>
            </a:r>
          </a:p>
          <a:p>
            <a:pPr lvl="0"/>
            <a:r>
              <a:rPr lang="en-GB" sz="2400" dirty="0">
                <a:solidFill>
                  <a:prstClr val="black"/>
                </a:solidFill>
              </a:rPr>
              <a:t>e) 	Write the equation of the line through </a:t>
            </a:r>
            <a:r>
              <a:rPr lang="en-GB" sz="2400" i="1" dirty="0">
                <a:solidFill>
                  <a:prstClr val="black"/>
                </a:solidFill>
              </a:rPr>
              <a:t>O </a:t>
            </a:r>
            <a:r>
              <a:rPr lang="en-GB" sz="2400" dirty="0">
                <a:solidFill>
                  <a:prstClr val="black"/>
                </a:solidFill>
              </a:rPr>
              <a:t>that is parallel to </a:t>
            </a:r>
            <a:r>
              <a:rPr lang="en-GB" sz="2400" i="1" dirty="0">
                <a:solidFill>
                  <a:prstClr val="black"/>
                </a:solidFill>
              </a:rPr>
              <a:t>AB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  <a:endParaRPr lang="en-GB" sz="2400" b="1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2B4B08F-D64D-9140-93E5-CF97871733F6}"/>
              </a:ext>
            </a:extLst>
          </p:cNvPr>
          <p:cNvSpPr txBox="1"/>
          <p:nvPr/>
        </p:nvSpPr>
        <p:spPr>
          <a:xfrm>
            <a:off x="8616280" y="6440780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24438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6" grpId="0"/>
      <p:bldP spid="3" grpId="0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 smtClean="0"/>
              <a:t>Equation </a:t>
            </a:r>
            <a:r>
              <a:rPr lang="en-GB" altLang="en-US" sz="2800" b="1" dirty="0"/>
              <a:t>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7003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19406" y="1031718"/>
                <a:ext cx="5050055" cy="616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Gradient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9406" y="1031718"/>
                <a:ext cx="5050055" cy="616515"/>
              </a:xfrm>
              <a:prstGeom prst="rect">
                <a:avLst/>
              </a:prstGeom>
              <a:blipFill rotWithShape="1">
                <a:blip r:embed="rId4"/>
                <a:stretch>
                  <a:fillRect l="-1809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307896" y="2018952"/>
            <a:ext cx="4596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b) So the equation of line</a:t>
            </a:r>
            <a:r>
              <a:rPr lang="en-GB" sz="2400" i="1" dirty="0">
                <a:solidFill>
                  <a:srgbClr val="FF0000"/>
                </a:solidFill>
              </a:rPr>
              <a:t> AB </a:t>
            </a:r>
            <a:r>
              <a:rPr lang="en-GB" sz="2400" dirty="0">
                <a:solidFill>
                  <a:srgbClr val="FF0000"/>
                </a:solidFill>
              </a:rPr>
              <a:t>is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30451" y="62582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229065" y="3838013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065" y="3838013"/>
                <a:ext cx="2419133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363169" y="4299678"/>
                <a:ext cx="899835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0, 	so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−2 × 0 + 7 	= 	7. 		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G</a:t>
                </a:r>
                <a:r>
                  <a:rPr lang="en-GB" sz="2400" dirty="0">
                    <a:solidFill>
                      <a:srgbClr val="FF0000"/>
                    </a:solidFill>
                  </a:rPr>
                  <a:t> is point (0, 7).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169" y="4299678"/>
                <a:ext cx="899835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084" t="-1447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7951" y="771779"/>
            <a:ext cx="4730906" cy="32067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862773" y="1579767"/>
                <a:ext cx="9834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2773" y="1579767"/>
                <a:ext cx="983474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427114" y="2446912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114" y="2446912"/>
                <a:ext cx="2419133" cy="461665"/>
              </a:xfrm>
              <a:prstGeom prst="rect">
                <a:avLst/>
              </a:prstGeom>
              <a:blipFill rotWithShape="1">
                <a:blip r:embed="rId9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433450" y="3379324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=−2×3+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450" y="3379324"/>
                <a:ext cx="2419133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245938" y="3383295"/>
                <a:ext cx="15259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938" y="3383295"/>
                <a:ext cx="1525964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2680339" y="2916091"/>
            <a:ext cx="43887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As it passes through (3, 1),</a:t>
            </a:r>
          </a:p>
        </p:txBody>
      </p:sp>
      <p:sp>
        <p:nvSpPr>
          <p:cNvPr id="5" name="Rectangle 4"/>
          <p:cNvSpPr/>
          <p:nvPr/>
        </p:nvSpPr>
        <p:spPr>
          <a:xfrm>
            <a:off x="4844434" y="3354284"/>
            <a:ext cx="510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363169" y="4741689"/>
                <a:ext cx="8998354" cy="9852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d) Gradient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so 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	(as it passes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 												through the origin)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169" y="4741689"/>
                <a:ext cx="8998354" cy="985206"/>
              </a:xfrm>
              <a:prstGeom prst="rect">
                <a:avLst/>
              </a:prstGeom>
              <a:blipFill rotWithShape="1">
                <a:blip r:embed="rId12"/>
                <a:stretch>
                  <a:fillRect l="-1084" r="-745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363169" y="5877272"/>
                <a:ext cx="899835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e) 	The line parallel to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AB</a:t>
                </a:r>
                <a:r>
                  <a:rPr lang="en-GB" sz="2400" dirty="0">
                    <a:solidFill>
                      <a:srgbClr val="FF0000"/>
                    </a:solidFill>
                  </a:rPr>
                  <a:t> has gradient −2, so the line through O 	has equation 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	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169" y="5877272"/>
                <a:ext cx="8998354" cy="830997"/>
              </a:xfrm>
              <a:prstGeom prst="rect">
                <a:avLst/>
              </a:prstGeom>
              <a:blipFill rotWithShape="1">
                <a:blip r:embed="rId13"/>
                <a:stretch>
                  <a:fillRect l="-1084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825926" y="3869478"/>
            <a:ext cx="1675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equation 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656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  <p:bldP spid="16" grpId="0"/>
      <p:bldP spid="19" grpId="0"/>
      <p:bldP spid="4" grpId="0"/>
      <p:bldP spid="14" grpId="0"/>
      <p:bldP spid="15" grpId="0"/>
      <p:bldP spid="18" grpId="0"/>
      <p:bldP spid="22" grpId="0"/>
      <p:bldP spid="5" grpId="0"/>
      <p:bldP spid="23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267684" y="1499693"/>
            <a:ext cx="9691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	The diagram shows the straight line that passes through the 	points (2, 1) and (5, 4).</a:t>
            </a:r>
            <a:endParaRPr lang="pt-BR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350523" y="4966511"/>
                <a:ext cx="2426248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AutoNum type="alphaLcParenR"/>
                </a:pPr>
                <a:r>
                  <a:rPr lang="es-ES" sz="2400" dirty="0" smtClean="0">
                    <a:solidFill>
                      <a:srgbClr val="FF0000"/>
                    </a:solidFill>
                    <a:latin typeface="+mj-lt"/>
                  </a:rPr>
                  <a:t>1 </a:t>
                </a:r>
              </a:p>
              <a:p>
                <a:pPr marL="457200" indent="-457200">
                  <a:spcAft>
                    <a:spcPts val="600"/>
                  </a:spcAft>
                  <a:buAutoNum type="alphaLcParenR"/>
                </a:pPr>
                <a:r>
                  <a:rPr lang="es-ES" sz="2400" dirty="0">
                    <a:solidFill>
                      <a:srgbClr val="FF0000"/>
                    </a:solidFill>
                    <a:latin typeface="+mj-lt"/>
                  </a:rPr>
                  <a:t>–1 </a:t>
                </a:r>
              </a:p>
              <a:p>
                <a:pPr>
                  <a:spcAft>
                    <a:spcPts val="600"/>
                  </a:spcAft>
                </a:pPr>
                <a:r>
                  <a:rPr lang="es-ES" sz="2400" dirty="0">
                    <a:solidFill>
                      <a:srgbClr val="FF0000"/>
                    </a:solidFill>
                    <a:latin typeface="+mj-lt"/>
                  </a:rPr>
                  <a:t>c)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s-ES" sz="2400" dirty="0">
                    <a:solidFill>
                      <a:srgbClr val="FF00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s-ES" sz="2400" dirty="0">
                    <a:solidFill>
                      <a:srgbClr val="FF0000"/>
                    </a:solidFill>
                    <a:latin typeface="+mj-lt"/>
                  </a:rPr>
                  <a:t> −1</a:t>
                </a:r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523" y="4966511"/>
                <a:ext cx="2426248" cy="1354217"/>
              </a:xfrm>
              <a:prstGeom prst="rect">
                <a:avLst/>
              </a:prstGeom>
              <a:blipFill rotWithShape="1">
                <a:blip r:embed="rId4"/>
                <a:stretch>
                  <a:fillRect l="-4020" t="-3153" b="-9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345412" y="4326773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4649" y="2132856"/>
            <a:ext cx="3134162" cy="43344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327495" y="2579041"/>
                <a:ext cx="508673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a) 	Find the gradient of the line.</a:t>
                </a:r>
              </a:p>
              <a:p>
                <a:r>
                  <a:rPr lang="en-GB" sz="2400" dirty="0"/>
                  <a:t>b) 	Write down the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-intercept.</a:t>
                </a:r>
              </a:p>
              <a:p>
                <a:r>
                  <a:rPr lang="en-GB" sz="2400" dirty="0"/>
                  <a:t>c) 	Write down the equation of the 	straight line.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495" y="2579041"/>
                <a:ext cx="5086730" cy="1569660"/>
              </a:xfrm>
              <a:prstGeom prst="rect">
                <a:avLst/>
              </a:prstGeom>
              <a:blipFill rotWithShape="0">
                <a:blip r:embed="rId6"/>
                <a:stretch>
                  <a:fillRect l="-1918" t="-2713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83138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" y="12006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7260" y="704836"/>
            <a:ext cx="9691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	 Find the equation of each line in the diagram below.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74024" y="1742447"/>
            <a:ext cx="70400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A:</a:t>
            </a: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  </a:t>
            </a: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B:</a:t>
            </a:r>
          </a:p>
          <a:p>
            <a:endParaRPr lang="es-ES" sz="2400" dirty="0">
              <a:solidFill>
                <a:srgbClr val="FF0000"/>
              </a:solidFill>
              <a:latin typeface="+mj-lt"/>
            </a:endParaRP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C:</a:t>
            </a:r>
          </a:p>
          <a:p>
            <a:pPr marL="457200" indent="-457200">
              <a:buAutoNum type="alphaLcParenR" startAt="3"/>
            </a:pPr>
            <a:endParaRPr lang="es-ES" sz="2400" i="1" dirty="0">
              <a:solidFill>
                <a:srgbClr val="FF0000"/>
              </a:solidFill>
              <a:latin typeface="+mj-lt"/>
            </a:endParaRP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D:</a:t>
            </a:r>
          </a:p>
          <a:p>
            <a:endParaRPr lang="es-ES" sz="2400" dirty="0">
              <a:solidFill>
                <a:srgbClr val="FF0000"/>
              </a:solidFill>
              <a:latin typeface="+mj-lt"/>
            </a:endParaRP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E:</a:t>
            </a:r>
          </a:p>
          <a:p>
            <a:endParaRPr lang="es-ES" sz="2400" i="1" dirty="0">
              <a:solidFill>
                <a:srgbClr val="FF0000"/>
              </a:solidFill>
              <a:latin typeface="+mj-lt"/>
            </a:endParaRP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F:</a:t>
            </a:r>
            <a:endParaRPr lang="en-GB" sz="2400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8274024" y="1280782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584" y="1266973"/>
            <a:ext cx="5805769" cy="50423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590056" y="1512540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0056" y="1512540"/>
                <a:ext cx="2419133" cy="78380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590055" y="3127441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0055" y="3127441"/>
                <a:ext cx="2419133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725146" y="3694331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146" y="3694331"/>
                <a:ext cx="2419133" cy="78380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472264" y="4640130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64" y="4640130"/>
                <a:ext cx="2419133" cy="461665"/>
              </a:xfrm>
              <a:prstGeom prst="rect">
                <a:avLst/>
              </a:prstGeom>
              <a:blipFill rotWithShape="0">
                <a:blip r:embed="rId8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619602" y="5240589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9602" y="5240589"/>
                <a:ext cx="2419133" cy="78380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626025" y="2198315"/>
                <a:ext cx="2419133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6025" y="2198315"/>
                <a:ext cx="2419133" cy="78483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40110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4" grpId="0"/>
      <p:bldP spid="15" grpId="0"/>
      <p:bldP spid="16" grpId="0"/>
      <p:bldP spid="17" grpId="0"/>
      <p:bldP spid="19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5" y="12006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07260" y="704836"/>
                <a:ext cx="936134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3.	Write down the gradient of each line and the coordinates of the 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-intercept (make sure you re-arrange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/>
                  <a:t>  first).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704836"/>
                <a:ext cx="9361348" cy="830997"/>
              </a:xfrm>
              <a:prstGeom prst="rect">
                <a:avLst/>
              </a:prstGeom>
              <a:blipFill>
                <a:blip r:embed="rId4"/>
                <a:stretch>
                  <a:fillRect l="-949" t="-4478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495600" y="376047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93626" y="4420781"/>
            <a:ext cx="90749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pt-BR" sz="2400" dirty="0">
                <a:solidFill>
                  <a:srgbClr val="FF0000"/>
                </a:solidFill>
              </a:rPr>
              <a:t>2, (0, –8) 		b) –3, (0, 2) 		c) 4, (0, –3)</a:t>
            </a:r>
          </a:p>
          <a:p>
            <a:r>
              <a:rPr lang="pt-BR" sz="2400" dirty="0">
                <a:solidFill>
                  <a:srgbClr val="FF0000"/>
                </a:solidFill>
              </a:rPr>
              <a:t> 		</a:t>
            </a:r>
          </a:p>
          <a:p>
            <a:pPr marL="457200" indent="-457200">
              <a:buAutoNum type="alphaLcParenR" startAt="4"/>
            </a:pPr>
            <a:r>
              <a:rPr lang="en-GB" sz="2400" dirty="0">
                <a:solidFill>
                  <a:srgbClr val="FF0000"/>
                </a:solidFill>
              </a:rPr>
              <a:t>  , (0, 2)         </a:t>
            </a:r>
            <a:r>
              <a:rPr lang="pt-BR" sz="2400" dirty="0">
                <a:solidFill>
                  <a:srgbClr val="FF0000"/>
                </a:solidFill>
              </a:rPr>
              <a:t>e) –2, (0, 8) 		f) –3, (0, 4) </a:t>
            </a:r>
          </a:p>
          <a:p>
            <a:endParaRPr lang="pt-BR" sz="2400" dirty="0">
              <a:solidFill>
                <a:srgbClr val="FF0000"/>
              </a:solidFill>
            </a:endParaRPr>
          </a:p>
          <a:p>
            <a:r>
              <a:rPr lang="pt-BR" sz="2400" dirty="0">
                <a:solidFill>
                  <a:srgbClr val="FF0000"/>
                </a:solidFill>
              </a:rPr>
              <a:t>g) </a:t>
            </a:r>
            <a:r>
              <a:rPr lang="pt-BR" sz="2400" dirty="0" smtClean="0">
                <a:solidFill>
                  <a:srgbClr val="FF0000"/>
                </a:solidFill>
              </a:rPr>
              <a:t> –</a:t>
            </a:r>
            <a:r>
              <a:rPr lang="pt-BR" sz="2400" dirty="0">
                <a:solidFill>
                  <a:srgbClr val="FF0000"/>
                </a:solidFill>
              </a:rPr>
              <a:t>1, (0, 8) 		h) –3, (0, 15)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999656" y="1598503"/>
                <a:ext cx="17252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6" y="1598503"/>
                <a:ext cx="1725280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495600" y="1622850"/>
            <a:ext cx="634276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lphaLcParenR"/>
            </a:pPr>
            <a:r>
              <a:rPr lang="es-ES" sz="2400" dirty="0">
                <a:solidFill>
                  <a:prstClr val="black"/>
                </a:solidFill>
              </a:rPr>
              <a:t>     						b) 						c)</a:t>
            </a:r>
          </a:p>
          <a:p>
            <a:pPr marL="457200" indent="-457200">
              <a:buAutoNum type="alphaLcParenR"/>
            </a:pPr>
            <a:endParaRPr lang="es-ES" sz="2400" dirty="0">
              <a:solidFill>
                <a:prstClr val="black"/>
              </a:solidFill>
            </a:endParaRPr>
          </a:p>
          <a:p>
            <a:r>
              <a:rPr lang="es-ES" sz="2400" dirty="0">
                <a:solidFill>
                  <a:prstClr val="black"/>
                </a:solidFill>
              </a:rPr>
              <a:t>d) 							e) 						f)</a:t>
            </a:r>
          </a:p>
          <a:p>
            <a:endParaRPr lang="es-ES" sz="2400" dirty="0">
              <a:solidFill>
                <a:prstClr val="black"/>
              </a:solidFill>
            </a:endParaRPr>
          </a:p>
          <a:p>
            <a:r>
              <a:rPr lang="es-ES" sz="2400" dirty="0">
                <a:solidFill>
                  <a:prstClr val="black"/>
                </a:solidFill>
              </a:rPr>
              <a:t>g) 							h)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990063" y="1598502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063" y="1598502"/>
                <a:ext cx="2419133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688288" y="1600924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288" y="1600924"/>
                <a:ext cx="2419133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2854865" y="2135657"/>
                <a:ext cx="2419133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865" y="2135657"/>
                <a:ext cx="2419133" cy="7861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5843407" y="2313248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407" y="2313248"/>
                <a:ext cx="2419133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8696774" y="2308646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6774" y="2308646"/>
                <a:ext cx="2419133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711624" y="3064715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3064715"/>
                <a:ext cx="2419133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859364" y="3090487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=3(5−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364" y="3090487"/>
                <a:ext cx="2419133" cy="461665"/>
              </a:xfrm>
              <a:prstGeom prst="rect">
                <a:avLst/>
              </a:prstGeom>
              <a:blipFill rotWithShape="0">
                <a:blip r:embed="rId12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33025" y="5081083"/>
                <a:ext cx="594576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025" y="5081083"/>
                <a:ext cx="594576" cy="668516"/>
              </a:xfrm>
              <a:prstGeom prst="rect">
                <a:avLst/>
              </a:prstGeom>
              <a:blipFill>
                <a:blip r:embed="rId1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3490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30" y="7271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942" y="976457"/>
            <a:ext cx="5832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029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f7b00057-f5aa-46f4-8410-da255f325540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9ee75292-5076-4fcc-bc52-dcc754448144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14502</TotalTime>
  <Words>3557</Words>
  <Application>Microsoft Office PowerPoint</Application>
  <PresentationFormat>Custom</PresentationFormat>
  <Paragraphs>620</Paragraphs>
  <Slides>47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Alapértelmezett terv</vt:lpstr>
      <vt:lpstr>Supporting and Enhancing Mathematics and Statistics UNIT: Straight 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679</cp:revision>
  <cp:lastPrinted>2016-10-17T08:47:54Z</cp:lastPrinted>
  <dcterms:created xsi:type="dcterms:W3CDTF">2012-10-10T19:07:13Z</dcterms:created>
  <dcterms:modified xsi:type="dcterms:W3CDTF">2020-06-29T15:34:05Z</dcterms:modified>
</cp:coreProperties>
</file>