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4"/>
  </p:notesMasterIdLst>
  <p:handoutMasterIdLst>
    <p:handoutMasterId r:id="rId35"/>
  </p:handoutMasterIdLst>
  <p:sldIdLst>
    <p:sldId id="355" r:id="rId5"/>
    <p:sldId id="356" r:id="rId6"/>
    <p:sldId id="357" r:id="rId7"/>
    <p:sldId id="414" r:id="rId8"/>
    <p:sldId id="415" r:id="rId9"/>
    <p:sldId id="372" r:id="rId10"/>
    <p:sldId id="369" r:id="rId11"/>
    <p:sldId id="392" r:id="rId12"/>
    <p:sldId id="391" r:id="rId13"/>
    <p:sldId id="395" r:id="rId14"/>
    <p:sldId id="371" r:id="rId15"/>
    <p:sldId id="397" r:id="rId16"/>
    <p:sldId id="396" r:id="rId17"/>
    <p:sldId id="374" r:id="rId18"/>
    <p:sldId id="416" r:id="rId19"/>
    <p:sldId id="398" r:id="rId20"/>
    <p:sldId id="384" r:id="rId21"/>
    <p:sldId id="400" r:id="rId22"/>
    <p:sldId id="417" r:id="rId23"/>
    <p:sldId id="401" r:id="rId24"/>
    <p:sldId id="418" r:id="rId25"/>
    <p:sldId id="403" r:id="rId26"/>
    <p:sldId id="419" r:id="rId27"/>
    <p:sldId id="404" r:id="rId28"/>
    <p:sldId id="420" r:id="rId29"/>
    <p:sldId id="411" r:id="rId30"/>
    <p:sldId id="408" r:id="rId31"/>
    <p:sldId id="421" r:id="rId32"/>
    <p:sldId id="409" r:id="rId3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FE3E5"/>
    <a:srgbClr val="FF0000"/>
    <a:srgbClr val="C6CDD1"/>
    <a:srgbClr val="000000"/>
    <a:srgbClr val="8B8B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0"/>
    <p:restoredTop sz="94808"/>
  </p:normalViewPr>
  <p:slideViewPr>
    <p:cSldViewPr>
      <p:cViewPr varScale="1">
        <p:scale>
          <a:sx n="103" d="100"/>
          <a:sy n="103" d="100"/>
        </p:scale>
        <p:origin x="-630" y="-30"/>
      </p:cViewPr>
      <p:guideLst>
        <p:guide orient="horz" pos="2160"/>
        <p:guide pos="384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26-Jun-20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91970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47566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967847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45437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71882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44238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08177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442900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858040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2507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02570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2844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66408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058187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828662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795587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92352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889367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5044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097990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33710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66492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tiff"/></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tiff"/><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tif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tiff"/><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tiff"/><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2.tiff"/></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1.png"/><Relationship Id="rId4" Type="http://schemas.openxmlformats.org/officeDocument/2006/relationships/image" Target="../media/image4.tiff"/></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00.png"/><Relationship Id="rId4" Type="http://schemas.openxmlformats.org/officeDocument/2006/relationships/image" Target="../media/image300.png"/></Relationships>
</file>

<file path=ppt/slides/_rels/slide2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9.tiff"/><Relationship Id="rId5" Type="http://schemas.openxmlformats.org/officeDocument/2006/relationships/image" Target="../media/image49.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1.tiff"/></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3.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520.png"/></Relationships>
</file>

<file path=ppt/slides/_rels/slide28.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9.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Solving Inequalities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 xmlns:a16="http://schemas.microsoft.com/office/drawing/2014/main" id="{CF46CCE3-72A7-FF4E-B2E5-8376CDB8391C}"/>
              </a:ext>
            </a:extLst>
          </p:cNvPr>
          <p:cNvSpPr txBox="1">
            <a:spLocks noChangeArrowheads="1"/>
          </p:cNvSpPr>
          <p:nvPr/>
        </p:nvSpPr>
        <p:spPr bwMode="auto">
          <a:xfrm>
            <a:off x="2279576" y="12885"/>
            <a:ext cx="9912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Inequalities</a:t>
            </a:r>
          </a:p>
        </p:txBody>
      </p:sp>
      <p:sp>
        <p:nvSpPr>
          <p:cNvPr id="15363" name="TextBox 7">
            <a:extLst>
              <a:ext uri="{FF2B5EF4-FFF2-40B4-BE49-F238E27FC236}">
                <a16:creationId xmlns="" xmlns:a16="http://schemas.microsoft.com/office/drawing/2014/main" id="{152E2992-B97B-DB45-9546-9E4CDD56077D}"/>
              </a:ext>
            </a:extLst>
          </p:cNvPr>
          <p:cNvSpPr txBox="1">
            <a:spLocks noChangeArrowheads="1"/>
          </p:cNvSpPr>
          <p:nvPr/>
        </p:nvSpPr>
        <p:spPr bwMode="auto">
          <a:xfrm>
            <a:off x="0" y="115888"/>
            <a:ext cx="22075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p:txBody>
      </p:sp>
      <p:sp>
        <p:nvSpPr>
          <p:cNvPr id="15364" name="TextBox 1">
            <a:extLst>
              <a:ext uri="{FF2B5EF4-FFF2-40B4-BE49-F238E27FC236}">
                <a16:creationId xmlns="" xmlns:a16="http://schemas.microsoft.com/office/drawing/2014/main" id="{B5F46D1C-97CB-8A4A-A6DF-BEF6F4E906C9}"/>
              </a:ext>
            </a:extLst>
          </p:cNvPr>
          <p:cNvSpPr txBox="1">
            <a:spLocks noChangeArrowheads="1"/>
          </p:cNvSpPr>
          <p:nvPr/>
        </p:nvSpPr>
        <p:spPr bwMode="auto">
          <a:xfrm>
            <a:off x="3071664" y="920433"/>
            <a:ext cx="77768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      Solving Inequalities is another key part of algebra. </a:t>
            </a:r>
          </a:p>
          <a:p>
            <a:endParaRPr lang="en-US" altLang="en-US" sz="2400" dirty="0"/>
          </a:p>
          <a:p>
            <a:pPr algn="ctr"/>
            <a:r>
              <a:rPr lang="en-US" altLang="en-US" sz="2400" dirty="0"/>
              <a:t>You have five sections to work through.</a:t>
            </a:r>
          </a:p>
          <a:p>
            <a:pPr algn="ctr"/>
            <a:r>
              <a:rPr lang="en-US" altLang="en-US" sz="2400" dirty="0"/>
              <a:t>There are fitness tests for each section, audits </a:t>
            </a:r>
          </a:p>
          <a:p>
            <a:pPr algn="ctr"/>
            <a:r>
              <a:rPr lang="en-US" altLang="en-US" sz="2400" dirty="0"/>
              <a:t>and interactive examples and exercises</a:t>
            </a:r>
          </a:p>
        </p:txBody>
      </p:sp>
      <p:sp>
        <p:nvSpPr>
          <p:cNvPr id="15365" name="TextBox 2">
            <a:extLst>
              <a:ext uri="{FF2B5EF4-FFF2-40B4-BE49-F238E27FC236}">
                <a16:creationId xmlns="" xmlns:a16="http://schemas.microsoft.com/office/drawing/2014/main" id="{49C288C9-FC2B-1C4A-A0A9-6BE06E56F896}"/>
              </a:ext>
            </a:extLst>
          </p:cNvPr>
          <p:cNvSpPr txBox="1">
            <a:spLocks noChangeArrowheads="1"/>
          </p:cNvSpPr>
          <p:nvPr/>
        </p:nvSpPr>
        <p:spPr bwMode="auto">
          <a:xfrm>
            <a:off x="3879057" y="2996952"/>
            <a:ext cx="67134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Inequalities on a Number Line</a:t>
            </a:r>
          </a:p>
          <a:p>
            <a:pPr>
              <a:buFontTx/>
              <a:buAutoNum type="arabicPeriod"/>
            </a:pPr>
            <a:endParaRPr lang="en-US" altLang="en-US" sz="2400" dirty="0"/>
          </a:p>
          <a:p>
            <a:pPr>
              <a:buFontTx/>
              <a:buAutoNum type="arabicPeriod"/>
            </a:pPr>
            <a:r>
              <a:rPr lang="en-US" altLang="en-US" sz="2400" dirty="0"/>
              <a:t>Solution of Linear Inequalities</a:t>
            </a:r>
          </a:p>
          <a:p>
            <a:pPr marL="0" indent="0"/>
            <a:endParaRPr lang="en-US" altLang="en-US" sz="2400" dirty="0"/>
          </a:p>
          <a:p>
            <a:pPr marL="0" indent="0"/>
            <a:r>
              <a:rPr lang="en-US" altLang="en-US" sz="2400" dirty="0"/>
              <a:t>3.   Inequalities Involving Quadratic Terms</a:t>
            </a:r>
          </a:p>
          <a:p>
            <a:pPr>
              <a:buFontTx/>
              <a:buAutoNum type="arabicPeriod"/>
            </a:pPr>
            <a:endParaRPr lang="en-US" altLang="en-US" sz="2400" dirty="0"/>
          </a:p>
          <a:p>
            <a:pPr marL="0" indent="0"/>
            <a:r>
              <a:rPr lang="en-US" altLang="en-US" sz="2400" dirty="0"/>
              <a:t>4.   Graphical Approach to Inequalities</a:t>
            </a:r>
          </a:p>
          <a:p>
            <a:pPr>
              <a:buFontTx/>
              <a:buAutoNum type="arabicPeriod"/>
            </a:pPr>
            <a:endParaRPr lang="en-US" altLang="en-US" sz="2400" dirty="0"/>
          </a:p>
          <a:p>
            <a:pPr marL="0" indent="0"/>
            <a:r>
              <a:rPr lang="en-US" altLang="en-US" sz="2400" dirty="0"/>
              <a:t>5.   Dealing with more </a:t>
            </a:r>
            <a:r>
              <a:rPr lang="en-US" altLang="en-US" sz="2400"/>
              <a:t>than </a:t>
            </a:r>
            <a:r>
              <a:rPr lang="en-US" altLang="en-US" sz="2400" smtClean="0"/>
              <a:t>One </a:t>
            </a:r>
            <a:r>
              <a:rPr lang="en-US" altLang="en-US" sz="2400" dirty="0"/>
              <a:t>Inequality</a:t>
            </a:r>
          </a:p>
        </p:txBody>
      </p:sp>
    </p:spTree>
    <p:extLst>
      <p:ext uri="{BB962C8B-B14F-4D97-AF65-F5344CB8AC3E}">
        <p14:creationId xmlns:p14="http://schemas.microsoft.com/office/powerpoint/2010/main" val="325000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Inequalities on a Number Line</a:t>
            </a:r>
          </a:p>
        </p:txBody>
      </p:sp>
      <p:sp>
        <p:nvSpPr>
          <p:cNvPr id="22" name="TextBox 7">
            <a:extLst>
              <a:ext uri="{FF2B5EF4-FFF2-40B4-BE49-F238E27FC236}">
                <a16:creationId xmlns="" xmlns:a16="http://schemas.microsoft.com/office/drawing/2014/main"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
        <p:nvSpPr>
          <p:cNvPr id="2" name="TextBox 1">
            <a:extLst>
              <a:ext uri="{FF2B5EF4-FFF2-40B4-BE49-F238E27FC236}">
                <a16:creationId xmlns="" xmlns:a16="http://schemas.microsoft.com/office/drawing/2014/main" id="{9BF103DF-9718-8A44-8E08-F8B0866558EC}"/>
              </a:ext>
            </a:extLst>
          </p:cNvPr>
          <p:cNvSpPr txBox="1"/>
          <p:nvPr/>
        </p:nvSpPr>
        <p:spPr>
          <a:xfrm>
            <a:off x="3359696" y="1124744"/>
            <a:ext cx="7848872" cy="1131848"/>
          </a:xfrm>
          <a:prstGeom prst="rect">
            <a:avLst/>
          </a:prstGeom>
          <a:noFill/>
        </p:spPr>
        <p:txBody>
          <a:bodyPr wrap="square" rtlCol="0">
            <a:spAutoFit/>
          </a:bodyPr>
          <a:lstStyle/>
          <a:p>
            <a:pPr>
              <a:lnSpc>
                <a:spcPct val="150000"/>
              </a:lnSpc>
            </a:pPr>
            <a:r>
              <a:rPr lang="en-US" sz="2400" dirty="0"/>
              <a:t>An Inequality involves using one or more of these signs:</a:t>
            </a:r>
          </a:p>
          <a:p>
            <a:pPr>
              <a:lnSpc>
                <a:spcPct val="150000"/>
              </a:lnSpc>
            </a:pPr>
            <a:r>
              <a:rPr lang="en-US" sz="2400" dirty="0"/>
              <a:t>                          &gt;,  ≥,  &lt;  or  ≤</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B02AA29D-CE16-554D-8ED1-B8AD7F1027FF}"/>
                  </a:ext>
                </a:extLst>
              </p:cNvPr>
              <p:cNvSpPr txBox="1"/>
              <p:nvPr/>
            </p:nvSpPr>
            <p:spPr>
              <a:xfrm>
                <a:off x="3359696" y="2627283"/>
                <a:ext cx="7344816" cy="2978508"/>
              </a:xfrm>
              <a:prstGeom prst="rect">
                <a:avLst/>
              </a:prstGeom>
              <a:noFill/>
            </p:spPr>
            <p:txBody>
              <a:bodyPr wrap="square" rtlCol="0">
                <a:spAutoFit/>
              </a:bodyPr>
              <a:lstStyle/>
              <a:p>
                <a:r>
                  <a:rPr lang="en-US" sz="2400" dirty="0"/>
                  <a:t>For example:</a:t>
                </a:r>
              </a:p>
              <a:p>
                <a:endParaRPr lang="en-US" sz="2400" dirty="0"/>
              </a:p>
              <a:p>
                <a:pPr>
                  <a:lnSpc>
                    <a:spcPct val="150000"/>
                  </a:lnSpc>
                </a:pPr>
                <a:r>
                  <a:rPr lang="en-US" sz="2400" i="1"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&gt; 1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is greater than 1</a:t>
                </a:r>
              </a:p>
              <a:p>
                <a:pPr>
                  <a:lnSpc>
                    <a:spcPct val="150000"/>
                  </a:lnSpc>
                </a:pPr>
                <a14:m>
                  <m:oMath xmlns:m="http://schemas.openxmlformats.org/officeDocument/2006/math">
                    <m:r>
                      <a:rPr lang="en-GB" sz="2400" b="0" i="1"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 2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smtClean="0">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is greater or equal to 2</a:t>
                </a:r>
              </a:p>
              <a:p>
                <a:pPr>
                  <a:lnSpc>
                    <a:spcPct val="150000"/>
                  </a:lnSpc>
                </a:pPr>
                <a:r>
                  <a:rPr lang="en-US" sz="2400"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10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is less than 10</a:t>
                </a:r>
              </a:p>
              <a:p>
                <a:pPr>
                  <a:lnSpc>
                    <a:spcPct val="150000"/>
                  </a:lnSpc>
                </a:pPr>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 12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is less than or equal to 12</a:t>
                </a:r>
              </a:p>
            </p:txBody>
          </p:sp>
        </mc:Choice>
        <mc:Fallback xmlns="">
          <p:sp>
            <p:nvSpPr>
              <p:cNvPr id="3" name="TextBox 2">
                <a:extLst>
                  <a:ext uri="{FF2B5EF4-FFF2-40B4-BE49-F238E27FC236}">
                    <a16:creationId xmlns:a16="http://schemas.microsoft.com/office/drawing/2014/main" id="{B02AA29D-CE16-554D-8ED1-B8AD7F1027FF}"/>
                  </a:ext>
                </a:extLst>
              </p:cNvPr>
              <p:cNvSpPr txBox="1">
                <a:spLocks noRot="1" noChangeAspect="1" noMove="1" noResize="1" noEditPoints="1" noAdjustHandles="1" noChangeArrowheads="1" noChangeShapeType="1" noTextEdit="1"/>
              </p:cNvSpPr>
              <p:nvPr/>
            </p:nvSpPr>
            <p:spPr>
              <a:xfrm>
                <a:off x="3359696" y="2627283"/>
                <a:ext cx="7344816" cy="2978508"/>
              </a:xfrm>
              <a:prstGeom prst="rect">
                <a:avLst/>
              </a:prstGeom>
              <a:blipFill>
                <a:blip r:embed="rId3"/>
                <a:stretch>
                  <a:fillRect l="-1382" t="-1277" r="-691" b="-3830"/>
                </a:stretch>
              </a:blipFill>
            </p:spPr>
            <p:txBody>
              <a:bodyPr/>
              <a:lstStyle/>
              <a:p>
                <a:r>
                  <a:rPr lang="en-US">
                    <a:noFill/>
                  </a:rPr>
                  <a:t> </a:t>
                </a:r>
              </a:p>
            </p:txBody>
          </p:sp>
        </mc:Fallback>
      </mc:AlternateContent>
      <p:sp>
        <p:nvSpPr>
          <p:cNvPr id="5" name="TextBox 4">
            <a:extLst>
              <a:ext uri="{FF2B5EF4-FFF2-40B4-BE49-F238E27FC236}">
                <a16:creationId xmlns="" xmlns:a16="http://schemas.microsoft.com/office/drawing/2014/main" id="{B1F9AA20-76D1-584A-BC06-BFC7AC6D2D7C}"/>
              </a:ext>
            </a:extLst>
          </p:cNvPr>
          <p:cNvSpPr txBox="1"/>
          <p:nvPr/>
        </p:nvSpPr>
        <p:spPr>
          <a:xfrm>
            <a:off x="3359696" y="5805264"/>
            <a:ext cx="8064896" cy="461665"/>
          </a:xfrm>
          <a:prstGeom prst="rect">
            <a:avLst/>
          </a:prstGeom>
          <a:noFill/>
        </p:spPr>
        <p:txBody>
          <a:bodyPr wrap="square" rtlCol="0">
            <a:spAutoFit/>
          </a:bodyPr>
          <a:lstStyle/>
          <a:p>
            <a:r>
              <a:rPr lang="en-US" sz="2400" dirty="0"/>
              <a:t>We will see how to represent inequalities on a number line</a:t>
            </a:r>
          </a:p>
        </p:txBody>
      </p:sp>
    </p:spTree>
    <p:extLst>
      <p:ext uri="{BB962C8B-B14F-4D97-AF65-F5344CB8AC3E}">
        <p14:creationId xmlns:p14="http://schemas.microsoft.com/office/powerpoint/2010/main" val="713923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22917"/>
            <a:ext cx="9865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2" name="TextBox 7">
            <a:extLst>
              <a:ext uri="{FF2B5EF4-FFF2-40B4-BE49-F238E27FC236}">
                <a16:creationId xmlns="" xmlns:a16="http://schemas.microsoft.com/office/drawing/2014/main"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
        <p:nvSpPr>
          <p:cNvPr id="4" name="TextBox 3">
            <a:extLst>
              <a:ext uri="{FF2B5EF4-FFF2-40B4-BE49-F238E27FC236}">
                <a16:creationId xmlns="" xmlns:a16="http://schemas.microsoft.com/office/drawing/2014/main" id="{57677D06-C629-D54C-BCE0-3841F38C5086}"/>
              </a:ext>
            </a:extLst>
          </p:cNvPr>
          <p:cNvSpPr txBox="1"/>
          <p:nvPr/>
        </p:nvSpPr>
        <p:spPr>
          <a:xfrm>
            <a:off x="3282528" y="635976"/>
            <a:ext cx="8280920" cy="461665"/>
          </a:xfrm>
          <a:prstGeom prst="rect">
            <a:avLst/>
          </a:prstGeom>
          <a:noFill/>
        </p:spPr>
        <p:txBody>
          <a:bodyPr wrap="square" rtlCol="0">
            <a:spAutoFit/>
          </a:bodyPr>
          <a:lstStyle/>
          <a:p>
            <a:pPr>
              <a:spcAft>
                <a:spcPts val="600"/>
              </a:spcAft>
            </a:pPr>
            <a:r>
              <a:rPr lang="en-GB" sz="2400" dirty="0"/>
              <a:t>What is the inequality shown in each of these diagrams?</a:t>
            </a:r>
            <a:endParaRPr lang="en-US" sz="2400" dirty="0"/>
          </a:p>
        </p:txBody>
      </p:sp>
      <p:sp>
        <p:nvSpPr>
          <p:cNvPr id="6" name="TextBox 5">
            <a:extLst>
              <a:ext uri="{FF2B5EF4-FFF2-40B4-BE49-F238E27FC236}">
                <a16:creationId xmlns="" xmlns:a16="http://schemas.microsoft.com/office/drawing/2014/main" id="{4456A03F-8B16-C64C-B5C0-1D53C81F59FC}"/>
              </a:ext>
            </a:extLst>
          </p:cNvPr>
          <p:cNvSpPr txBox="1"/>
          <p:nvPr/>
        </p:nvSpPr>
        <p:spPr>
          <a:xfrm>
            <a:off x="2207568" y="1073255"/>
            <a:ext cx="9726240" cy="461665"/>
          </a:xfrm>
          <a:prstGeom prst="rect">
            <a:avLst/>
          </a:prstGeom>
          <a:noFill/>
        </p:spPr>
        <p:txBody>
          <a:bodyPr wrap="square" rtlCol="0">
            <a:spAutoFit/>
          </a:bodyPr>
          <a:lstStyle/>
          <a:p>
            <a:pPr>
              <a:spcAft>
                <a:spcPts val="0"/>
              </a:spcAft>
            </a:pPr>
            <a:r>
              <a:rPr lang="en-US" sz="2400" b="1" dirty="0"/>
              <a:t>Solution: </a:t>
            </a:r>
            <a:r>
              <a:rPr lang="en-US" sz="2400" dirty="0"/>
              <a:t>We use filled dot when the point is included and no fill if not </a:t>
            </a:r>
            <a:endParaRPr lang="en-US" sz="2400" dirty="0">
              <a:solidFill>
                <a:srgbClr val="FF0000"/>
              </a:solidFill>
            </a:endParaRPr>
          </a:p>
        </p:txBody>
      </p:sp>
      <p:pic>
        <p:nvPicPr>
          <p:cNvPr id="5" name="Picture 4">
            <a:extLst>
              <a:ext uri="{FF2B5EF4-FFF2-40B4-BE49-F238E27FC236}">
                <a16:creationId xmlns="" xmlns:a16="http://schemas.microsoft.com/office/drawing/2014/main" id="{C67D345D-F611-5943-8BB3-01CC6225F334}"/>
              </a:ext>
            </a:extLst>
          </p:cNvPr>
          <p:cNvPicPr>
            <a:picLocks noChangeAspect="1"/>
          </p:cNvPicPr>
          <p:nvPr/>
        </p:nvPicPr>
        <p:blipFill>
          <a:blip r:embed="rId3"/>
          <a:stretch>
            <a:fillRect/>
          </a:stretch>
        </p:blipFill>
        <p:spPr>
          <a:xfrm>
            <a:off x="3759684" y="1599820"/>
            <a:ext cx="7775674" cy="1267281"/>
          </a:xfrm>
          <a:prstGeom prst="rect">
            <a:avLst/>
          </a:prstGeom>
        </p:spPr>
      </p:pic>
      <p:sp>
        <p:nvSpPr>
          <p:cNvPr id="7" name="Oval 6">
            <a:extLst>
              <a:ext uri="{FF2B5EF4-FFF2-40B4-BE49-F238E27FC236}">
                <a16:creationId xmlns="" xmlns:a16="http://schemas.microsoft.com/office/drawing/2014/main" id="{49EC1EE7-DFD7-5C41-9A2A-02ECF2602FAE}"/>
              </a:ext>
            </a:extLst>
          </p:cNvPr>
          <p:cNvSpPr/>
          <p:nvPr/>
        </p:nvSpPr>
        <p:spPr bwMode="auto">
          <a:xfrm>
            <a:off x="5423518" y="1777718"/>
            <a:ext cx="216025" cy="20384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1" name="Straight Arrow Connector 10">
            <a:extLst>
              <a:ext uri="{FF2B5EF4-FFF2-40B4-BE49-F238E27FC236}">
                <a16:creationId xmlns="" xmlns:a16="http://schemas.microsoft.com/office/drawing/2014/main" id="{3F6E41C1-AEA0-B449-A81B-97761183D5C4}"/>
              </a:ext>
            </a:extLst>
          </p:cNvPr>
          <p:cNvCxnSpPr>
            <a:cxnSpLocks/>
          </p:cNvCxnSpPr>
          <p:nvPr/>
        </p:nvCxnSpPr>
        <p:spPr bwMode="auto">
          <a:xfrm>
            <a:off x="5590920" y="1916832"/>
            <a:ext cx="555595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pic>
        <p:nvPicPr>
          <p:cNvPr id="13" name="Picture 12">
            <a:extLst>
              <a:ext uri="{FF2B5EF4-FFF2-40B4-BE49-F238E27FC236}">
                <a16:creationId xmlns="" xmlns:a16="http://schemas.microsoft.com/office/drawing/2014/main" id="{E4FE248E-1F32-564A-A0F5-4F73BD6762D3}"/>
              </a:ext>
            </a:extLst>
          </p:cNvPr>
          <p:cNvPicPr>
            <a:picLocks noChangeAspect="1"/>
          </p:cNvPicPr>
          <p:nvPr/>
        </p:nvPicPr>
        <p:blipFill>
          <a:blip r:embed="rId3"/>
          <a:stretch>
            <a:fillRect/>
          </a:stretch>
        </p:blipFill>
        <p:spPr>
          <a:xfrm>
            <a:off x="3759684" y="3354499"/>
            <a:ext cx="7775674" cy="1267281"/>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 xmlns:a16="http://schemas.microsoft.com/office/drawing/2014/main" id="{5317F2E8-F5C0-0743-B244-C6CDD30C0BE9}"/>
                  </a:ext>
                </a:extLst>
              </p:cNvPr>
              <p:cNvSpPr txBox="1"/>
              <p:nvPr/>
            </p:nvSpPr>
            <p:spPr>
              <a:xfrm>
                <a:off x="3721347" y="2849744"/>
                <a:ext cx="740328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&gt;−1</m:t>
                      </m:r>
                    </m:oMath>
                  </m:oMathPara>
                </a14:m>
                <a:endParaRPr lang="en-US" sz="2400" dirty="0">
                  <a:solidFill>
                    <a:srgbClr val="FF0000"/>
                  </a:solidFill>
                </a:endParaRPr>
              </a:p>
            </p:txBody>
          </p:sp>
        </mc:Choice>
        <mc:Fallback xmlns="">
          <p:sp>
            <p:nvSpPr>
              <p:cNvPr id="14" name="TextBox 13">
                <a:extLst>
                  <a:ext uri="{FF2B5EF4-FFF2-40B4-BE49-F238E27FC236}">
                    <a16:creationId xmlns:a16="http://schemas.microsoft.com/office/drawing/2014/main" id="{5317F2E8-F5C0-0743-B244-C6CDD30C0BE9}"/>
                  </a:ext>
                </a:extLst>
              </p:cNvPr>
              <p:cNvSpPr txBox="1">
                <a:spLocks noRot="1" noChangeAspect="1" noMove="1" noResize="1" noEditPoints="1" noAdjustHandles="1" noChangeArrowheads="1" noChangeShapeType="1" noTextEdit="1"/>
              </p:cNvSpPr>
              <p:nvPr/>
            </p:nvSpPr>
            <p:spPr>
              <a:xfrm>
                <a:off x="3721347" y="2849744"/>
                <a:ext cx="7403282" cy="461665"/>
              </a:xfrm>
              <a:prstGeom prst="rect">
                <a:avLst/>
              </a:prstGeom>
              <a:blipFill>
                <a:blip r:embed="rId4"/>
                <a:stretch>
                  <a:fillRect/>
                </a:stretch>
              </a:blipFill>
            </p:spPr>
            <p:txBody>
              <a:bodyPr/>
              <a:lstStyle/>
              <a:p>
                <a:r>
                  <a:rPr lang="en-US">
                    <a:noFill/>
                  </a:rPr>
                  <a:t> </a:t>
                </a:r>
              </a:p>
            </p:txBody>
          </p:sp>
        </mc:Fallback>
      </mc:AlternateContent>
      <p:pic>
        <p:nvPicPr>
          <p:cNvPr id="17" name="Picture 16">
            <a:extLst>
              <a:ext uri="{FF2B5EF4-FFF2-40B4-BE49-F238E27FC236}">
                <a16:creationId xmlns="" xmlns:a16="http://schemas.microsoft.com/office/drawing/2014/main" id="{7AB038AF-A6DB-194F-A62B-0489E90E5E2E}"/>
              </a:ext>
            </a:extLst>
          </p:cNvPr>
          <p:cNvPicPr>
            <a:picLocks noChangeAspect="1"/>
          </p:cNvPicPr>
          <p:nvPr/>
        </p:nvPicPr>
        <p:blipFill>
          <a:blip r:embed="rId3"/>
          <a:stretch>
            <a:fillRect/>
          </a:stretch>
        </p:blipFill>
        <p:spPr>
          <a:xfrm>
            <a:off x="3721347" y="5077333"/>
            <a:ext cx="7775674" cy="1267281"/>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 xmlns:a16="http://schemas.microsoft.com/office/drawing/2014/main" id="{BC73D8BD-9C53-824E-B5D5-F42B4C16591C}"/>
                  </a:ext>
                </a:extLst>
              </p:cNvPr>
              <p:cNvSpPr txBox="1"/>
              <p:nvPr/>
            </p:nvSpPr>
            <p:spPr>
              <a:xfrm>
                <a:off x="3780733" y="4665250"/>
                <a:ext cx="7766050" cy="461665"/>
              </a:xfrm>
              <a:prstGeom prst="rect">
                <a:avLst/>
              </a:prstGeom>
              <a:noFill/>
            </p:spPr>
            <p:txBody>
              <a:bodyPr wrap="square" rtlCol="0">
                <a:spAutoFit/>
              </a:bodyPr>
              <a:lstStyle/>
              <a:p>
                <a14:m>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2</m:t>
                    </m:r>
                  </m:oMath>
                </a14:m>
                <a:r>
                  <a:rPr lang="en-US" sz="2400" dirty="0">
                    <a:solidFill>
                      <a:srgbClr val="FF0000"/>
                    </a:solidFill>
                  </a:rPr>
                  <a:t>    </a:t>
                </a:r>
              </a:p>
            </p:txBody>
          </p:sp>
        </mc:Choice>
        <mc:Fallback xmlns="">
          <p:sp>
            <p:nvSpPr>
              <p:cNvPr id="15" name="TextBox 14">
                <a:extLst>
                  <a:ext uri="{FF2B5EF4-FFF2-40B4-BE49-F238E27FC236}">
                    <a16:creationId xmlns:a16="http://schemas.microsoft.com/office/drawing/2014/main" id="{BC73D8BD-9C53-824E-B5D5-F42B4C16591C}"/>
                  </a:ext>
                </a:extLst>
              </p:cNvPr>
              <p:cNvSpPr txBox="1">
                <a:spLocks noRot="1" noChangeAspect="1" noMove="1" noResize="1" noEditPoints="1" noAdjustHandles="1" noChangeArrowheads="1" noChangeShapeType="1" noTextEdit="1"/>
              </p:cNvSpPr>
              <p:nvPr/>
            </p:nvSpPr>
            <p:spPr>
              <a:xfrm>
                <a:off x="3780733" y="4665250"/>
                <a:ext cx="7766050" cy="461665"/>
              </a:xfrm>
              <a:prstGeom prst="rect">
                <a:avLst/>
              </a:prstGeom>
              <a:blipFill>
                <a:blip r:embed="rId5"/>
                <a:stretch>
                  <a:fillRect l="-817" b="-18421"/>
                </a:stretch>
              </a:blipFill>
            </p:spPr>
            <p:txBody>
              <a:bodyPr/>
              <a:lstStyle/>
              <a:p>
                <a:r>
                  <a:rPr lang="en-US">
                    <a:noFill/>
                  </a:rPr>
                  <a:t> </a:t>
                </a:r>
              </a:p>
            </p:txBody>
          </p:sp>
        </mc:Fallback>
      </mc:AlternateContent>
      <p:sp>
        <p:nvSpPr>
          <p:cNvPr id="16" name="Oval 15">
            <a:extLst>
              <a:ext uri="{FF2B5EF4-FFF2-40B4-BE49-F238E27FC236}">
                <a16:creationId xmlns="" xmlns:a16="http://schemas.microsoft.com/office/drawing/2014/main" id="{C4E7D304-955F-9C4A-B1BB-88B512E90FF8}"/>
              </a:ext>
            </a:extLst>
          </p:cNvPr>
          <p:cNvSpPr/>
          <p:nvPr/>
        </p:nvSpPr>
        <p:spPr bwMode="auto">
          <a:xfrm>
            <a:off x="7718523" y="3577993"/>
            <a:ext cx="216024" cy="216024"/>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9" name="Straight Arrow Connector 18">
            <a:extLst>
              <a:ext uri="{FF2B5EF4-FFF2-40B4-BE49-F238E27FC236}">
                <a16:creationId xmlns="" xmlns:a16="http://schemas.microsoft.com/office/drawing/2014/main" id="{26497CAD-9E3C-CB46-9295-4882069AF3AD}"/>
              </a:ext>
            </a:extLst>
          </p:cNvPr>
          <p:cNvCxnSpPr>
            <a:cxnSpLocks/>
          </p:cNvCxnSpPr>
          <p:nvPr/>
        </p:nvCxnSpPr>
        <p:spPr bwMode="auto">
          <a:xfrm flipH="1">
            <a:off x="3935760" y="3717032"/>
            <a:ext cx="378276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3" name="Oval 22">
            <a:extLst>
              <a:ext uri="{FF2B5EF4-FFF2-40B4-BE49-F238E27FC236}">
                <a16:creationId xmlns="" xmlns:a16="http://schemas.microsoft.com/office/drawing/2014/main" id="{5D2762FF-61B2-9D4B-8E76-1525FF3AEFF3}"/>
              </a:ext>
            </a:extLst>
          </p:cNvPr>
          <p:cNvSpPr/>
          <p:nvPr/>
        </p:nvSpPr>
        <p:spPr bwMode="auto">
          <a:xfrm>
            <a:off x="9967799" y="5320596"/>
            <a:ext cx="216024" cy="22560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24" name="Oval 23">
            <a:extLst>
              <a:ext uri="{FF2B5EF4-FFF2-40B4-BE49-F238E27FC236}">
                <a16:creationId xmlns="" xmlns:a16="http://schemas.microsoft.com/office/drawing/2014/main" id="{036E65E4-74F6-C843-A7C8-2DA44973F61E}"/>
              </a:ext>
            </a:extLst>
          </p:cNvPr>
          <p:cNvSpPr/>
          <p:nvPr/>
        </p:nvSpPr>
        <p:spPr bwMode="auto">
          <a:xfrm>
            <a:off x="5423518" y="5342356"/>
            <a:ext cx="216025" cy="20384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21" name="Straight Connector 20">
            <a:extLst>
              <a:ext uri="{FF2B5EF4-FFF2-40B4-BE49-F238E27FC236}">
                <a16:creationId xmlns="" xmlns:a16="http://schemas.microsoft.com/office/drawing/2014/main" id="{65DA96C1-B3C1-C147-8CC1-4B537CD32AEE}"/>
              </a:ext>
            </a:extLst>
          </p:cNvPr>
          <p:cNvCxnSpPr>
            <a:cxnSpLocks/>
          </p:cNvCxnSpPr>
          <p:nvPr/>
        </p:nvCxnSpPr>
        <p:spPr bwMode="auto">
          <a:xfrm flipV="1">
            <a:off x="5623767" y="5452110"/>
            <a:ext cx="4344032" cy="11163"/>
          </a:xfrm>
          <a:prstGeom prst="line">
            <a:avLst/>
          </a:prstGeom>
          <a:solidFill>
            <a:srgbClr val="00B8FF"/>
          </a:solidFill>
          <a:ln w="38100" cap="flat" cmpd="sng" algn="ctr">
            <a:solidFill>
              <a:schemeClr val="tx1"/>
            </a:solidFill>
            <a:prstDash val="solid"/>
            <a:round/>
            <a:headEnd type="none" w="med" len="med"/>
            <a:tailEnd type="none" w="med" len="med"/>
          </a:ln>
          <a:effectLst/>
        </p:spPr>
      </p:cxnSp>
      <p:sp>
        <p:nvSpPr>
          <p:cNvPr id="3" name="TextBox 2">
            <a:extLst>
              <a:ext uri="{FF2B5EF4-FFF2-40B4-BE49-F238E27FC236}">
                <a16:creationId xmlns="" xmlns:a16="http://schemas.microsoft.com/office/drawing/2014/main" id="{03C98523-C287-944A-90DE-D2DADC03049C}"/>
              </a:ext>
            </a:extLst>
          </p:cNvPr>
          <p:cNvSpPr txBox="1"/>
          <p:nvPr/>
        </p:nvSpPr>
        <p:spPr>
          <a:xfrm>
            <a:off x="2927648" y="1835527"/>
            <a:ext cx="504056" cy="461665"/>
          </a:xfrm>
          <a:prstGeom prst="rect">
            <a:avLst/>
          </a:prstGeom>
          <a:noFill/>
        </p:spPr>
        <p:txBody>
          <a:bodyPr wrap="square" rtlCol="0">
            <a:spAutoFit/>
          </a:bodyPr>
          <a:lstStyle/>
          <a:p>
            <a:r>
              <a:rPr lang="en-US" sz="2400" dirty="0"/>
              <a:t>a)</a:t>
            </a:r>
          </a:p>
        </p:txBody>
      </p:sp>
      <p:sp>
        <p:nvSpPr>
          <p:cNvPr id="9" name="TextBox 8">
            <a:extLst>
              <a:ext uri="{FF2B5EF4-FFF2-40B4-BE49-F238E27FC236}">
                <a16:creationId xmlns="" xmlns:a16="http://schemas.microsoft.com/office/drawing/2014/main" id="{D5A4D7BB-A5A2-DF41-B942-7448D1732B75}"/>
              </a:ext>
            </a:extLst>
          </p:cNvPr>
          <p:cNvSpPr txBox="1"/>
          <p:nvPr/>
        </p:nvSpPr>
        <p:spPr>
          <a:xfrm>
            <a:off x="2927648" y="3395549"/>
            <a:ext cx="504056" cy="461665"/>
          </a:xfrm>
          <a:prstGeom prst="rect">
            <a:avLst/>
          </a:prstGeom>
          <a:noFill/>
        </p:spPr>
        <p:txBody>
          <a:bodyPr wrap="square" rtlCol="0">
            <a:spAutoFit/>
          </a:bodyPr>
          <a:lstStyle/>
          <a:p>
            <a:r>
              <a:rPr lang="en-US" sz="2400" dirty="0"/>
              <a:t>b)</a:t>
            </a:r>
          </a:p>
        </p:txBody>
      </p:sp>
      <p:sp>
        <p:nvSpPr>
          <p:cNvPr id="10" name="TextBox 9">
            <a:extLst>
              <a:ext uri="{FF2B5EF4-FFF2-40B4-BE49-F238E27FC236}">
                <a16:creationId xmlns="" xmlns:a16="http://schemas.microsoft.com/office/drawing/2014/main" id="{F70144FB-B134-4D4D-96F9-76B30E4E7E77}"/>
              </a:ext>
            </a:extLst>
          </p:cNvPr>
          <p:cNvSpPr txBox="1"/>
          <p:nvPr/>
        </p:nvSpPr>
        <p:spPr>
          <a:xfrm>
            <a:off x="2927648" y="5147264"/>
            <a:ext cx="504056" cy="461665"/>
          </a:xfrm>
          <a:prstGeom prst="rect">
            <a:avLst/>
          </a:prstGeom>
          <a:noFill/>
        </p:spPr>
        <p:txBody>
          <a:bodyPr wrap="square" rtlCol="0">
            <a:spAutoFit/>
          </a:bodyPr>
          <a:lstStyle/>
          <a:p>
            <a:r>
              <a:rPr lang="en-US" sz="2400" dirty="0"/>
              <a:t>c)</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 xmlns:a16="http://schemas.microsoft.com/office/drawing/2014/main" id="{573D2999-251E-2F42-8CD6-EE6D19619847}"/>
                  </a:ext>
                </a:extLst>
              </p:cNvPr>
              <p:cNvSpPr txBox="1"/>
              <p:nvPr/>
            </p:nvSpPr>
            <p:spPr>
              <a:xfrm>
                <a:off x="6458383" y="6325722"/>
                <a:ext cx="2520280" cy="46166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−1</m:t>
                    </m:r>
                    <m:r>
                      <a:rPr lang="en-GB" sz="2400" b="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&lt; 5</a:t>
                </a:r>
              </a:p>
            </p:txBody>
          </p:sp>
        </mc:Choice>
        <mc:Fallback xmlns="">
          <p:sp>
            <p:nvSpPr>
              <p:cNvPr id="12" name="TextBox 11">
                <a:extLst>
                  <a:ext uri="{FF2B5EF4-FFF2-40B4-BE49-F238E27FC236}">
                    <a16:creationId xmlns:a16="http://schemas.microsoft.com/office/drawing/2014/main" id="{573D2999-251E-2F42-8CD6-EE6D19619847}"/>
                  </a:ext>
                </a:extLst>
              </p:cNvPr>
              <p:cNvSpPr txBox="1">
                <a:spLocks noRot="1" noChangeAspect="1" noMove="1" noResize="1" noEditPoints="1" noAdjustHandles="1" noChangeArrowheads="1" noChangeShapeType="1" noTextEdit="1"/>
              </p:cNvSpPr>
              <p:nvPr/>
            </p:nvSpPr>
            <p:spPr>
              <a:xfrm>
                <a:off x="6458383" y="6325722"/>
                <a:ext cx="2520280" cy="461665"/>
              </a:xfrm>
              <a:prstGeom prst="rect">
                <a:avLst/>
              </a:prstGeom>
              <a:blipFill>
                <a:blip r:embed="rId6"/>
                <a:stretch>
                  <a:fillRect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3878777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22917"/>
            <a:ext cx="9865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2" name="TextBox 7">
            <a:extLst>
              <a:ext uri="{FF2B5EF4-FFF2-40B4-BE49-F238E27FC236}">
                <a16:creationId xmlns="" xmlns:a16="http://schemas.microsoft.com/office/drawing/2014/main"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57677D06-C629-D54C-BCE0-3841F38C5086}"/>
                  </a:ext>
                </a:extLst>
              </p:cNvPr>
              <p:cNvSpPr txBox="1"/>
              <p:nvPr/>
            </p:nvSpPr>
            <p:spPr>
              <a:xfrm>
                <a:off x="2192657" y="823577"/>
                <a:ext cx="9975552" cy="1800493"/>
              </a:xfrm>
              <a:prstGeom prst="rect">
                <a:avLst/>
              </a:prstGeom>
              <a:noFill/>
            </p:spPr>
            <p:txBody>
              <a:bodyPr wrap="square" rtlCol="0">
                <a:spAutoFit/>
              </a:bodyPr>
              <a:lstStyle/>
              <a:p>
                <a:pPr>
                  <a:spcAft>
                    <a:spcPts val="600"/>
                  </a:spcAft>
                </a:pPr>
                <a:r>
                  <a:rPr lang="en-GB" sz="2400" dirty="0"/>
                  <a:t>Represent these inequalities  a) </a:t>
                </a:r>
                <a14:m>
                  <m:oMath xmlns:m="http://schemas.openxmlformats.org/officeDocument/2006/math">
                    <m:r>
                      <a:rPr lang="en-GB" sz="2400" i="1" smtClean="0">
                        <a:solidFill>
                          <a:schemeClr val="tx1"/>
                        </a:solidFill>
                        <a:latin typeface="Cambria Math" panose="02040503050406030204" pitchFamily="18" charset="0"/>
                        <a:ea typeface="Cambria Math" panose="02040503050406030204" pitchFamily="18" charset="0"/>
                      </a:rPr>
                      <m:t>𝑥</m:t>
                    </m:r>
                    <m:r>
                      <a:rPr lang="en-GB" sz="2400" b="0" i="1" smtClean="0">
                        <a:solidFill>
                          <a:schemeClr val="tx1"/>
                        </a:solidFill>
                        <a:latin typeface="Cambria Math" panose="02040503050406030204" pitchFamily="18" charset="0"/>
                        <a:ea typeface="Cambria Math" panose="02040503050406030204" pitchFamily="18" charset="0"/>
                      </a:rPr>
                      <m:t>≥2     </m:t>
                    </m:r>
                    <m:r>
                      <a:rPr lang="en-GB" sz="2400" b="0" i="0" smtClean="0">
                        <a:solidFill>
                          <a:schemeClr val="tx1"/>
                        </a:solidFill>
                        <a:latin typeface="Cambria Math" panose="02040503050406030204" pitchFamily="18" charset="0"/>
                        <a:ea typeface="Cambria Math" panose="02040503050406030204" pitchFamily="18" charset="0"/>
                      </a:rPr>
                      <m:t>     </m:t>
                    </m:r>
                    <m:r>
                      <m:rPr>
                        <m:sty m:val="p"/>
                      </m:rPr>
                      <a:rPr lang="en-GB" sz="2400" b="0" i="0" smtClean="0">
                        <a:solidFill>
                          <a:schemeClr val="tx1"/>
                        </a:solidFill>
                        <a:latin typeface="Cambria Math" panose="02040503050406030204" pitchFamily="18" charset="0"/>
                        <a:ea typeface="Cambria Math" panose="02040503050406030204" pitchFamily="18" charset="0"/>
                      </a:rPr>
                      <m:t>b</m:t>
                    </m:r>
                    <m:r>
                      <a:rPr lang="en-GB" sz="2400" b="0" i="0" smtClean="0">
                        <a:solidFill>
                          <a:schemeClr val="tx1"/>
                        </a:solidFill>
                        <a:latin typeface="Cambria Math" panose="02040503050406030204" pitchFamily="18" charset="0"/>
                        <a:ea typeface="Cambria Math" panose="02040503050406030204" pitchFamily="18" charset="0"/>
                      </a:rPr>
                      <m:t>)</m:t>
                    </m:r>
                    <m:r>
                      <a:rPr lang="en-GB" sz="2400" b="0" i="1" smtClean="0">
                        <a:solidFill>
                          <a:schemeClr val="tx1"/>
                        </a:solidFill>
                        <a:latin typeface="Cambria Math" panose="02040503050406030204" pitchFamily="18" charset="0"/>
                        <a:ea typeface="Cambria Math" panose="02040503050406030204" pitchFamily="18" charset="0"/>
                      </a:rPr>
                      <m:t> </m:t>
                    </m:r>
                    <m:r>
                      <a:rPr lang="en-GB" sz="2400" i="1" smtClean="0">
                        <a:solidFill>
                          <a:schemeClr val="tx1"/>
                        </a:solidFill>
                        <a:latin typeface="Cambria Math" panose="02040503050406030204" pitchFamily="18" charset="0"/>
                        <a:ea typeface="Cambria Math" panose="02040503050406030204" pitchFamily="18" charset="0"/>
                      </a:rPr>
                      <m:t>𝑥</m:t>
                    </m:r>
                    <m:r>
                      <a:rPr lang="en-GB" sz="2400" b="0" i="1" smtClean="0">
                        <a:solidFill>
                          <a:schemeClr val="tx1"/>
                        </a:solidFill>
                        <a:latin typeface="Cambria Math" panose="02040503050406030204" pitchFamily="18" charset="0"/>
                        <a:ea typeface="Cambria Math" panose="02040503050406030204" pitchFamily="18" charset="0"/>
                      </a:rPr>
                      <m:t>&lt;</m:t>
                    </m:r>
                    <m:r>
                      <a:rPr lang="en-GB" sz="2400" i="1">
                        <a:solidFill>
                          <a:schemeClr val="tx1"/>
                        </a:solidFill>
                        <a:latin typeface="Cambria Math" panose="02040503050406030204" pitchFamily="18" charset="0"/>
                        <a:ea typeface="Cambria Math" panose="02040503050406030204" pitchFamily="18" charset="0"/>
                      </a:rPr>
                      <m:t>−1</m:t>
                    </m:r>
                    <m:r>
                      <a:rPr lang="en-GB" sz="2400" b="0" i="1" smtClean="0">
                        <a:solidFill>
                          <a:schemeClr val="tx1"/>
                        </a:solidFill>
                        <a:latin typeface="Cambria Math" panose="02040503050406030204" pitchFamily="18" charset="0"/>
                        <a:ea typeface="Cambria Math" panose="02040503050406030204" pitchFamily="18" charset="0"/>
                      </a:rPr>
                      <m:t>     </m:t>
                    </m:r>
                    <m:r>
                      <m:rPr>
                        <m:sty m:val="p"/>
                      </m:rPr>
                      <a:rPr lang="en-GB" sz="2400" b="0" i="0" smtClean="0">
                        <a:solidFill>
                          <a:schemeClr val="tx1"/>
                        </a:solidFill>
                        <a:latin typeface="Cambria Math" panose="02040503050406030204" pitchFamily="18" charset="0"/>
                        <a:ea typeface="Cambria Math" panose="02040503050406030204" pitchFamily="18" charset="0"/>
                      </a:rPr>
                      <m:t>c</m:t>
                    </m:r>
                    <m:r>
                      <a:rPr lang="en-GB" sz="2400" b="0" i="0" smtClean="0">
                        <a:solidFill>
                          <a:schemeClr val="tx1"/>
                        </a:solidFill>
                        <a:latin typeface="Cambria Math" panose="02040503050406030204" pitchFamily="18" charset="0"/>
                        <a:ea typeface="Cambria Math" panose="02040503050406030204" pitchFamily="18" charset="0"/>
                      </a:rPr>
                      <m:t>)</m:t>
                    </m:r>
                    <m:r>
                      <a:rPr lang="en-GB" sz="2400" i="1" smtClean="0">
                        <a:solidFill>
                          <a:schemeClr val="tx1"/>
                        </a:solidFill>
                        <a:latin typeface="Cambria Math" panose="02040503050406030204" pitchFamily="18" charset="0"/>
                        <a:ea typeface="Cambria Math" panose="02040503050406030204" pitchFamily="18" charset="0"/>
                      </a:rPr>
                      <m:t>−</m:t>
                    </m:r>
                    <m:r>
                      <a:rPr lang="en-GB" sz="2400" b="0" i="1" smtClean="0">
                        <a:solidFill>
                          <a:schemeClr val="tx1"/>
                        </a:solidFill>
                        <a:latin typeface="Cambria Math" panose="02040503050406030204" pitchFamily="18" charset="0"/>
                        <a:ea typeface="Cambria Math" panose="02040503050406030204" pitchFamily="18" charset="0"/>
                      </a:rPr>
                      <m:t>2&lt;</m:t>
                    </m:r>
                    <m:r>
                      <a:rPr lang="en-GB" sz="2400" i="1">
                        <a:solidFill>
                          <a:schemeClr val="tx1"/>
                        </a:solidFill>
                        <a:latin typeface="Cambria Math" panose="02040503050406030204" pitchFamily="18" charset="0"/>
                        <a:ea typeface="Cambria Math" panose="02040503050406030204" pitchFamily="18" charset="0"/>
                      </a:rPr>
                      <m:t>𝑥</m:t>
                    </m:r>
                    <m:r>
                      <m:rPr>
                        <m:nor/>
                      </m:rPr>
                      <a:rPr lang="en-US" sz="2400">
                        <a:solidFill>
                          <a:schemeClr val="tx1"/>
                        </a:solidFill>
                      </a:rPr>
                      <m:t> </m:t>
                    </m:r>
                    <m:r>
                      <m:rPr>
                        <m:nor/>
                      </m:rPr>
                      <a:rPr lang="en-GB" sz="2400" b="0" i="0" smtClean="0">
                        <a:solidFill>
                          <a:schemeClr val="tx1"/>
                        </a:solidFill>
                      </a:rPr>
                      <m:t>≤</m:t>
                    </m:r>
                    <m:r>
                      <m:rPr>
                        <m:nor/>
                      </m:rPr>
                      <a:rPr lang="en-US" sz="2400">
                        <a:solidFill>
                          <a:schemeClr val="tx1"/>
                        </a:solidFill>
                      </a:rPr>
                      <m:t> </m:t>
                    </m:r>
                    <m:r>
                      <m:rPr>
                        <m:nor/>
                      </m:rPr>
                      <a:rPr lang="en-GB" sz="2400" b="0" i="0" smtClean="0">
                        <a:solidFill>
                          <a:schemeClr val="tx1"/>
                        </a:solidFill>
                      </a:rPr>
                      <m:t>4</m:t>
                    </m:r>
                  </m:oMath>
                </a14:m>
                <a:endParaRPr lang="en-US" sz="2400" dirty="0">
                  <a:solidFill>
                    <a:schemeClr val="tx1"/>
                  </a:solidFill>
                </a:endParaRPr>
              </a:p>
              <a:p>
                <a:pPr>
                  <a:spcAft>
                    <a:spcPts val="600"/>
                  </a:spcAft>
                </a:pPr>
                <a:endParaRPr lang="en-US" sz="2400" dirty="0">
                  <a:solidFill>
                    <a:srgbClr val="FF0000"/>
                  </a:solidFill>
                </a:endParaRPr>
              </a:p>
              <a:p>
                <a:pPr>
                  <a:spcAft>
                    <a:spcPts val="600"/>
                  </a:spcAft>
                </a:pPr>
                <a:endParaRPr lang="en-US" sz="2400" dirty="0">
                  <a:solidFill>
                    <a:srgbClr val="FF0000"/>
                  </a:solidFill>
                </a:endParaRPr>
              </a:p>
              <a:p>
                <a:pPr>
                  <a:spcAft>
                    <a:spcPts val="600"/>
                  </a:spcAft>
                </a:pPr>
                <a:r>
                  <a:rPr lang="en-GB" sz="2400" dirty="0"/>
                  <a:t>     </a:t>
                </a:r>
                <a:endParaRPr lang="en-US" sz="2400" dirty="0"/>
              </a:p>
            </p:txBody>
          </p:sp>
        </mc:Choice>
        <mc:Fallback xmlns="">
          <p:sp>
            <p:nvSpPr>
              <p:cNvPr id="4" name="TextBox 3">
                <a:extLst>
                  <a:ext uri="{FF2B5EF4-FFF2-40B4-BE49-F238E27FC236}">
                    <a16:creationId xmlns:a16="http://schemas.microsoft.com/office/drawing/2014/main" id="{57677D06-C629-D54C-BCE0-3841F38C5086}"/>
                  </a:ext>
                </a:extLst>
              </p:cNvPr>
              <p:cNvSpPr txBox="1">
                <a:spLocks noRot="1" noChangeAspect="1" noMove="1" noResize="1" noEditPoints="1" noAdjustHandles="1" noChangeArrowheads="1" noChangeShapeType="1" noTextEdit="1"/>
              </p:cNvSpPr>
              <p:nvPr/>
            </p:nvSpPr>
            <p:spPr>
              <a:xfrm>
                <a:off x="2192657" y="823577"/>
                <a:ext cx="9975552" cy="1800493"/>
              </a:xfrm>
              <a:prstGeom prst="rect">
                <a:avLst/>
              </a:prstGeom>
              <a:blipFill>
                <a:blip r:embed="rId3"/>
                <a:stretch>
                  <a:fillRect l="-891" t="-2797"/>
                </a:stretch>
              </a:blipFill>
            </p:spPr>
            <p:txBody>
              <a:bodyPr/>
              <a:lstStyle/>
              <a:p>
                <a:r>
                  <a:rPr lang="en-US">
                    <a:noFill/>
                  </a:rPr>
                  <a:t> </a:t>
                </a:r>
              </a:p>
            </p:txBody>
          </p:sp>
        </mc:Fallback>
      </mc:AlternateContent>
      <p:sp>
        <p:nvSpPr>
          <p:cNvPr id="6" name="TextBox 5">
            <a:extLst>
              <a:ext uri="{FF2B5EF4-FFF2-40B4-BE49-F238E27FC236}">
                <a16:creationId xmlns="" xmlns:a16="http://schemas.microsoft.com/office/drawing/2014/main" id="{4456A03F-8B16-C64C-B5C0-1D53C81F59FC}"/>
              </a:ext>
            </a:extLst>
          </p:cNvPr>
          <p:cNvSpPr txBox="1"/>
          <p:nvPr/>
        </p:nvSpPr>
        <p:spPr>
          <a:xfrm>
            <a:off x="2216448" y="1443437"/>
            <a:ext cx="9361040" cy="461665"/>
          </a:xfrm>
          <a:prstGeom prst="rect">
            <a:avLst/>
          </a:prstGeom>
          <a:noFill/>
        </p:spPr>
        <p:txBody>
          <a:bodyPr wrap="square" rtlCol="0">
            <a:spAutoFit/>
          </a:bodyPr>
          <a:lstStyle/>
          <a:p>
            <a:pPr>
              <a:spcAft>
                <a:spcPts val="0"/>
              </a:spcAft>
            </a:pPr>
            <a:r>
              <a:rPr lang="en-US" sz="2400" b="1" dirty="0"/>
              <a:t>Solution</a:t>
            </a:r>
            <a:endParaRPr lang="en-US" sz="2400" dirty="0">
              <a:solidFill>
                <a:srgbClr val="FF0000"/>
              </a:solidFill>
            </a:endParaRPr>
          </a:p>
        </p:txBody>
      </p:sp>
      <p:pic>
        <p:nvPicPr>
          <p:cNvPr id="5" name="Picture 4">
            <a:extLst>
              <a:ext uri="{FF2B5EF4-FFF2-40B4-BE49-F238E27FC236}">
                <a16:creationId xmlns="" xmlns:a16="http://schemas.microsoft.com/office/drawing/2014/main" id="{C67D345D-F611-5943-8BB3-01CC6225F334}"/>
              </a:ext>
            </a:extLst>
          </p:cNvPr>
          <p:cNvPicPr>
            <a:picLocks noChangeAspect="1"/>
          </p:cNvPicPr>
          <p:nvPr/>
        </p:nvPicPr>
        <p:blipFill>
          <a:blip r:embed="rId4"/>
          <a:stretch>
            <a:fillRect/>
          </a:stretch>
        </p:blipFill>
        <p:spPr>
          <a:xfrm>
            <a:off x="3759684" y="1936206"/>
            <a:ext cx="7775674" cy="1267281"/>
          </a:xfrm>
          <a:prstGeom prst="rect">
            <a:avLst/>
          </a:prstGeom>
        </p:spPr>
      </p:pic>
      <p:sp>
        <p:nvSpPr>
          <p:cNvPr id="7" name="Oval 6">
            <a:extLst>
              <a:ext uri="{FF2B5EF4-FFF2-40B4-BE49-F238E27FC236}">
                <a16:creationId xmlns="" xmlns:a16="http://schemas.microsoft.com/office/drawing/2014/main" id="{49EC1EE7-DFD7-5C41-9A2A-02ECF2602FAE}"/>
              </a:ext>
            </a:extLst>
          </p:cNvPr>
          <p:cNvSpPr/>
          <p:nvPr/>
        </p:nvSpPr>
        <p:spPr bwMode="auto">
          <a:xfrm>
            <a:off x="7711740" y="2036795"/>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1" name="Straight Arrow Connector 10">
            <a:extLst>
              <a:ext uri="{FF2B5EF4-FFF2-40B4-BE49-F238E27FC236}">
                <a16:creationId xmlns="" xmlns:a16="http://schemas.microsoft.com/office/drawing/2014/main" id="{3F6E41C1-AEA0-B449-A81B-97761183D5C4}"/>
              </a:ext>
            </a:extLst>
          </p:cNvPr>
          <p:cNvCxnSpPr>
            <a:cxnSpLocks/>
          </p:cNvCxnSpPr>
          <p:nvPr/>
        </p:nvCxnSpPr>
        <p:spPr bwMode="auto">
          <a:xfrm>
            <a:off x="7887115" y="2138718"/>
            <a:ext cx="364824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pic>
        <p:nvPicPr>
          <p:cNvPr id="13" name="Picture 12">
            <a:extLst>
              <a:ext uri="{FF2B5EF4-FFF2-40B4-BE49-F238E27FC236}">
                <a16:creationId xmlns="" xmlns:a16="http://schemas.microsoft.com/office/drawing/2014/main" id="{E4FE248E-1F32-564A-A0F5-4F73BD6762D3}"/>
              </a:ext>
            </a:extLst>
          </p:cNvPr>
          <p:cNvPicPr>
            <a:picLocks noChangeAspect="1"/>
          </p:cNvPicPr>
          <p:nvPr/>
        </p:nvPicPr>
        <p:blipFill>
          <a:blip r:embed="rId4"/>
          <a:stretch>
            <a:fillRect/>
          </a:stretch>
        </p:blipFill>
        <p:spPr>
          <a:xfrm>
            <a:off x="3759684" y="3727360"/>
            <a:ext cx="7775674" cy="1267281"/>
          </a:xfrm>
          <a:prstGeom prst="rect">
            <a:avLst/>
          </a:prstGeom>
        </p:spPr>
      </p:pic>
      <p:pic>
        <p:nvPicPr>
          <p:cNvPr id="17" name="Picture 16">
            <a:extLst>
              <a:ext uri="{FF2B5EF4-FFF2-40B4-BE49-F238E27FC236}">
                <a16:creationId xmlns="" xmlns:a16="http://schemas.microsoft.com/office/drawing/2014/main" id="{7AB038AF-A6DB-194F-A62B-0489E90E5E2E}"/>
              </a:ext>
            </a:extLst>
          </p:cNvPr>
          <p:cNvPicPr>
            <a:picLocks noChangeAspect="1"/>
          </p:cNvPicPr>
          <p:nvPr/>
        </p:nvPicPr>
        <p:blipFill>
          <a:blip r:embed="rId4"/>
          <a:stretch>
            <a:fillRect/>
          </a:stretch>
        </p:blipFill>
        <p:spPr>
          <a:xfrm>
            <a:off x="3759684" y="5563634"/>
            <a:ext cx="7775674" cy="1267281"/>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 xmlns:a16="http://schemas.microsoft.com/office/drawing/2014/main" id="{BC73D8BD-9C53-824E-B5D5-F42B4C16591C}"/>
                  </a:ext>
                </a:extLst>
              </p:cNvPr>
              <p:cNvSpPr txBox="1"/>
              <p:nvPr/>
            </p:nvSpPr>
            <p:spPr>
              <a:xfrm>
                <a:off x="3704133" y="4799916"/>
                <a:ext cx="776605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oMath>
                  </m:oMathPara>
                </a14:m>
                <a:endParaRPr lang="en-US" sz="2400" dirty="0">
                  <a:solidFill>
                    <a:srgbClr val="FF0000"/>
                  </a:solidFill>
                </a:endParaRPr>
              </a:p>
            </p:txBody>
          </p:sp>
        </mc:Choice>
        <mc:Fallback xmlns="">
          <p:sp>
            <p:nvSpPr>
              <p:cNvPr id="15" name="TextBox 14">
                <a:extLst>
                  <a:ext uri="{FF2B5EF4-FFF2-40B4-BE49-F238E27FC236}">
                    <a16:creationId xmlns:a16="http://schemas.microsoft.com/office/drawing/2014/main" id="{BC73D8BD-9C53-824E-B5D5-F42B4C16591C}"/>
                  </a:ext>
                </a:extLst>
              </p:cNvPr>
              <p:cNvSpPr txBox="1">
                <a:spLocks noRot="1" noChangeAspect="1" noMove="1" noResize="1" noEditPoints="1" noAdjustHandles="1" noChangeArrowheads="1" noChangeShapeType="1" noTextEdit="1"/>
              </p:cNvSpPr>
              <p:nvPr/>
            </p:nvSpPr>
            <p:spPr>
              <a:xfrm>
                <a:off x="3704133" y="4799916"/>
                <a:ext cx="7766050" cy="461665"/>
              </a:xfrm>
              <a:prstGeom prst="rect">
                <a:avLst/>
              </a:prstGeom>
              <a:blipFill>
                <a:blip r:embed="rId5"/>
                <a:stretch>
                  <a:fillRect b="-18919"/>
                </a:stretch>
              </a:blipFill>
            </p:spPr>
            <p:txBody>
              <a:bodyPr/>
              <a:lstStyle/>
              <a:p>
                <a:r>
                  <a:rPr lang="en-US">
                    <a:noFill/>
                  </a:rPr>
                  <a:t> </a:t>
                </a:r>
              </a:p>
            </p:txBody>
          </p:sp>
        </mc:Fallback>
      </mc:AlternateContent>
      <p:sp>
        <p:nvSpPr>
          <p:cNvPr id="16" name="Oval 15">
            <a:extLst>
              <a:ext uri="{FF2B5EF4-FFF2-40B4-BE49-F238E27FC236}">
                <a16:creationId xmlns="" xmlns:a16="http://schemas.microsoft.com/office/drawing/2014/main" id="{C4E7D304-955F-9C4A-B1BB-88B512E90FF8}"/>
              </a:ext>
            </a:extLst>
          </p:cNvPr>
          <p:cNvSpPr/>
          <p:nvPr/>
        </p:nvSpPr>
        <p:spPr bwMode="auto">
          <a:xfrm>
            <a:off x="5496765" y="3852961"/>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9" name="Straight Arrow Connector 18">
            <a:extLst>
              <a:ext uri="{FF2B5EF4-FFF2-40B4-BE49-F238E27FC236}">
                <a16:creationId xmlns="" xmlns:a16="http://schemas.microsoft.com/office/drawing/2014/main" id="{26497CAD-9E3C-CB46-9295-4882069AF3AD}"/>
              </a:ext>
            </a:extLst>
          </p:cNvPr>
          <p:cNvCxnSpPr>
            <a:cxnSpLocks/>
          </p:cNvCxnSpPr>
          <p:nvPr/>
        </p:nvCxnSpPr>
        <p:spPr bwMode="auto">
          <a:xfrm flipH="1">
            <a:off x="3759684" y="3960973"/>
            <a:ext cx="1777028"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3" name="Oval 22">
            <a:extLst>
              <a:ext uri="{FF2B5EF4-FFF2-40B4-BE49-F238E27FC236}">
                <a16:creationId xmlns="" xmlns:a16="http://schemas.microsoft.com/office/drawing/2014/main" id="{5D2762FF-61B2-9D4B-8E76-1525FF3AEFF3}"/>
              </a:ext>
            </a:extLst>
          </p:cNvPr>
          <p:cNvSpPr/>
          <p:nvPr/>
        </p:nvSpPr>
        <p:spPr bwMode="auto">
          <a:xfrm>
            <a:off x="9256156" y="5770072"/>
            <a:ext cx="216024" cy="22560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24" name="Oval 23">
            <a:extLst>
              <a:ext uri="{FF2B5EF4-FFF2-40B4-BE49-F238E27FC236}">
                <a16:creationId xmlns="" xmlns:a16="http://schemas.microsoft.com/office/drawing/2014/main" id="{036E65E4-74F6-C843-A7C8-2DA44973F61E}"/>
              </a:ext>
            </a:extLst>
          </p:cNvPr>
          <p:cNvSpPr/>
          <p:nvPr/>
        </p:nvSpPr>
        <p:spPr bwMode="auto">
          <a:xfrm>
            <a:off x="4696098" y="5767367"/>
            <a:ext cx="216025" cy="20384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21" name="Straight Connector 20">
            <a:extLst>
              <a:ext uri="{FF2B5EF4-FFF2-40B4-BE49-F238E27FC236}">
                <a16:creationId xmlns="" xmlns:a16="http://schemas.microsoft.com/office/drawing/2014/main" id="{65DA96C1-B3C1-C147-8CC1-4B537CD32AEE}"/>
              </a:ext>
            </a:extLst>
          </p:cNvPr>
          <p:cNvCxnSpPr>
            <a:cxnSpLocks/>
          </p:cNvCxnSpPr>
          <p:nvPr/>
        </p:nvCxnSpPr>
        <p:spPr bwMode="auto">
          <a:xfrm flipV="1">
            <a:off x="4912123" y="5882876"/>
            <a:ext cx="4344032" cy="11163"/>
          </a:xfrm>
          <a:prstGeom prst="line">
            <a:avLst/>
          </a:prstGeom>
          <a:solidFill>
            <a:srgbClr val="00B8FF"/>
          </a:solidFill>
          <a:ln w="381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03C98523-C287-944A-90DE-D2DADC03049C}"/>
                  </a:ext>
                </a:extLst>
              </p:cNvPr>
              <p:cNvSpPr txBox="1"/>
              <p:nvPr/>
            </p:nvSpPr>
            <p:spPr>
              <a:xfrm>
                <a:off x="3771874" y="1429540"/>
                <a:ext cx="7763483" cy="461665"/>
              </a:xfrm>
              <a:prstGeom prst="rect">
                <a:avLst/>
              </a:prstGeom>
              <a:noFill/>
            </p:spPr>
            <p:txBody>
              <a:bodyPr wrap="square" rtlCol="0">
                <a:spAutoFit/>
              </a:bodyPr>
              <a:lstStyle/>
              <a:p>
                <a:r>
                  <a:rPr lang="en-US" sz="2400" dirty="0">
                    <a:solidFill>
                      <a:srgbClr val="FF0000"/>
                    </a:solidFill>
                  </a:rPr>
                  <a:t>a)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greater than or equal to 2 </a:t>
                </a:r>
              </a:p>
            </p:txBody>
          </p:sp>
        </mc:Choice>
        <mc:Fallback xmlns="">
          <p:sp>
            <p:nvSpPr>
              <p:cNvPr id="3" name="TextBox 2">
                <a:extLst>
                  <a:ext uri="{FF2B5EF4-FFF2-40B4-BE49-F238E27FC236}">
                    <a16:creationId xmlns:a16="http://schemas.microsoft.com/office/drawing/2014/main" id="{03C98523-C287-944A-90DE-D2DADC03049C}"/>
                  </a:ext>
                </a:extLst>
              </p:cNvPr>
              <p:cNvSpPr txBox="1">
                <a:spLocks noRot="1" noChangeAspect="1" noMove="1" noResize="1" noEditPoints="1" noAdjustHandles="1" noChangeArrowheads="1" noChangeShapeType="1" noTextEdit="1"/>
              </p:cNvSpPr>
              <p:nvPr/>
            </p:nvSpPr>
            <p:spPr>
              <a:xfrm>
                <a:off x="3771874" y="1429540"/>
                <a:ext cx="7763483" cy="461665"/>
              </a:xfrm>
              <a:prstGeom prst="rect">
                <a:avLst/>
              </a:prstGeom>
              <a:blipFill>
                <a:blip r:embed="rId6"/>
                <a:stretch>
                  <a:fillRect l="-1144" t="-10811"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 xmlns:a16="http://schemas.microsoft.com/office/drawing/2014/main" id="{D5A4D7BB-A5A2-DF41-B942-7448D1732B75}"/>
                  </a:ext>
                </a:extLst>
              </p:cNvPr>
              <p:cNvSpPr txBox="1"/>
              <p:nvPr/>
            </p:nvSpPr>
            <p:spPr>
              <a:xfrm flipH="1">
                <a:off x="3721818" y="3234591"/>
                <a:ext cx="6910685" cy="461665"/>
              </a:xfrm>
              <a:prstGeom prst="rect">
                <a:avLst/>
              </a:prstGeom>
              <a:noFill/>
            </p:spPr>
            <p:txBody>
              <a:bodyPr wrap="square" rtlCol="0">
                <a:spAutoFit/>
              </a:bodyPr>
              <a:lstStyle/>
              <a:p>
                <a:r>
                  <a:rPr lang="en-US" sz="2400" dirty="0">
                    <a:solidFill>
                      <a:srgbClr val="FF0000"/>
                    </a:solidFill>
                  </a:rPr>
                  <a:t>b)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less than or equal to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−1</m:t>
                    </m:r>
                  </m:oMath>
                </a14:m>
                <a:endParaRPr lang="en-US" sz="2400" dirty="0"/>
              </a:p>
            </p:txBody>
          </p:sp>
        </mc:Choice>
        <mc:Fallback xmlns="">
          <p:sp>
            <p:nvSpPr>
              <p:cNvPr id="9" name="TextBox 8">
                <a:extLst>
                  <a:ext uri="{FF2B5EF4-FFF2-40B4-BE49-F238E27FC236}">
                    <a16:creationId xmlns:a16="http://schemas.microsoft.com/office/drawing/2014/main" id="{D5A4D7BB-A5A2-DF41-B942-7448D1732B75}"/>
                  </a:ext>
                </a:extLst>
              </p:cNvPr>
              <p:cNvSpPr txBox="1">
                <a:spLocks noRot="1" noChangeAspect="1" noMove="1" noResize="1" noEditPoints="1" noAdjustHandles="1" noChangeArrowheads="1" noChangeShapeType="1" noTextEdit="1"/>
              </p:cNvSpPr>
              <p:nvPr/>
            </p:nvSpPr>
            <p:spPr>
              <a:xfrm flipH="1">
                <a:off x="3721818" y="3234591"/>
                <a:ext cx="6910685" cy="461665"/>
              </a:xfrm>
              <a:prstGeom prst="rect">
                <a:avLst/>
              </a:prstGeom>
              <a:blipFill>
                <a:blip r:embed="rId7"/>
                <a:stretch>
                  <a:fillRect l="-1284" t="-8108"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 xmlns:a16="http://schemas.microsoft.com/office/drawing/2014/main" id="{F70144FB-B134-4D4D-96F9-76B30E4E7E77}"/>
                  </a:ext>
                </a:extLst>
              </p:cNvPr>
              <p:cNvSpPr txBox="1"/>
              <p:nvPr/>
            </p:nvSpPr>
            <p:spPr>
              <a:xfrm>
                <a:off x="3688128" y="5017115"/>
                <a:ext cx="7798060" cy="461665"/>
              </a:xfrm>
              <a:prstGeom prst="rect">
                <a:avLst/>
              </a:prstGeom>
              <a:noFill/>
            </p:spPr>
            <p:txBody>
              <a:bodyPr wrap="square" rtlCol="0">
                <a:spAutoFit/>
              </a:bodyPr>
              <a:lstStyle/>
              <a:p>
                <a:r>
                  <a:rPr lang="en-US" sz="2400" dirty="0">
                    <a:solidFill>
                      <a:srgbClr val="FF0000"/>
                    </a:solidFill>
                  </a:rPr>
                  <a:t>c)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greater than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2</m:t>
                    </m:r>
                  </m:oMath>
                </a14:m>
                <a:r>
                  <a:rPr lang="en-US" sz="2400" dirty="0">
                    <a:solidFill>
                      <a:srgbClr val="FF0000"/>
                    </a:solidFill>
                  </a:rPr>
                  <a:t> and less than or equal to 4</a:t>
                </a:r>
              </a:p>
            </p:txBody>
          </p:sp>
        </mc:Choice>
        <mc:Fallback xmlns="">
          <p:sp>
            <p:nvSpPr>
              <p:cNvPr id="10" name="TextBox 9">
                <a:extLst>
                  <a:ext uri="{FF2B5EF4-FFF2-40B4-BE49-F238E27FC236}">
                    <a16:creationId xmlns:a16="http://schemas.microsoft.com/office/drawing/2014/main" id="{F70144FB-B134-4D4D-96F9-76B30E4E7E77}"/>
                  </a:ext>
                </a:extLst>
              </p:cNvPr>
              <p:cNvSpPr txBox="1">
                <a:spLocks noRot="1" noChangeAspect="1" noMove="1" noResize="1" noEditPoints="1" noAdjustHandles="1" noChangeArrowheads="1" noChangeShapeType="1" noTextEdit="1"/>
              </p:cNvSpPr>
              <p:nvPr/>
            </p:nvSpPr>
            <p:spPr>
              <a:xfrm>
                <a:off x="3688128" y="5017115"/>
                <a:ext cx="7798060" cy="461665"/>
              </a:xfrm>
              <a:prstGeom prst="rect">
                <a:avLst/>
              </a:prstGeom>
              <a:blipFill>
                <a:blip r:embed="rId8"/>
                <a:stretch>
                  <a:fillRect l="-1138"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25501071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23" grpId="0" animBg="1"/>
      <p:bldP spid="24" grpId="0" animBg="1"/>
      <p:bldP spid="3"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 xmlns:a16="http://schemas.microsoft.com/office/drawing/2014/main" id="{FA46AD31-3181-4447-BA3C-C8E7C4DDFDF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pic>
        <p:nvPicPr>
          <p:cNvPr id="6" name="Picture 5">
            <a:extLst>
              <a:ext uri="{FF2B5EF4-FFF2-40B4-BE49-F238E27FC236}">
                <a16:creationId xmlns="" xmlns:a16="http://schemas.microsoft.com/office/drawing/2014/main" id="{6EF6BC5F-4570-0649-9189-99D4718192A0}"/>
              </a:ext>
            </a:extLst>
          </p:cNvPr>
          <p:cNvPicPr>
            <a:picLocks noChangeAspect="1"/>
          </p:cNvPicPr>
          <p:nvPr/>
        </p:nvPicPr>
        <p:blipFill>
          <a:blip r:embed="rId3"/>
          <a:stretch>
            <a:fillRect/>
          </a:stretch>
        </p:blipFill>
        <p:spPr>
          <a:xfrm>
            <a:off x="3468303" y="2023912"/>
            <a:ext cx="7775674" cy="1267281"/>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 xmlns:a16="http://schemas.microsoft.com/office/drawing/2014/main" id="{A83347E0-0100-0A45-AC85-19D989E75312}"/>
                  </a:ext>
                </a:extLst>
              </p:cNvPr>
              <p:cNvSpPr txBox="1"/>
              <p:nvPr/>
            </p:nvSpPr>
            <p:spPr>
              <a:xfrm>
                <a:off x="2711624" y="1537343"/>
                <a:ext cx="9289032" cy="461665"/>
              </a:xfrm>
              <a:prstGeom prst="rect">
                <a:avLst/>
              </a:prstGeom>
              <a:noFill/>
            </p:spPr>
            <p:txBody>
              <a:bodyPr wrap="square" rtlCol="0">
                <a:spAutoFit/>
              </a:bodyPr>
              <a:lstStyle/>
              <a:p>
                <a:r>
                  <a:rPr lang="en-US" sz="2400" dirty="0"/>
                  <a:t>1.  Represent the inequality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1≤</m:t>
                    </m:r>
                    <m:r>
                      <a:rPr lang="en-GB" sz="2400" b="0" i="1" smtClean="0">
                        <a:latin typeface="Cambria Math" panose="02040503050406030204" pitchFamily="18" charset="0"/>
                        <a:ea typeface="Cambria Math" panose="02040503050406030204" pitchFamily="18" charset="0"/>
                      </a:rPr>
                      <m:t>𝑥</m:t>
                    </m:r>
                    <m:r>
                      <a:rPr lang="en-GB" sz="2400" b="0" i="1" smtClean="0">
                        <a:latin typeface="Cambria Math" panose="02040503050406030204" pitchFamily="18" charset="0"/>
                        <a:ea typeface="Cambria Math" panose="02040503050406030204" pitchFamily="18" charset="0"/>
                      </a:rPr>
                      <m:t>&lt;4 </m:t>
                    </m:r>
                  </m:oMath>
                </a14:m>
                <a:r>
                  <a:rPr lang="en-US" sz="2400" dirty="0"/>
                  <a:t>on the number line below.</a:t>
                </a:r>
              </a:p>
            </p:txBody>
          </p:sp>
        </mc:Choice>
        <mc:Fallback xmlns="">
          <p:sp>
            <p:nvSpPr>
              <p:cNvPr id="2" name="TextBox 1">
                <a:extLst>
                  <a:ext uri="{FF2B5EF4-FFF2-40B4-BE49-F238E27FC236}">
                    <a16:creationId xmlns:a16="http://schemas.microsoft.com/office/drawing/2014/main" id="{A83347E0-0100-0A45-AC85-19D989E75312}"/>
                  </a:ext>
                </a:extLst>
              </p:cNvPr>
              <p:cNvSpPr txBox="1">
                <a:spLocks noRot="1" noChangeAspect="1" noMove="1" noResize="1" noEditPoints="1" noAdjustHandles="1" noChangeArrowheads="1" noChangeShapeType="1" noTextEdit="1"/>
              </p:cNvSpPr>
              <p:nvPr/>
            </p:nvSpPr>
            <p:spPr>
              <a:xfrm>
                <a:off x="2711624" y="1537343"/>
                <a:ext cx="9289032" cy="461665"/>
              </a:xfrm>
              <a:prstGeom prst="rect">
                <a:avLst/>
              </a:prstGeom>
              <a:blipFill>
                <a:blip r:embed="rId4"/>
                <a:stretch>
                  <a:fillRect l="-1093" t="-8108" b="-27027"/>
                </a:stretch>
              </a:blipFill>
            </p:spPr>
            <p:txBody>
              <a:bodyPr/>
              <a:lstStyle/>
              <a:p>
                <a:r>
                  <a:rPr lang="en-US">
                    <a:noFill/>
                  </a:rPr>
                  <a:t> </a:t>
                </a:r>
              </a:p>
            </p:txBody>
          </p:sp>
        </mc:Fallback>
      </mc:AlternateContent>
      <p:cxnSp>
        <p:nvCxnSpPr>
          <p:cNvPr id="4" name="Straight Connector 3">
            <a:extLst>
              <a:ext uri="{FF2B5EF4-FFF2-40B4-BE49-F238E27FC236}">
                <a16:creationId xmlns="" xmlns:a16="http://schemas.microsoft.com/office/drawing/2014/main" id="{A9CFD2F9-43F8-C74F-8281-F44C9B808384}"/>
              </a:ext>
            </a:extLst>
          </p:cNvPr>
          <p:cNvCxnSpPr>
            <a:cxnSpLocks/>
          </p:cNvCxnSpPr>
          <p:nvPr/>
        </p:nvCxnSpPr>
        <p:spPr bwMode="auto">
          <a:xfrm>
            <a:off x="5264440" y="2368340"/>
            <a:ext cx="3711880" cy="0"/>
          </a:xfrm>
          <a:prstGeom prst="line">
            <a:avLst/>
          </a:prstGeom>
          <a:solidFill>
            <a:srgbClr val="00B8FF"/>
          </a:solidFill>
          <a:ln w="38100" cap="flat" cmpd="sng" algn="ctr">
            <a:solidFill>
              <a:srgbClr val="FF0000"/>
            </a:solidFill>
            <a:prstDash val="solid"/>
            <a:round/>
            <a:headEnd type="none" w="med" len="med"/>
            <a:tailEnd type="none" w="med" len="med"/>
          </a:ln>
          <a:effectLst/>
        </p:spPr>
      </p:cxnSp>
      <p:sp>
        <p:nvSpPr>
          <p:cNvPr id="11" name="Oval 10">
            <a:extLst>
              <a:ext uri="{FF2B5EF4-FFF2-40B4-BE49-F238E27FC236}">
                <a16:creationId xmlns="" xmlns:a16="http://schemas.microsoft.com/office/drawing/2014/main" id="{7E455CF5-AF32-2141-BBB8-D989B89B2402}"/>
              </a:ext>
            </a:extLst>
          </p:cNvPr>
          <p:cNvSpPr/>
          <p:nvPr/>
        </p:nvSpPr>
        <p:spPr bwMode="auto">
          <a:xfrm>
            <a:off x="5172075" y="2266416"/>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2" name="Oval 11">
            <a:extLst>
              <a:ext uri="{FF2B5EF4-FFF2-40B4-BE49-F238E27FC236}">
                <a16:creationId xmlns="" xmlns:a16="http://schemas.microsoft.com/office/drawing/2014/main" id="{2B5BC039-0922-484F-92C9-EEDB8A3ADE83}"/>
              </a:ext>
            </a:extLst>
          </p:cNvPr>
          <p:cNvSpPr/>
          <p:nvPr/>
        </p:nvSpPr>
        <p:spPr bwMode="auto">
          <a:xfrm flipH="1">
            <a:off x="8976320" y="2258382"/>
            <a:ext cx="239195" cy="207937"/>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7" name="TextBox 6">
            <a:extLst>
              <a:ext uri="{FF2B5EF4-FFF2-40B4-BE49-F238E27FC236}">
                <a16:creationId xmlns="" xmlns:a16="http://schemas.microsoft.com/office/drawing/2014/main" id="{9408CA0B-2F29-484C-812E-77CB7E6D4E69}"/>
              </a:ext>
            </a:extLst>
          </p:cNvPr>
          <p:cNvSpPr txBox="1"/>
          <p:nvPr/>
        </p:nvSpPr>
        <p:spPr>
          <a:xfrm>
            <a:off x="2722588" y="3429000"/>
            <a:ext cx="8928992" cy="461665"/>
          </a:xfrm>
          <a:prstGeom prst="rect">
            <a:avLst/>
          </a:prstGeom>
          <a:noFill/>
        </p:spPr>
        <p:txBody>
          <a:bodyPr wrap="square" rtlCol="0">
            <a:spAutoFit/>
          </a:bodyPr>
          <a:lstStyle/>
          <a:p>
            <a:r>
              <a:rPr lang="en-US" sz="2400" dirty="0"/>
              <a:t>2. What inequality is represented on this number line?</a:t>
            </a:r>
          </a:p>
        </p:txBody>
      </p:sp>
      <p:pic>
        <p:nvPicPr>
          <p:cNvPr id="14" name="Picture 13">
            <a:extLst>
              <a:ext uri="{FF2B5EF4-FFF2-40B4-BE49-F238E27FC236}">
                <a16:creationId xmlns="" xmlns:a16="http://schemas.microsoft.com/office/drawing/2014/main" id="{4E9373B1-F9EC-BD48-8E40-7306E88C064E}"/>
              </a:ext>
            </a:extLst>
          </p:cNvPr>
          <p:cNvPicPr>
            <a:picLocks noChangeAspect="1"/>
          </p:cNvPicPr>
          <p:nvPr/>
        </p:nvPicPr>
        <p:blipFill>
          <a:blip r:embed="rId3"/>
          <a:stretch>
            <a:fillRect/>
          </a:stretch>
        </p:blipFill>
        <p:spPr>
          <a:xfrm>
            <a:off x="3464235" y="3838706"/>
            <a:ext cx="7775674" cy="1267281"/>
          </a:xfrm>
          <a:prstGeom prst="rect">
            <a:avLst/>
          </a:prstGeom>
        </p:spPr>
      </p:pic>
      <p:sp>
        <p:nvSpPr>
          <p:cNvPr id="15" name="Oval 14">
            <a:extLst>
              <a:ext uri="{FF2B5EF4-FFF2-40B4-BE49-F238E27FC236}">
                <a16:creationId xmlns="" xmlns:a16="http://schemas.microsoft.com/office/drawing/2014/main" id="{5003EABA-FD6F-8440-A989-5FB778C0D56A}"/>
              </a:ext>
            </a:extLst>
          </p:cNvPr>
          <p:cNvSpPr/>
          <p:nvPr/>
        </p:nvSpPr>
        <p:spPr bwMode="auto">
          <a:xfrm>
            <a:off x="5175602" y="4080517"/>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6" name="Oval 15">
            <a:extLst>
              <a:ext uri="{FF2B5EF4-FFF2-40B4-BE49-F238E27FC236}">
                <a16:creationId xmlns="" xmlns:a16="http://schemas.microsoft.com/office/drawing/2014/main" id="{BBF045D8-498E-0C4F-8F7E-E0C3135BA22A}"/>
              </a:ext>
            </a:extLst>
          </p:cNvPr>
          <p:cNvSpPr/>
          <p:nvPr/>
        </p:nvSpPr>
        <p:spPr bwMode="auto">
          <a:xfrm>
            <a:off x="8179803" y="4080517"/>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9" name="Straight Arrow Connector 8">
            <a:extLst>
              <a:ext uri="{FF2B5EF4-FFF2-40B4-BE49-F238E27FC236}">
                <a16:creationId xmlns="" xmlns:a16="http://schemas.microsoft.com/office/drawing/2014/main" id="{24F0DF02-9BDE-724E-869D-405B2D6F637D}"/>
              </a:ext>
            </a:extLst>
          </p:cNvPr>
          <p:cNvCxnSpPr/>
          <p:nvPr/>
        </p:nvCxnSpPr>
        <p:spPr bwMode="auto">
          <a:xfrm>
            <a:off x="8395828" y="4182440"/>
            <a:ext cx="2668724"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 xmlns:a16="http://schemas.microsoft.com/office/drawing/2014/main" id="{F61A464F-44E0-6B4F-9C29-99028BA00036}"/>
              </a:ext>
            </a:extLst>
          </p:cNvPr>
          <p:cNvCxnSpPr/>
          <p:nvPr/>
        </p:nvCxnSpPr>
        <p:spPr bwMode="auto">
          <a:xfrm flipH="1">
            <a:off x="3468303" y="4182440"/>
            <a:ext cx="1697712"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 xmlns:a16="http://schemas.microsoft.com/office/drawing/2014/main" id="{49D8640A-3CC5-3D4D-87E6-9F5C770C2C4F}"/>
                  </a:ext>
                </a:extLst>
              </p:cNvPr>
              <p:cNvSpPr txBox="1"/>
              <p:nvPr/>
            </p:nvSpPr>
            <p:spPr>
              <a:xfrm>
                <a:off x="5175602" y="5106094"/>
                <a:ext cx="3831477" cy="461665"/>
              </a:xfrm>
              <a:prstGeom prst="rect">
                <a:avLst/>
              </a:prstGeom>
              <a:noFill/>
            </p:spPr>
            <p:txBody>
              <a:bodyPr wrap="square" rtlCol="0">
                <a:spAutoFit/>
              </a:bodyPr>
              <a:lstStyle/>
              <a:p>
                <a:r>
                  <a:rPr lang="en-US" sz="2400" dirty="0"/>
                  <a:t>Answer: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≥3  </m:t>
                    </m:r>
                  </m:oMath>
                </a14:m>
                <a:r>
                  <a:rPr lang="en-US" sz="2400" dirty="0">
                    <a:solidFill>
                      <a:srgbClr val="FF0000"/>
                    </a:solidFill>
                  </a:rPr>
                  <a:t>or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m:t>
                    </m:r>
                  </m:oMath>
                </a14:m>
                <a:r>
                  <a:rPr lang="en-US" sz="2400" dirty="0">
                    <a:solidFill>
                      <a:srgbClr val="FF0000"/>
                    </a:solidFill>
                  </a:rPr>
                  <a:t> </a:t>
                </a:r>
                <a:endParaRPr lang="en-US" sz="2400" dirty="0"/>
              </a:p>
            </p:txBody>
          </p:sp>
        </mc:Choice>
        <mc:Fallback xmlns="">
          <p:sp>
            <p:nvSpPr>
              <p:cNvPr id="17" name="TextBox 16">
                <a:extLst>
                  <a:ext uri="{FF2B5EF4-FFF2-40B4-BE49-F238E27FC236}">
                    <a16:creationId xmlns:a16="http://schemas.microsoft.com/office/drawing/2014/main" id="{49D8640A-3CC5-3D4D-87E6-9F5C770C2C4F}"/>
                  </a:ext>
                </a:extLst>
              </p:cNvPr>
              <p:cNvSpPr txBox="1">
                <a:spLocks noRot="1" noChangeAspect="1" noMove="1" noResize="1" noEditPoints="1" noAdjustHandles="1" noChangeArrowheads="1" noChangeShapeType="1" noTextEdit="1"/>
              </p:cNvSpPr>
              <p:nvPr/>
            </p:nvSpPr>
            <p:spPr>
              <a:xfrm>
                <a:off x="5175602" y="5106094"/>
                <a:ext cx="3831477" cy="461665"/>
              </a:xfrm>
              <a:prstGeom prst="rect">
                <a:avLst/>
              </a:prstGeom>
              <a:blipFill>
                <a:blip r:embed="rId5"/>
                <a:stretch>
                  <a:fillRect l="-2990" t="-8108"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 xmlns:a16="http://schemas.microsoft.com/office/drawing/2014/main" id="{EBC51C7F-3957-8B47-98F6-D4E614FA172C}"/>
                  </a:ext>
                </a:extLst>
              </p:cNvPr>
              <p:cNvSpPr txBox="1"/>
              <p:nvPr/>
            </p:nvSpPr>
            <p:spPr>
              <a:xfrm>
                <a:off x="2650402" y="5551489"/>
                <a:ext cx="8939956" cy="1238801"/>
              </a:xfrm>
              <a:prstGeom prst="rect">
                <a:avLst/>
              </a:prstGeom>
              <a:noFill/>
            </p:spPr>
            <p:txBody>
              <a:bodyPr wrap="square" rtlCol="0">
                <a:spAutoFit/>
              </a:bodyPr>
              <a:lstStyle/>
              <a:p>
                <a:r>
                  <a:rPr lang="en-US" sz="2400" dirty="0"/>
                  <a:t>3. List all the whole numbers that satisfy:</a:t>
                </a:r>
              </a:p>
              <a:p>
                <a:pPr>
                  <a:spcAft>
                    <a:spcPts val="300"/>
                  </a:spcAft>
                </a:pPr>
                <a:r>
                  <a:rPr lang="en-US" sz="2400" dirty="0"/>
                  <a:t>    a)  3 &lt;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7 </a:t>
                </a:r>
              </a:p>
              <a:p>
                <a:pPr>
                  <a:spcAft>
                    <a:spcPts val="300"/>
                  </a:spcAft>
                </a:pPr>
                <a:r>
                  <a:rPr lang="en-US" sz="2400" dirty="0"/>
                  <a:t>    b)</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1</m:t>
                    </m:r>
                  </m:oMath>
                </a14:m>
                <a:r>
                  <a:rPr lang="en-US" sz="2400" dirty="0"/>
                  <a:t> ≤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5</a:t>
                </a:r>
              </a:p>
            </p:txBody>
          </p:sp>
        </mc:Choice>
        <mc:Fallback xmlns="">
          <p:sp>
            <p:nvSpPr>
              <p:cNvPr id="18" name="TextBox 17">
                <a:extLst>
                  <a:ext uri="{FF2B5EF4-FFF2-40B4-BE49-F238E27FC236}">
                    <a16:creationId xmlns:a16="http://schemas.microsoft.com/office/drawing/2014/main" id="{EBC51C7F-3957-8B47-98F6-D4E614FA172C}"/>
                  </a:ext>
                </a:extLst>
              </p:cNvPr>
              <p:cNvSpPr txBox="1">
                <a:spLocks noRot="1" noChangeAspect="1" noMove="1" noResize="1" noEditPoints="1" noAdjustHandles="1" noChangeArrowheads="1" noChangeShapeType="1" noTextEdit="1"/>
              </p:cNvSpPr>
              <p:nvPr/>
            </p:nvSpPr>
            <p:spPr>
              <a:xfrm>
                <a:off x="2650402" y="5551489"/>
                <a:ext cx="8939956" cy="1238801"/>
              </a:xfrm>
              <a:prstGeom prst="rect">
                <a:avLst/>
              </a:prstGeom>
              <a:blipFill>
                <a:blip r:embed="rId6"/>
                <a:stretch>
                  <a:fillRect l="-993" t="-3030" b="-9091"/>
                </a:stretch>
              </a:blipFill>
            </p:spPr>
            <p:txBody>
              <a:bodyPr/>
              <a:lstStyle/>
              <a:p>
                <a:r>
                  <a:rPr lang="en-US">
                    <a:noFill/>
                  </a:rPr>
                  <a:t> </a:t>
                </a:r>
              </a:p>
            </p:txBody>
          </p:sp>
        </mc:Fallback>
      </mc:AlternateContent>
      <p:sp>
        <p:nvSpPr>
          <p:cNvPr id="19" name="TextBox 18">
            <a:extLst>
              <a:ext uri="{FF2B5EF4-FFF2-40B4-BE49-F238E27FC236}">
                <a16:creationId xmlns="" xmlns:a16="http://schemas.microsoft.com/office/drawing/2014/main" id="{58A3D55D-C39E-CD4A-BF7D-F54075BCD148}"/>
              </a:ext>
            </a:extLst>
          </p:cNvPr>
          <p:cNvSpPr txBox="1"/>
          <p:nvPr/>
        </p:nvSpPr>
        <p:spPr>
          <a:xfrm>
            <a:off x="6210108" y="5951599"/>
            <a:ext cx="3005407" cy="461665"/>
          </a:xfrm>
          <a:prstGeom prst="rect">
            <a:avLst/>
          </a:prstGeom>
          <a:noFill/>
        </p:spPr>
        <p:txBody>
          <a:bodyPr wrap="square" rtlCol="0">
            <a:spAutoFit/>
          </a:bodyPr>
          <a:lstStyle/>
          <a:p>
            <a:pPr>
              <a:spcAft>
                <a:spcPts val="300"/>
              </a:spcAft>
            </a:pPr>
            <a:r>
              <a:rPr lang="en-US" sz="2400" dirty="0"/>
              <a:t>Answer: </a:t>
            </a:r>
            <a:r>
              <a:rPr lang="en-US" sz="2400" dirty="0">
                <a:solidFill>
                  <a:srgbClr val="FF0000"/>
                </a:solidFill>
              </a:rPr>
              <a:t>{4, 5, 6}</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 xmlns:a16="http://schemas.microsoft.com/office/drawing/2014/main" id="{992B7E89-C43B-344E-852B-26B2091CD44C}"/>
                  </a:ext>
                </a:extLst>
              </p:cNvPr>
              <p:cNvSpPr txBox="1"/>
              <p:nvPr/>
            </p:nvSpPr>
            <p:spPr>
              <a:xfrm>
                <a:off x="6210108" y="6413264"/>
                <a:ext cx="4422396" cy="461665"/>
              </a:xfrm>
              <a:prstGeom prst="rect">
                <a:avLst/>
              </a:prstGeom>
              <a:noFill/>
            </p:spPr>
            <p:txBody>
              <a:bodyPr wrap="square" rtlCol="0">
                <a:spAutoFit/>
              </a:bodyPr>
              <a:lstStyle/>
              <a:p>
                <a:r>
                  <a:rPr lang="en-US" sz="2400" dirty="0"/>
                  <a:t>Answer: </a:t>
                </a:r>
                <a:r>
                  <a:rPr lang="en-US" sz="2400" dirty="0">
                    <a:solidFill>
                      <a:srgbClr val="FF0000"/>
                    </a:solidFill>
                  </a:rPr>
                  <a:t>{</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m:t>
                    </m:r>
                  </m:oMath>
                </a14:m>
                <a:r>
                  <a:rPr lang="en-US" sz="2400" dirty="0">
                    <a:solidFill>
                      <a:srgbClr val="FF0000"/>
                    </a:solidFill>
                  </a:rPr>
                  <a:t>, 0, 1, 2, 3, 4}</a:t>
                </a:r>
                <a:endParaRPr lang="en-US" sz="2400" dirty="0"/>
              </a:p>
            </p:txBody>
          </p:sp>
        </mc:Choice>
        <mc:Fallback xmlns="">
          <p:sp>
            <p:nvSpPr>
              <p:cNvPr id="20" name="TextBox 19">
                <a:extLst>
                  <a:ext uri="{FF2B5EF4-FFF2-40B4-BE49-F238E27FC236}">
                    <a16:creationId xmlns:a16="http://schemas.microsoft.com/office/drawing/2014/main" id="{992B7E89-C43B-344E-852B-26B2091CD44C}"/>
                  </a:ext>
                </a:extLst>
              </p:cNvPr>
              <p:cNvSpPr txBox="1">
                <a:spLocks noRot="1" noChangeAspect="1" noMove="1" noResize="1" noEditPoints="1" noAdjustHandles="1" noChangeArrowheads="1" noChangeShapeType="1" noTextEdit="1"/>
              </p:cNvSpPr>
              <p:nvPr/>
            </p:nvSpPr>
            <p:spPr>
              <a:xfrm>
                <a:off x="6210108" y="6413264"/>
                <a:ext cx="4422396" cy="461665"/>
              </a:xfrm>
              <a:prstGeom prst="rect">
                <a:avLst/>
              </a:prstGeom>
              <a:blipFill>
                <a:blip r:embed="rId7"/>
                <a:stretch>
                  <a:fillRect l="-2006"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759869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P spid="7" grpId="0"/>
      <p:bldP spid="15" grpId="0" animBg="1"/>
      <p:bldP spid="16" grpId="0" animBg="1"/>
      <p:bldP spid="17"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 xmlns:a16="http://schemas.microsoft.com/office/drawing/2014/main"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15364" name="TextBox 1">
            <a:extLst>
              <a:ext uri="{FF2B5EF4-FFF2-40B4-BE49-F238E27FC236}">
                <a16:creationId xmlns="" xmlns:a16="http://schemas.microsoft.com/office/drawing/2014/main" id="{F84EC826-FF37-D74D-8488-4FFEF709F932}"/>
              </a:ext>
            </a:extLst>
          </p:cNvPr>
          <p:cNvSpPr txBox="1">
            <a:spLocks noChangeArrowheads="1"/>
          </p:cNvSpPr>
          <p:nvPr/>
        </p:nvSpPr>
        <p:spPr bwMode="auto">
          <a:xfrm>
            <a:off x="4412988" y="1030131"/>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dirty="0"/>
              <a:t>You have completed the </a:t>
            </a:r>
            <a:r>
              <a:rPr lang="en-US" altLang="en-US" sz="2400" b="1" dirty="0"/>
              <a:t>first Section.</a:t>
            </a:r>
          </a:p>
        </p:txBody>
      </p:sp>
      <p:sp>
        <p:nvSpPr>
          <p:cNvPr id="15365" name="TextBox 2">
            <a:extLst>
              <a:ext uri="{FF2B5EF4-FFF2-40B4-BE49-F238E27FC236}">
                <a16:creationId xmlns="" xmlns:a16="http://schemas.microsoft.com/office/drawing/2014/main" id="{4CE0686E-3F23-D449-A7D1-D3026C68C1D1}"/>
              </a:ext>
            </a:extLst>
          </p:cNvPr>
          <p:cNvSpPr txBox="1">
            <a:spLocks noChangeArrowheads="1"/>
          </p:cNvSpPr>
          <p:nvPr/>
        </p:nvSpPr>
        <p:spPr bwMode="auto">
          <a:xfrm>
            <a:off x="2921259" y="3348774"/>
            <a:ext cx="85314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FFC000"/>
                </a:solidFill>
              </a:rPr>
              <a:t>If you need more examples and interactive practice, go here     </a:t>
            </a:r>
          </a:p>
          <a:p>
            <a:r>
              <a:rPr lang="en-US" altLang="en-US" sz="2400" dirty="0">
                <a:solidFill>
                  <a:srgbClr val="FFC000"/>
                </a:solidFill>
              </a:rPr>
              <a:t>                           </a:t>
            </a:r>
            <a:endParaRPr lang="en-US" altLang="en-US" sz="2400" b="1" dirty="0">
              <a:solidFill>
                <a:srgbClr val="FFC000"/>
              </a:solidFill>
            </a:endParaRPr>
          </a:p>
        </p:txBody>
      </p:sp>
      <p:sp>
        <p:nvSpPr>
          <p:cNvPr id="2" name="TextBox 1">
            <a:extLst>
              <a:ext uri="{FF2B5EF4-FFF2-40B4-BE49-F238E27FC236}">
                <a16:creationId xmlns="" xmlns:a16="http://schemas.microsoft.com/office/drawing/2014/main"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00B050"/>
                </a:solidFill>
              </a:rPr>
              <a:t>If you have completed and understood this section, </a:t>
            </a:r>
          </a:p>
          <a:p>
            <a:r>
              <a:rPr lang="en-US" altLang="en-US" sz="2400" dirty="0">
                <a:solidFill>
                  <a:srgbClr val="00B050"/>
                </a:solidFill>
              </a:rPr>
              <a:t>                 </a:t>
            </a:r>
            <a:r>
              <a:rPr lang="en-US" altLang="en-US" sz="2400" b="1" dirty="0">
                <a:solidFill>
                  <a:srgbClr val="00B050"/>
                </a:solidFill>
              </a:rPr>
              <a:t>continue onto </a:t>
            </a:r>
            <a:r>
              <a:rPr lang="en-US" altLang="en-US" sz="2400" dirty="0">
                <a:solidFill>
                  <a:srgbClr val="00B050"/>
                </a:solidFill>
              </a:rPr>
              <a:t>the </a:t>
            </a:r>
            <a:r>
              <a:rPr lang="en-US" altLang="en-US" sz="2400" b="1" dirty="0">
                <a:solidFill>
                  <a:srgbClr val="00B050"/>
                </a:solidFill>
              </a:rPr>
              <a:t>next Section</a:t>
            </a:r>
          </a:p>
        </p:txBody>
      </p:sp>
      <p:sp>
        <p:nvSpPr>
          <p:cNvPr id="3" name="TextBox 2">
            <a:extLst>
              <a:ext uri="{FF2B5EF4-FFF2-40B4-BE49-F238E27FC236}">
                <a16:creationId xmlns="" xmlns:a16="http://schemas.microsoft.com/office/drawing/2014/main" id="{0510F379-D1DE-224F-883E-C4D46216A211}"/>
              </a:ext>
            </a:extLst>
          </p:cNvPr>
          <p:cNvSpPr txBox="1">
            <a:spLocks noChangeArrowheads="1"/>
          </p:cNvSpPr>
          <p:nvPr/>
        </p:nvSpPr>
        <p:spPr bwMode="auto">
          <a:xfrm>
            <a:off x="4327658" y="428177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9" name="TextBox 7">
            <a:extLst>
              <a:ext uri="{FF2B5EF4-FFF2-40B4-BE49-F238E27FC236}">
                <a16:creationId xmlns="" xmlns:a16="http://schemas.microsoft.com/office/drawing/2014/main" id="{53139DD8-DC95-A84B-9670-57BDFE32D9B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Tree>
    <p:extLst>
      <p:ext uri="{BB962C8B-B14F-4D97-AF65-F5344CB8AC3E}">
        <p14:creationId xmlns:p14="http://schemas.microsoft.com/office/powerpoint/2010/main" val="290332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26956" y="28301"/>
            <a:ext cx="9965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Solution of Linear Inequalities</a:t>
            </a:r>
          </a:p>
        </p:txBody>
      </p:sp>
      <p:sp>
        <p:nvSpPr>
          <p:cNvPr id="24" name="TextBox 7">
            <a:extLst>
              <a:ext uri="{FF2B5EF4-FFF2-40B4-BE49-F238E27FC236}">
                <a16:creationId xmlns="" xmlns:a16="http://schemas.microsoft.com/office/drawing/2014/main" id="{386AEC84-E9F4-084F-ACBD-8105C8497B56}"/>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p:sp>
        <p:nvSpPr>
          <p:cNvPr id="2" name="TextBox 1">
            <a:extLst>
              <a:ext uri="{FF2B5EF4-FFF2-40B4-BE49-F238E27FC236}">
                <a16:creationId xmlns="" xmlns:a16="http://schemas.microsoft.com/office/drawing/2014/main" id="{DE9E45AC-5728-4D44-9E83-C3FB6D4D7174}"/>
              </a:ext>
            </a:extLst>
          </p:cNvPr>
          <p:cNvSpPr txBox="1"/>
          <p:nvPr/>
        </p:nvSpPr>
        <p:spPr>
          <a:xfrm>
            <a:off x="3249038" y="724747"/>
            <a:ext cx="7776864" cy="830997"/>
          </a:xfrm>
          <a:prstGeom prst="rect">
            <a:avLst/>
          </a:prstGeom>
          <a:noFill/>
        </p:spPr>
        <p:txBody>
          <a:bodyPr wrap="square" rtlCol="0">
            <a:spAutoFit/>
          </a:bodyPr>
          <a:lstStyle/>
          <a:p>
            <a:pPr algn="ctr"/>
            <a:r>
              <a:rPr lang="en-US" sz="2400" dirty="0"/>
              <a:t>We can solve linear inequalities in a similar way to linear equations as we see in the following  examples. </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1E35C846-C697-CF41-A16D-81671A5E6B06}"/>
                  </a:ext>
                </a:extLst>
              </p:cNvPr>
              <p:cNvSpPr txBox="1"/>
              <p:nvPr/>
            </p:nvSpPr>
            <p:spPr>
              <a:xfrm>
                <a:off x="2402248" y="1555744"/>
                <a:ext cx="9427756" cy="907941"/>
              </a:xfrm>
              <a:prstGeom prst="rect">
                <a:avLst/>
              </a:prstGeom>
              <a:noFill/>
            </p:spPr>
            <p:txBody>
              <a:bodyPr wrap="square" rtlCol="0">
                <a:spAutoFit/>
              </a:bodyPr>
              <a:lstStyle/>
              <a:p>
                <a:pPr>
                  <a:spcAft>
                    <a:spcPts val="600"/>
                  </a:spcAft>
                </a:pPr>
                <a:r>
                  <a:rPr lang="en-US" sz="2400" b="1" dirty="0"/>
                  <a:t>Example </a:t>
                </a:r>
              </a:p>
              <a:p>
                <a:r>
                  <a:rPr lang="en-US" sz="2400" dirty="0"/>
                  <a:t>Solve the inequality  </a:t>
                </a:r>
                <a14:m>
                  <m:oMath xmlns:m="http://schemas.openxmlformats.org/officeDocument/2006/math">
                    <m:r>
                      <a:rPr lang="en-GB" sz="2400" b="0" i="1" smtClean="0">
                        <a:latin typeface="Cambria Math" panose="02040503050406030204" pitchFamily="18" charset="0"/>
                      </a:rPr>
                      <m:t>6</m:t>
                    </m:r>
                    <m:r>
                      <a:rPr lang="en-GB" sz="2400" b="0" i="1" smtClean="0">
                        <a:latin typeface="Cambria Math" panose="02040503050406030204" pitchFamily="18" charset="0"/>
                      </a:rPr>
                      <m:t>𝑥</m:t>
                    </m:r>
                    <m:r>
                      <a:rPr lang="en-GB" sz="2400" b="0" i="1" smtClean="0">
                        <a:latin typeface="Cambria Math" panose="02040503050406030204" pitchFamily="18" charset="0"/>
                      </a:rPr>
                      <m:t>−7≤5</m:t>
                    </m:r>
                  </m:oMath>
                </a14:m>
                <a:r>
                  <a:rPr lang="en-US" sz="2400" dirty="0"/>
                  <a:t> and illustrate this on a number line.</a:t>
                </a:r>
              </a:p>
            </p:txBody>
          </p:sp>
        </mc:Choice>
        <mc:Fallback xmlns="">
          <p:sp>
            <p:nvSpPr>
              <p:cNvPr id="3" name="TextBox 2">
                <a:extLst>
                  <a:ext uri="{FF2B5EF4-FFF2-40B4-BE49-F238E27FC236}">
                    <a16:creationId xmlns:a16="http://schemas.microsoft.com/office/drawing/2014/main" id="{1E35C846-C697-CF41-A16D-81671A5E6B06}"/>
                  </a:ext>
                </a:extLst>
              </p:cNvPr>
              <p:cNvSpPr txBox="1">
                <a:spLocks noRot="1" noChangeAspect="1" noMove="1" noResize="1" noEditPoints="1" noAdjustHandles="1" noChangeArrowheads="1" noChangeShapeType="1" noTextEdit="1"/>
              </p:cNvSpPr>
              <p:nvPr/>
            </p:nvSpPr>
            <p:spPr>
              <a:xfrm>
                <a:off x="2402248" y="1555744"/>
                <a:ext cx="9427756" cy="907941"/>
              </a:xfrm>
              <a:prstGeom prst="rect">
                <a:avLst/>
              </a:prstGeom>
              <a:blipFill>
                <a:blip r:embed="rId3"/>
                <a:stretch>
                  <a:fillRect l="-942" t="-4110"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581B3405-A2A8-2445-8832-48D4720B2C1A}"/>
                  </a:ext>
                </a:extLst>
              </p:cNvPr>
              <p:cNvSpPr txBox="1"/>
              <p:nvPr/>
            </p:nvSpPr>
            <p:spPr>
              <a:xfrm>
                <a:off x="2423592" y="2463685"/>
                <a:ext cx="9427756" cy="2831544"/>
              </a:xfrm>
              <a:prstGeom prst="rect">
                <a:avLst/>
              </a:prstGeom>
              <a:noFill/>
            </p:spPr>
            <p:txBody>
              <a:bodyPr wrap="square" rtlCol="0">
                <a:spAutoFit/>
              </a:bodyPr>
              <a:lstStyle/>
              <a:p>
                <a:r>
                  <a:rPr lang="en-US" sz="2400" b="1" dirty="0"/>
                  <a:t>Solution</a:t>
                </a:r>
              </a:p>
              <a:p>
                <a:r>
                  <a:rPr lang="en-US" sz="2400" dirty="0">
                    <a:solidFill>
                      <a:srgbClr val="FF0000"/>
                    </a:solidFill>
                  </a:rPr>
                  <a:t>We can first add 7 to both sides of the inequality:</a:t>
                </a:r>
              </a:p>
              <a:p>
                <a:pPr>
                  <a:spcAft>
                    <a:spcPts val="300"/>
                  </a:spcAft>
                </a:pPr>
                <a:r>
                  <a:rPr lang="en-US"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−7≤5</m:t>
                    </m:r>
                  </m:oMath>
                </a14:m>
                <a:endParaRPr lang="en-US" sz="2400" dirty="0">
                  <a:solidFill>
                    <a:srgbClr val="FF0000"/>
                  </a:solidFill>
                </a:endParaRPr>
              </a:p>
              <a:p>
                <a:pPr>
                  <a:spcAft>
                    <a:spcPts val="300"/>
                  </a:spcAft>
                </a:pPr>
                <a:r>
                  <a:rPr lang="en-US"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−7+7≤5</m:t>
                    </m:r>
                    <m:r>
                      <a:rPr lang="en-GB" sz="2400" b="0" i="0" smtClean="0">
                        <a:solidFill>
                          <a:srgbClr val="FF0000"/>
                        </a:solidFill>
                        <a:latin typeface="Cambria Math" panose="02040503050406030204" pitchFamily="18" charset="0"/>
                      </a:rPr>
                      <m:t>+7</m:t>
                    </m:r>
                  </m:oMath>
                </a14:m>
                <a:endParaRPr lang="en-GB" sz="2400" b="0" dirty="0">
                  <a:solidFill>
                    <a:srgbClr val="FF0000"/>
                  </a:solidFill>
                </a:endParaRPr>
              </a:p>
              <a:p>
                <a:pPr>
                  <a:spcAft>
                    <a:spcPts val="300"/>
                  </a:spcAft>
                </a:pPr>
                <a14:m>
                  <m:oMath xmlns:m="http://schemas.openxmlformats.org/officeDocument/2006/math">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+0</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12</m:t>
                    </m:r>
                  </m:oMath>
                </a14:m>
                <a:r>
                  <a:rPr lang="en-US" sz="2400" dirty="0">
                    <a:solidFill>
                      <a:srgbClr val="FF0000"/>
                    </a:solidFill>
                  </a:rPr>
                  <a:t> </a:t>
                </a:r>
              </a:p>
              <a:p>
                <a:pPr>
                  <a:spcAft>
                    <a:spcPts val="300"/>
                  </a:spcAft>
                </a:pPr>
                <a:r>
                  <a:rPr lang="en-US" sz="2400" dirty="0">
                    <a:solidFill>
                      <a:srgbClr val="FF0000"/>
                    </a:solidFill>
                  </a:rPr>
                  <a:t>                                      </a:t>
                </a:r>
                <a14:m>
                  <m:oMath xmlns:m="http://schemas.openxmlformats.org/officeDocument/2006/math">
                    <m:r>
                      <a:rPr lang="en-GB" sz="2400" b="0" i="1" smtClean="0">
                        <a:solidFill>
                          <a:srgbClr val="FF0000"/>
                        </a:solidFill>
                        <a:latin typeface="Cambria Math" panose="02040503050406030204" pitchFamily="18" charset="0"/>
                      </a:rPr>
                      <m:t>6</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≤12</m:t>
                    </m:r>
                  </m:oMath>
                </a14:m>
                <a:endParaRPr lang="en-GB" sz="2400" b="0" dirty="0">
                  <a:solidFill>
                    <a:srgbClr val="FF0000"/>
                  </a:solidFill>
                </a:endParaRPr>
              </a:p>
              <a:p>
                <a:r>
                  <a:rPr lang="en-US" sz="2400" dirty="0">
                    <a:solidFill>
                      <a:srgbClr val="FF0000"/>
                    </a:solidFill>
                  </a:rPr>
                  <a:t> and dividing by 6, gives the solution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r>
                      <a:rPr lang="en-GB" sz="2400" b="0" i="0" smtClean="0">
                        <a:solidFill>
                          <a:srgbClr val="FF0000"/>
                        </a:solidFill>
                        <a:latin typeface="Cambria Math" panose="02040503050406030204" pitchFamily="18" charset="0"/>
                      </a:rPr>
                      <m:t>.</m:t>
                    </m:r>
                  </m:oMath>
                </a14:m>
                <a:r>
                  <a:rPr lang="en-US" sz="2400" dirty="0">
                    <a:solidFill>
                      <a:srgbClr val="FF0000"/>
                    </a:solidFill>
                  </a:rPr>
                  <a:t>         </a:t>
                </a:r>
              </a:p>
            </p:txBody>
          </p:sp>
        </mc:Choice>
        <mc:Fallback xmlns="">
          <p:sp>
            <p:nvSpPr>
              <p:cNvPr id="4" name="TextBox 3">
                <a:extLst>
                  <a:ext uri="{FF2B5EF4-FFF2-40B4-BE49-F238E27FC236}">
                    <a16:creationId xmlns:a16="http://schemas.microsoft.com/office/drawing/2014/main" id="{581B3405-A2A8-2445-8832-48D4720B2C1A}"/>
                  </a:ext>
                </a:extLst>
              </p:cNvPr>
              <p:cNvSpPr txBox="1">
                <a:spLocks noRot="1" noChangeAspect="1" noMove="1" noResize="1" noEditPoints="1" noAdjustHandles="1" noChangeArrowheads="1" noChangeShapeType="1" noTextEdit="1"/>
              </p:cNvSpPr>
              <p:nvPr/>
            </p:nvSpPr>
            <p:spPr>
              <a:xfrm>
                <a:off x="2423592" y="2463685"/>
                <a:ext cx="9427756" cy="2831544"/>
              </a:xfrm>
              <a:prstGeom prst="rect">
                <a:avLst/>
              </a:prstGeom>
              <a:blipFill>
                <a:blip r:embed="rId4"/>
                <a:stretch>
                  <a:fillRect l="-942" t="-1339" b="-3571"/>
                </a:stretch>
              </a:blipFill>
            </p:spPr>
            <p:txBody>
              <a:bodyPr/>
              <a:lstStyle/>
              <a:p>
                <a:r>
                  <a:rPr lang="en-US">
                    <a:noFill/>
                  </a:rPr>
                  <a:t> </a:t>
                </a:r>
              </a:p>
            </p:txBody>
          </p:sp>
        </mc:Fallback>
      </mc:AlternateContent>
      <p:pic>
        <p:nvPicPr>
          <p:cNvPr id="7" name="Picture 6">
            <a:extLst>
              <a:ext uri="{FF2B5EF4-FFF2-40B4-BE49-F238E27FC236}">
                <a16:creationId xmlns="" xmlns:a16="http://schemas.microsoft.com/office/drawing/2014/main" id="{BF7E41C5-4814-824C-B6F6-99C4805FF90B}"/>
              </a:ext>
            </a:extLst>
          </p:cNvPr>
          <p:cNvPicPr>
            <a:picLocks noChangeAspect="1"/>
          </p:cNvPicPr>
          <p:nvPr/>
        </p:nvPicPr>
        <p:blipFill>
          <a:blip r:embed="rId5"/>
          <a:stretch>
            <a:fillRect/>
          </a:stretch>
        </p:blipFill>
        <p:spPr>
          <a:xfrm>
            <a:off x="3647728" y="5731959"/>
            <a:ext cx="6735419" cy="1097740"/>
          </a:xfrm>
          <a:prstGeom prst="rect">
            <a:avLst/>
          </a:prstGeom>
        </p:spPr>
      </p:pic>
      <p:sp>
        <p:nvSpPr>
          <p:cNvPr id="5" name="TextBox 4">
            <a:extLst>
              <a:ext uri="{FF2B5EF4-FFF2-40B4-BE49-F238E27FC236}">
                <a16:creationId xmlns="" xmlns:a16="http://schemas.microsoft.com/office/drawing/2014/main" id="{D0668AAF-1F2A-F44D-A019-A6CE912906AA}"/>
              </a:ext>
            </a:extLst>
          </p:cNvPr>
          <p:cNvSpPr txBox="1"/>
          <p:nvPr/>
        </p:nvSpPr>
        <p:spPr>
          <a:xfrm>
            <a:off x="2495600" y="5295229"/>
            <a:ext cx="6552728" cy="461665"/>
          </a:xfrm>
          <a:prstGeom prst="rect">
            <a:avLst/>
          </a:prstGeom>
          <a:noFill/>
        </p:spPr>
        <p:txBody>
          <a:bodyPr wrap="square" rtlCol="0">
            <a:spAutoFit/>
          </a:bodyPr>
          <a:lstStyle/>
          <a:p>
            <a:r>
              <a:rPr lang="en-US" sz="2400" dirty="0">
                <a:solidFill>
                  <a:srgbClr val="FF0000"/>
                </a:solidFill>
              </a:rPr>
              <a:t>This is shown on the number line below:</a:t>
            </a:r>
          </a:p>
        </p:txBody>
      </p:sp>
      <p:sp>
        <p:nvSpPr>
          <p:cNvPr id="9" name="Oval 8">
            <a:extLst>
              <a:ext uri="{FF2B5EF4-FFF2-40B4-BE49-F238E27FC236}">
                <a16:creationId xmlns="" xmlns:a16="http://schemas.microsoft.com/office/drawing/2014/main" id="{AB62BFA0-F6CF-ED47-8A31-1F683F667ABF}"/>
              </a:ext>
            </a:extLst>
          </p:cNvPr>
          <p:cNvSpPr/>
          <p:nvPr/>
        </p:nvSpPr>
        <p:spPr bwMode="auto">
          <a:xfrm>
            <a:off x="7081086" y="5908822"/>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0" name="Straight Arrow Connector 9">
            <a:extLst>
              <a:ext uri="{FF2B5EF4-FFF2-40B4-BE49-F238E27FC236}">
                <a16:creationId xmlns="" xmlns:a16="http://schemas.microsoft.com/office/drawing/2014/main" id="{9782AF4A-48CE-8D47-B2A3-A81274F6E3CA}"/>
              </a:ext>
            </a:extLst>
          </p:cNvPr>
          <p:cNvCxnSpPr>
            <a:cxnSpLocks/>
          </p:cNvCxnSpPr>
          <p:nvPr/>
        </p:nvCxnSpPr>
        <p:spPr bwMode="auto">
          <a:xfrm flipH="1">
            <a:off x="3791744" y="6021288"/>
            <a:ext cx="3289342" cy="0"/>
          </a:xfrm>
          <a:prstGeom prst="straightConnector1">
            <a:avLst/>
          </a:prstGeom>
          <a:solidFill>
            <a:srgbClr val="00B8FF"/>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037875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Examples</a:t>
            </a:r>
          </a:p>
        </p:txBody>
      </p:sp>
      <p:sp>
        <p:nvSpPr>
          <p:cNvPr id="29" name="TextBox 7">
            <a:extLst>
              <a:ext uri="{FF2B5EF4-FFF2-40B4-BE49-F238E27FC236}">
                <a16:creationId xmlns="" xmlns:a16="http://schemas.microsoft.com/office/drawing/2014/main" id="{1424C8CF-F6B5-9548-ADCE-457046F65E8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mc:AlternateContent xmlns:mc="http://schemas.openxmlformats.org/markup-compatibility/2006" xmlns:a14="http://schemas.microsoft.com/office/drawing/2010/main">
        <mc:Choice Requires="a14">
          <p:sp>
            <p:nvSpPr>
              <p:cNvPr id="2" name="TextBox 1">
                <a:extLst>
                  <a:ext uri="{FF2B5EF4-FFF2-40B4-BE49-F238E27FC236}">
                    <a16:creationId xmlns="" xmlns:a16="http://schemas.microsoft.com/office/drawing/2014/main" id="{BB9E2313-A99E-AA47-A7B5-10769359C893}"/>
                  </a:ext>
                </a:extLst>
              </p:cNvPr>
              <p:cNvSpPr txBox="1"/>
              <p:nvPr/>
            </p:nvSpPr>
            <p:spPr>
              <a:xfrm>
                <a:off x="2423592" y="745817"/>
                <a:ext cx="8496944" cy="461665"/>
              </a:xfrm>
              <a:prstGeom prst="rect">
                <a:avLst/>
              </a:prstGeom>
              <a:noFill/>
            </p:spPr>
            <p:txBody>
              <a:bodyPr wrap="square" rtlCol="0">
                <a:spAutoFit/>
              </a:bodyPr>
              <a:lstStyle/>
              <a:p>
                <a:r>
                  <a:rPr lang="en-US" sz="2400" b="1" dirty="0"/>
                  <a:t>Example</a:t>
                </a:r>
                <a:r>
                  <a:rPr lang="en-US" sz="2400" dirty="0"/>
                  <a:t>: Solve the inequality </a:t>
                </a:r>
                <a14:m>
                  <m:oMath xmlns:m="http://schemas.openxmlformats.org/officeDocument/2006/math">
                    <m:r>
                      <a:rPr lang="en-GB" sz="2400" b="0" i="1" smtClean="0">
                        <a:latin typeface="Cambria Math" panose="02040503050406030204" pitchFamily="18" charset="0"/>
                      </a:rPr>
                      <m:t>4</m:t>
                    </m:r>
                    <m:d>
                      <m:dPr>
                        <m:ctrlPr>
                          <a:rPr lang="en-GB" sz="2400" b="0" i="1" smtClean="0">
                            <a:latin typeface="Cambria Math"/>
                          </a:rPr>
                        </m:ctrlPr>
                      </m:dPr>
                      <m:e>
                        <m:r>
                          <a:rPr lang="en-GB" sz="2400" b="0" i="1" smtClean="0">
                            <a:latin typeface="Cambria Math" panose="02040503050406030204" pitchFamily="18" charset="0"/>
                          </a:rPr>
                          <m:t>𝑥</m:t>
                        </m:r>
                        <m:r>
                          <a:rPr lang="en-GB" sz="2400" b="0" i="1" smtClean="0">
                            <a:latin typeface="Cambria Math" panose="02040503050406030204" pitchFamily="18" charset="0"/>
                          </a:rPr>
                          <m:t>−2</m:t>
                        </m:r>
                      </m:e>
                    </m:d>
                    <m:r>
                      <a:rPr lang="en-GB" sz="2400" b="0" i="1" smtClean="0">
                        <a:latin typeface="Cambria Math" panose="02040503050406030204" pitchFamily="18" charset="0"/>
                      </a:rPr>
                      <m:t>&gt;20</m:t>
                    </m:r>
                  </m:oMath>
                </a14:m>
                <a:endParaRPr lang="en-US" sz="2400" dirty="0"/>
              </a:p>
            </p:txBody>
          </p:sp>
        </mc:Choice>
        <mc:Fallback xmlns="">
          <p:sp>
            <p:nvSpPr>
              <p:cNvPr id="2" name="TextBox 1">
                <a:extLst>
                  <a:ext uri="{FF2B5EF4-FFF2-40B4-BE49-F238E27FC236}">
                    <a16:creationId xmlns:a16="http://schemas.microsoft.com/office/drawing/2014/main" id="{BB9E2313-A99E-AA47-A7B5-10769359C893}"/>
                  </a:ext>
                </a:extLst>
              </p:cNvPr>
              <p:cNvSpPr txBox="1">
                <a:spLocks noRot="1" noChangeAspect="1" noMove="1" noResize="1" noEditPoints="1" noAdjustHandles="1" noChangeArrowheads="1" noChangeShapeType="1" noTextEdit="1"/>
              </p:cNvSpPr>
              <p:nvPr/>
            </p:nvSpPr>
            <p:spPr>
              <a:xfrm>
                <a:off x="2423592" y="745817"/>
                <a:ext cx="8496944" cy="461665"/>
              </a:xfrm>
              <a:prstGeom prst="rect">
                <a:avLst/>
              </a:prstGeom>
              <a:blipFill>
                <a:blip r:embed="rId3"/>
                <a:stretch>
                  <a:fillRect l="-1045"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78C3A395-8AA5-8C4E-A850-E2EA282BA8B4}"/>
                  </a:ext>
                </a:extLst>
              </p:cNvPr>
              <p:cNvSpPr txBox="1"/>
              <p:nvPr/>
            </p:nvSpPr>
            <p:spPr>
              <a:xfrm>
                <a:off x="2432713" y="1324409"/>
                <a:ext cx="8712968" cy="1277273"/>
              </a:xfrm>
              <a:prstGeom prst="rect">
                <a:avLst/>
              </a:prstGeom>
              <a:noFill/>
            </p:spPr>
            <p:txBody>
              <a:bodyPr wrap="square" rtlCol="0">
                <a:spAutoFit/>
              </a:bodyPr>
              <a:lstStyle/>
              <a:p>
                <a:pPr>
                  <a:spcAft>
                    <a:spcPts val="300"/>
                  </a:spcAft>
                </a:pPr>
                <a:r>
                  <a:rPr lang="en-US" sz="2400" b="1" dirty="0"/>
                  <a:t>Solution:</a:t>
                </a:r>
                <a:r>
                  <a:rPr lang="en-US" sz="2400" dirty="0"/>
                  <a:t> </a:t>
                </a:r>
                <a:r>
                  <a:rPr lang="en-US" sz="2400" dirty="0">
                    <a:solidFill>
                      <a:srgbClr val="FF0000"/>
                    </a:solidFill>
                  </a:rPr>
                  <a:t>Divide both sides by 4 to give </a:t>
                </a:r>
              </a:p>
              <a:p>
                <a:pPr>
                  <a:spcAft>
                    <a:spcPts val="300"/>
                  </a:spcAft>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−2&gt;5</m:t>
                      </m:r>
                    </m:oMath>
                  </m:oMathPara>
                </a14:m>
                <a:endParaRPr lang="en-US" sz="2400" dirty="0">
                  <a:solidFill>
                    <a:srgbClr val="FF0000"/>
                  </a:solidFill>
                </a:endParaRPr>
              </a:p>
              <a:p>
                <a:pPr>
                  <a:spcAft>
                    <a:spcPts val="300"/>
                  </a:spcAft>
                </a:pPr>
                <a:r>
                  <a:rPr lang="en-US" sz="2400" dirty="0">
                    <a:solidFill>
                      <a:srgbClr val="FF0000"/>
                    </a:solidFill>
                  </a:rPr>
                  <a:t>Adding 2 to both sides: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−2+2&gt;5</m:t>
                    </m:r>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ea typeface="Cambria Math" panose="02040503050406030204" pitchFamily="18" charset="0"/>
                      </a:rPr>
                      <m:t>⟹</m:t>
                    </m:r>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&gt;5</m:t>
                    </m:r>
                  </m:oMath>
                </a14:m>
                <a:endParaRPr lang="en-US" sz="2400" dirty="0"/>
              </a:p>
            </p:txBody>
          </p:sp>
        </mc:Choice>
        <mc:Fallback xmlns="">
          <p:sp>
            <p:nvSpPr>
              <p:cNvPr id="3" name="TextBox 2">
                <a:extLst>
                  <a:ext uri="{FF2B5EF4-FFF2-40B4-BE49-F238E27FC236}">
                    <a16:creationId xmlns:a16="http://schemas.microsoft.com/office/drawing/2014/main" id="{78C3A395-8AA5-8C4E-A850-E2EA282BA8B4}"/>
                  </a:ext>
                </a:extLst>
              </p:cNvPr>
              <p:cNvSpPr txBox="1">
                <a:spLocks noRot="1" noChangeAspect="1" noMove="1" noResize="1" noEditPoints="1" noAdjustHandles="1" noChangeArrowheads="1" noChangeShapeType="1" noTextEdit="1"/>
              </p:cNvSpPr>
              <p:nvPr/>
            </p:nvSpPr>
            <p:spPr>
              <a:xfrm>
                <a:off x="2432713" y="1324409"/>
                <a:ext cx="8712968" cy="1277273"/>
              </a:xfrm>
              <a:prstGeom prst="rect">
                <a:avLst/>
              </a:prstGeom>
              <a:blipFill>
                <a:blip r:embed="rId4"/>
                <a:stretch>
                  <a:fillRect l="-1312" t="-2941"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0919892E-BAB1-ED45-92A0-A99208141603}"/>
                  </a:ext>
                </a:extLst>
              </p:cNvPr>
              <p:cNvSpPr txBox="1"/>
              <p:nvPr/>
            </p:nvSpPr>
            <p:spPr>
              <a:xfrm>
                <a:off x="2432713" y="2696190"/>
                <a:ext cx="9649072" cy="830997"/>
              </a:xfrm>
              <a:prstGeom prst="rect">
                <a:avLst/>
              </a:prstGeom>
              <a:noFill/>
            </p:spPr>
            <p:txBody>
              <a:bodyPr wrap="square" rtlCol="0">
                <a:spAutoFit/>
              </a:bodyPr>
              <a:lstStyle/>
              <a:p>
                <a:r>
                  <a:rPr lang="en-US" sz="2400" b="1" dirty="0"/>
                  <a:t>Example </a:t>
                </a:r>
              </a:p>
              <a:p>
                <a:r>
                  <a:rPr lang="en-US" sz="2400" dirty="0"/>
                  <a:t>Solve   </a:t>
                </a:r>
                <a14:m>
                  <m:oMath xmlns:m="http://schemas.openxmlformats.org/officeDocument/2006/math">
                    <m:r>
                      <a:rPr lang="en-GB" sz="2400" b="0" i="1" smtClean="0">
                        <a:latin typeface="Cambria Math" panose="02040503050406030204" pitchFamily="18" charset="0"/>
                      </a:rPr>
                      <m:t>−10&lt;6</m:t>
                    </m:r>
                    <m:r>
                      <a:rPr lang="en-GB" sz="2400" b="0" i="1" smtClean="0">
                        <a:latin typeface="Cambria Math" panose="02040503050406030204" pitchFamily="18" charset="0"/>
                      </a:rPr>
                      <m:t>𝑥</m:t>
                    </m:r>
                    <m:r>
                      <a:rPr lang="en-GB" sz="2400" b="0" i="1" smtClean="0">
                        <a:latin typeface="Cambria Math" panose="02040503050406030204" pitchFamily="18" charset="0"/>
                      </a:rPr>
                      <m:t>+2&lt;32   </m:t>
                    </m:r>
                  </m:oMath>
                </a14:m>
                <a:r>
                  <a:rPr lang="en-US" sz="2400" dirty="0"/>
                  <a:t>and show the solution on a number line</a:t>
                </a:r>
              </a:p>
            </p:txBody>
          </p:sp>
        </mc:Choice>
        <mc:Fallback xmlns="">
          <p:sp>
            <p:nvSpPr>
              <p:cNvPr id="4" name="TextBox 3">
                <a:extLst>
                  <a:ext uri="{FF2B5EF4-FFF2-40B4-BE49-F238E27FC236}">
                    <a16:creationId xmlns:a16="http://schemas.microsoft.com/office/drawing/2014/main" id="{0919892E-BAB1-ED45-92A0-A99208141603}"/>
                  </a:ext>
                </a:extLst>
              </p:cNvPr>
              <p:cNvSpPr txBox="1">
                <a:spLocks noRot="1" noChangeAspect="1" noMove="1" noResize="1" noEditPoints="1" noAdjustHandles="1" noChangeArrowheads="1" noChangeShapeType="1" noTextEdit="1"/>
              </p:cNvSpPr>
              <p:nvPr/>
            </p:nvSpPr>
            <p:spPr>
              <a:xfrm>
                <a:off x="2432713" y="2696190"/>
                <a:ext cx="9649072" cy="830997"/>
              </a:xfrm>
              <a:prstGeom prst="rect">
                <a:avLst/>
              </a:prstGeom>
              <a:blipFill>
                <a:blip r:embed="rId5"/>
                <a:stretch>
                  <a:fillRect l="-1186" t="-4478"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 xmlns:a16="http://schemas.microsoft.com/office/drawing/2014/main" id="{6B443631-9E1E-8142-BF64-7CC7B313496B}"/>
                  </a:ext>
                </a:extLst>
              </p:cNvPr>
              <p:cNvSpPr txBox="1"/>
              <p:nvPr/>
            </p:nvSpPr>
            <p:spPr>
              <a:xfrm>
                <a:off x="2403376" y="3611854"/>
                <a:ext cx="9540730" cy="1646605"/>
              </a:xfrm>
              <a:prstGeom prst="rect">
                <a:avLst/>
              </a:prstGeom>
              <a:noFill/>
            </p:spPr>
            <p:txBody>
              <a:bodyPr wrap="square" rtlCol="0">
                <a:spAutoFit/>
              </a:bodyPr>
              <a:lstStyle/>
              <a:p>
                <a:pPr>
                  <a:spcAft>
                    <a:spcPts val="300"/>
                  </a:spcAft>
                </a:pPr>
                <a:r>
                  <a:rPr lang="en-US" sz="2400" b="1" dirty="0"/>
                  <a:t>Solution: </a:t>
                </a:r>
                <a:r>
                  <a:rPr lang="en-US" sz="2400" dirty="0">
                    <a:solidFill>
                      <a:srgbClr val="FF0000"/>
                    </a:solidFill>
                  </a:rPr>
                  <a:t>Note that the same operation must be performed on each part of the inequality; so here we subtract 2 from each part to give:</a:t>
                </a:r>
              </a:p>
              <a:p>
                <a:pPr>
                  <a:spcAft>
                    <a:spcPts val="300"/>
                  </a:spcAft>
                </a:pPr>
                <a:r>
                  <a:rPr lang="en-US" sz="2400" dirty="0">
                    <a:solidFill>
                      <a:srgbClr val="FF0000"/>
                    </a:solidFill>
                  </a:rPr>
                  <a:t>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−12&lt;6</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&lt;30</m:t>
                    </m:r>
                  </m:oMath>
                </a14:m>
                <a:endParaRPr lang="en-GB" sz="2400" b="0" dirty="0">
                  <a:solidFill>
                    <a:srgbClr val="FF0000"/>
                  </a:solidFill>
                </a:endParaRPr>
              </a:p>
              <a:p>
                <a:pPr>
                  <a:spcAft>
                    <a:spcPts val="300"/>
                  </a:spcAft>
                </a:pPr>
                <a:r>
                  <a:rPr lang="en-US" sz="2400" dirty="0">
                    <a:solidFill>
                      <a:srgbClr val="FF0000"/>
                    </a:solidFill>
                  </a:rPr>
                  <a:t>Dividing by 6 gives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−2&lt;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&lt;5</m:t>
                    </m:r>
                  </m:oMath>
                </a14:m>
                <a:r>
                  <a:rPr lang="en-US" sz="2400" dirty="0"/>
                  <a:t>   </a:t>
                </a:r>
              </a:p>
            </p:txBody>
          </p:sp>
        </mc:Choice>
        <mc:Fallback xmlns="">
          <p:sp>
            <p:nvSpPr>
              <p:cNvPr id="5" name="TextBox 4">
                <a:extLst>
                  <a:ext uri="{FF2B5EF4-FFF2-40B4-BE49-F238E27FC236}">
                    <a16:creationId xmlns:a16="http://schemas.microsoft.com/office/drawing/2014/main" id="{6B443631-9E1E-8142-BF64-7CC7B313496B}"/>
                  </a:ext>
                </a:extLst>
              </p:cNvPr>
              <p:cNvSpPr txBox="1">
                <a:spLocks noRot="1" noChangeAspect="1" noMove="1" noResize="1" noEditPoints="1" noAdjustHandles="1" noChangeArrowheads="1" noChangeShapeType="1" noTextEdit="1"/>
              </p:cNvSpPr>
              <p:nvPr/>
            </p:nvSpPr>
            <p:spPr>
              <a:xfrm>
                <a:off x="2403376" y="3611854"/>
                <a:ext cx="9540730" cy="1646605"/>
              </a:xfrm>
              <a:prstGeom prst="rect">
                <a:avLst/>
              </a:prstGeom>
              <a:blipFill>
                <a:blip r:embed="rId6"/>
                <a:stretch>
                  <a:fillRect l="-931" t="-2290" b="-6870"/>
                </a:stretch>
              </a:blipFill>
            </p:spPr>
            <p:txBody>
              <a:bodyPr/>
              <a:lstStyle/>
              <a:p>
                <a:r>
                  <a:rPr lang="en-US">
                    <a:noFill/>
                  </a:rPr>
                  <a:t> </a:t>
                </a:r>
              </a:p>
            </p:txBody>
          </p:sp>
        </mc:Fallback>
      </mc:AlternateContent>
      <p:pic>
        <p:nvPicPr>
          <p:cNvPr id="8" name="Picture 7">
            <a:extLst>
              <a:ext uri="{FF2B5EF4-FFF2-40B4-BE49-F238E27FC236}">
                <a16:creationId xmlns="" xmlns:a16="http://schemas.microsoft.com/office/drawing/2014/main" id="{0E945820-73DA-FE4C-9142-74265CF86372}"/>
              </a:ext>
            </a:extLst>
          </p:cNvPr>
          <p:cNvPicPr>
            <a:picLocks noChangeAspect="1"/>
          </p:cNvPicPr>
          <p:nvPr/>
        </p:nvPicPr>
        <p:blipFill>
          <a:blip r:embed="rId7"/>
          <a:stretch>
            <a:fillRect/>
          </a:stretch>
        </p:blipFill>
        <p:spPr>
          <a:xfrm>
            <a:off x="3647728" y="5760260"/>
            <a:ext cx="6735419" cy="1097740"/>
          </a:xfrm>
          <a:prstGeom prst="rect">
            <a:avLst/>
          </a:prstGeom>
        </p:spPr>
      </p:pic>
      <p:sp>
        <p:nvSpPr>
          <p:cNvPr id="6" name="TextBox 5">
            <a:extLst>
              <a:ext uri="{FF2B5EF4-FFF2-40B4-BE49-F238E27FC236}">
                <a16:creationId xmlns="" xmlns:a16="http://schemas.microsoft.com/office/drawing/2014/main" id="{72B7B5CF-CD47-6E45-AD3E-3C92AE6EA69A}"/>
              </a:ext>
            </a:extLst>
          </p:cNvPr>
          <p:cNvSpPr txBox="1"/>
          <p:nvPr/>
        </p:nvSpPr>
        <p:spPr>
          <a:xfrm>
            <a:off x="2432713" y="5301208"/>
            <a:ext cx="8487823" cy="461665"/>
          </a:xfrm>
          <a:prstGeom prst="rect">
            <a:avLst/>
          </a:prstGeom>
          <a:noFill/>
        </p:spPr>
        <p:txBody>
          <a:bodyPr wrap="square" rtlCol="0">
            <a:spAutoFit/>
          </a:bodyPr>
          <a:lstStyle/>
          <a:p>
            <a:r>
              <a:rPr lang="en-US" sz="2400" dirty="0">
                <a:solidFill>
                  <a:srgbClr val="FF0000"/>
                </a:solidFill>
              </a:rPr>
              <a:t>This solution is shown on the number line below:</a:t>
            </a:r>
          </a:p>
        </p:txBody>
      </p:sp>
      <p:sp>
        <p:nvSpPr>
          <p:cNvPr id="10" name="Oval 9">
            <a:extLst>
              <a:ext uri="{FF2B5EF4-FFF2-40B4-BE49-F238E27FC236}">
                <a16:creationId xmlns="" xmlns:a16="http://schemas.microsoft.com/office/drawing/2014/main" id="{DAD33ABA-DE05-C343-9A49-C48A79E37732}"/>
              </a:ext>
            </a:extLst>
          </p:cNvPr>
          <p:cNvSpPr/>
          <p:nvPr/>
        </p:nvSpPr>
        <p:spPr bwMode="auto">
          <a:xfrm>
            <a:off x="9048328" y="5891393"/>
            <a:ext cx="216024" cy="21602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1" name="Oval 10">
            <a:extLst>
              <a:ext uri="{FF2B5EF4-FFF2-40B4-BE49-F238E27FC236}">
                <a16:creationId xmlns="" xmlns:a16="http://schemas.microsoft.com/office/drawing/2014/main" id="{D10AC8F1-51FD-BC41-A7CD-677901EA9C9F}"/>
              </a:ext>
            </a:extLst>
          </p:cNvPr>
          <p:cNvSpPr/>
          <p:nvPr/>
        </p:nvSpPr>
        <p:spPr bwMode="auto">
          <a:xfrm flipV="1">
            <a:off x="4488653" y="5873461"/>
            <a:ext cx="216024" cy="21602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9" name="Straight Connector 8">
            <a:extLst>
              <a:ext uri="{FF2B5EF4-FFF2-40B4-BE49-F238E27FC236}">
                <a16:creationId xmlns="" xmlns:a16="http://schemas.microsoft.com/office/drawing/2014/main" id="{EFA664CA-9AE3-474D-A828-CB9594D106D8}"/>
              </a:ext>
            </a:extLst>
          </p:cNvPr>
          <p:cNvCxnSpPr>
            <a:cxnSpLocks/>
          </p:cNvCxnSpPr>
          <p:nvPr/>
        </p:nvCxnSpPr>
        <p:spPr bwMode="auto">
          <a:xfrm flipV="1">
            <a:off x="4685055" y="5974621"/>
            <a:ext cx="4375287" cy="13704"/>
          </a:xfrm>
          <a:prstGeom prst="line">
            <a:avLst/>
          </a:prstGeom>
          <a:solidFill>
            <a:srgbClr val="00B8FF"/>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548743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 xmlns:a16="http://schemas.microsoft.com/office/drawing/2014/main" id="{D3E2B1E0-A157-244D-B15A-099F080D8A6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mc:AlternateContent xmlns:mc="http://schemas.openxmlformats.org/markup-compatibility/2006" xmlns:a14="http://schemas.microsoft.com/office/drawing/2010/main">
        <mc:Choice Requires="a14">
          <p:sp>
            <p:nvSpPr>
              <p:cNvPr id="2" name="TextBox 1">
                <a:extLst>
                  <a:ext uri="{FF2B5EF4-FFF2-40B4-BE49-F238E27FC236}">
                    <a16:creationId xmlns="" xmlns:a16="http://schemas.microsoft.com/office/drawing/2014/main" id="{93D352FF-9836-B047-BE9F-C38A2B944ED3}"/>
                  </a:ext>
                </a:extLst>
              </p:cNvPr>
              <p:cNvSpPr txBox="1"/>
              <p:nvPr/>
            </p:nvSpPr>
            <p:spPr>
              <a:xfrm>
                <a:off x="2555114" y="1688145"/>
                <a:ext cx="9289032" cy="907941"/>
              </a:xfrm>
              <a:prstGeom prst="rect">
                <a:avLst/>
              </a:prstGeom>
              <a:noFill/>
            </p:spPr>
            <p:txBody>
              <a:bodyPr wrap="square" rtlCol="0">
                <a:spAutoFit/>
              </a:bodyPr>
              <a:lstStyle/>
              <a:p>
                <a:pPr marL="457200" indent="-457200">
                  <a:spcAft>
                    <a:spcPts val="600"/>
                  </a:spcAft>
                  <a:buAutoNum type="arabicPeriod"/>
                </a:pPr>
                <a:r>
                  <a:rPr lang="en-US" sz="2400" dirty="0"/>
                  <a:t>Solve these inequalities:</a:t>
                </a:r>
              </a:p>
              <a:p>
                <a:r>
                  <a:rPr lang="en-US" sz="2400" dirty="0"/>
                  <a:t>      a) </a:t>
                </a:r>
                <a14:m>
                  <m:oMath xmlns:m="http://schemas.openxmlformats.org/officeDocument/2006/math">
                    <m:r>
                      <a:rPr lang="en-GB" sz="2400" b="0" i="1" smtClean="0">
                        <a:latin typeface="Cambria Math" panose="02040503050406030204" pitchFamily="18" charset="0"/>
                      </a:rPr>
                      <m:t>5</m:t>
                    </m:r>
                    <m:r>
                      <a:rPr lang="en-GB" sz="2400" b="0" i="1" smtClean="0">
                        <a:latin typeface="Cambria Math" panose="02040503050406030204" pitchFamily="18" charset="0"/>
                      </a:rPr>
                      <m:t>𝑥</m:t>
                    </m:r>
                    <m:r>
                      <a:rPr lang="en-GB" sz="2400" b="0" i="1" smtClean="0">
                        <a:latin typeface="Cambria Math" panose="02040503050406030204" pitchFamily="18" charset="0"/>
                      </a:rPr>
                      <m:t>−8&gt;27            </m:t>
                    </m:r>
                    <m:r>
                      <m:rPr>
                        <m:sty m:val="p"/>
                      </m:rPr>
                      <a:rPr lang="en-GB" sz="2400" b="0" i="0" smtClean="0">
                        <a:latin typeface="Cambria Math" panose="02040503050406030204" pitchFamily="18" charset="0"/>
                      </a:rPr>
                      <m:t>b</m:t>
                    </m:r>
                    <m:r>
                      <a:rPr lang="en-GB" sz="2400" b="0" i="0" smtClean="0">
                        <a:latin typeface="Cambria Math" panose="02040503050406030204" pitchFamily="18" charset="0"/>
                      </a:rPr>
                      <m:t>)</m:t>
                    </m:r>
                    <m:r>
                      <a:rPr lang="en-GB" sz="2400" b="0" i="1" smtClean="0">
                        <a:latin typeface="Cambria Math" panose="02040503050406030204" pitchFamily="18" charset="0"/>
                      </a:rPr>
                      <m:t> 4(2</m:t>
                    </m:r>
                    <m:r>
                      <a:rPr lang="en-GB" sz="2400" b="0" i="1" smtClean="0">
                        <a:latin typeface="Cambria Math" panose="02040503050406030204" pitchFamily="18" charset="0"/>
                      </a:rPr>
                      <m:t>𝑥</m:t>
                    </m:r>
                    <m:r>
                      <a:rPr lang="en-GB" sz="2400" b="0" i="1" smtClean="0">
                        <a:latin typeface="Cambria Math" panose="02040503050406030204" pitchFamily="18" charset="0"/>
                      </a:rPr>
                      <m:t>−3)≥−8           </m:t>
                    </m:r>
                    <m:r>
                      <m:rPr>
                        <m:sty m:val="p"/>
                      </m:rPr>
                      <a:rPr lang="en-GB" sz="2400" b="0" i="0" smtClean="0">
                        <a:latin typeface="Cambria Math" panose="02040503050406030204" pitchFamily="18" charset="0"/>
                      </a:rPr>
                      <m:t>c</m:t>
                    </m:r>
                    <m:r>
                      <a:rPr lang="en-GB" sz="2400" b="0" i="0" smtClean="0">
                        <a:latin typeface="Cambria Math" panose="02040503050406030204" pitchFamily="18" charset="0"/>
                      </a:rPr>
                      <m:t>)</m:t>
                    </m:r>
                    <m:r>
                      <a:rPr lang="en-GB" sz="2400" b="0" i="1" smtClean="0">
                        <a:latin typeface="Cambria Math" panose="02040503050406030204" pitchFamily="18" charset="0"/>
                      </a:rPr>
                      <m:t> 5 −6</m:t>
                    </m:r>
                    <m:r>
                      <a:rPr lang="en-GB" sz="2400" b="0" i="1" smtClean="0">
                        <a:latin typeface="Cambria Math" panose="02040503050406030204" pitchFamily="18" charset="0"/>
                      </a:rPr>
                      <m:t>𝑥</m:t>
                    </m:r>
                    <m:r>
                      <a:rPr lang="en-GB" sz="2400" b="0" i="1" smtClean="0">
                        <a:latin typeface="Cambria Math" panose="02040503050406030204" pitchFamily="18" charset="0"/>
                      </a:rPr>
                      <m:t>&lt;−7</m:t>
                    </m:r>
                  </m:oMath>
                </a14:m>
                <a:endParaRPr lang="en-US" sz="2400" dirty="0"/>
              </a:p>
            </p:txBody>
          </p:sp>
        </mc:Choice>
        <mc:Fallback xmlns="">
          <p:sp>
            <p:nvSpPr>
              <p:cNvPr id="2" name="TextBox 1">
                <a:extLst>
                  <a:ext uri="{FF2B5EF4-FFF2-40B4-BE49-F238E27FC236}">
                    <a16:creationId xmlns:a16="http://schemas.microsoft.com/office/drawing/2014/main" id="{93D352FF-9836-B047-BE9F-C38A2B944ED3}"/>
                  </a:ext>
                </a:extLst>
              </p:cNvPr>
              <p:cNvSpPr txBox="1">
                <a:spLocks noRot="1" noChangeAspect="1" noMove="1" noResize="1" noEditPoints="1" noAdjustHandles="1" noChangeArrowheads="1" noChangeShapeType="1" noTextEdit="1"/>
              </p:cNvSpPr>
              <p:nvPr/>
            </p:nvSpPr>
            <p:spPr>
              <a:xfrm>
                <a:off x="2555114" y="1688145"/>
                <a:ext cx="9289032" cy="907941"/>
              </a:xfrm>
              <a:prstGeom prst="rect">
                <a:avLst/>
              </a:prstGeom>
              <a:blipFill>
                <a:blip r:embed="rId3"/>
                <a:stretch>
                  <a:fillRect l="-819" t="-4167" b="-13889"/>
                </a:stretch>
              </a:blipFill>
            </p:spPr>
            <p:txBody>
              <a:bodyPr/>
              <a:lstStyle/>
              <a:p>
                <a:r>
                  <a:rPr lang="en-US">
                    <a:noFill/>
                  </a:rPr>
                  <a:t> </a:t>
                </a:r>
              </a:p>
            </p:txBody>
          </p:sp>
        </mc:Fallback>
      </mc:AlternateContent>
      <p:sp>
        <p:nvSpPr>
          <p:cNvPr id="3" name="TextBox 2">
            <a:extLst>
              <a:ext uri="{FF2B5EF4-FFF2-40B4-BE49-F238E27FC236}">
                <a16:creationId xmlns="" xmlns:a16="http://schemas.microsoft.com/office/drawing/2014/main" id="{127CBF32-1639-C542-8F17-8E592AF72228}"/>
              </a:ext>
            </a:extLst>
          </p:cNvPr>
          <p:cNvSpPr txBox="1"/>
          <p:nvPr/>
        </p:nvSpPr>
        <p:spPr>
          <a:xfrm>
            <a:off x="2905555" y="2732024"/>
            <a:ext cx="1366080" cy="461665"/>
          </a:xfrm>
          <a:prstGeom prst="rect">
            <a:avLst/>
          </a:prstGeom>
          <a:noFill/>
        </p:spPr>
        <p:txBody>
          <a:bodyPr wrap="none" rtlCol="0">
            <a:spAutoFit/>
          </a:bodyPr>
          <a:lstStyle/>
          <a:p>
            <a:r>
              <a:rPr lang="en-US" sz="2400" dirty="0">
                <a:solidFill>
                  <a:srgbClr val="FF0000"/>
                </a:solidFill>
              </a:rPr>
              <a:t>Answers</a:t>
            </a:r>
          </a:p>
        </p:txBody>
      </p:sp>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3A20A79F-24AB-AA4B-826B-437A59BDFA52}"/>
                  </a:ext>
                </a:extLst>
              </p:cNvPr>
              <p:cNvSpPr txBox="1"/>
              <p:nvPr/>
            </p:nvSpPr>
            <p:spPr>
              <a:xfrm>
                <a:off x="4510788" y="2731510"/>
                <a:ext cx="1368152" cy="461665"/>
              </a:xfrm>
              <a:prstGeom prst="rect">
                <a:avLst/>
              </a:prstGeom>
              <a:noFill/>
            </p:spPr>
            <p:txBody>
              <a:bodyPr wrap="square" rtlCol="0">
                <a:spAutoFit/>
              </a:bodyPr>
              <a:lstStyle/>
              <a:p>
                <a:r>
                  <a:rPr lang="en-GB" sz="2400" b="0" dirty="0">
                    <a:solidFill>
                      <a:srgbClr val="FF0000"/>
                    </a:solidFill>
                  </a:rPr>
                  <a:t>a)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&gt;7</m:t>
                    </m:r>
                  </m:oMath>
                </a14:m>
                <a:endParaRPr lang="en-US" sz="2400" dirty="0">
                  <a:solidFill>
                    <a:srgbClr val="FF0000"/>
                  </a:solidFill>
                </a:endParaRPr>
              </a:p>
            </p:txBody>
          </p:sp>
        </mc:Choice>
        <mc:Fallback xmlns="">
          <p:sp>
            <p:nvSpPr>
              <p:cNvPr id="4" name="TextBox 3">
                <a:extLst>
                  <a:ext uri="{FF2B5EF4-FFF2-40B4-BE49-F238E27FC236}">
                    <a16:creationId xmlns:a16="http://schemas.microsoft.com/office/drawing/2014/main" id="{3A20A79F-24AB-AA4B-826B-437A59BDFA52}"/>
                  </a:ext>
                </a:extLst>
              </p:cNvPr>
              <p:cNvSpPr txBox="1">
                <a:spLocks noRot="1" noChangeAspect="1" noMove="1" noResize="1" noEditPoints="1" noAdjustHandles="1" noChangeArrowheads="1" noChangeShapeType="1" noTextEdit="1"/>
              </p:cNvSpPr>
              <p:nvPr/>
            </p:nvSpPr>
            <p:spPr>
              <a:xfrm>
                <a:off x="4510788" y="2731510"/>
                <a:ext cx="1368152" cy="461665"/>
              </a:xfrm>
              <a:prstGeom prst="rect">
                <a:avLst/>
              </a:prstGeom>
              <a:blipFill>
                <a:blip r:embed="rId4"/>
                <a:stretch>
                  <a:fillRect l="-6422" t="-8108"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 xmlns:a16="http://schemas.microsoft.com/office/drawing/2014/main" id="{B899898E-A05F-B94A-8A89-015167B23B66}"/>
                  </a:ext>
                </a:extLst>
              </p:cNvPr>
              <p:cNvSpPr txBox="1"/>
              <p:nvPr/>
            </p:nvSpPr>
            <p:spPr>
              <a:xfrm>
                <a:off x="6540923" y="2519142"/>
                <a:ext cx="2880320"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b</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m:oMathPara>
                </a14:m>
                <a:endParaRPr lang="en-US" sz="2400" dirty="0">
                  <a:solidFill>
                    <a:srgbClr val="FF0000"/>
                  </a:solidFill>
                </a:endParaRPr>
              </a:p>
            </p:txBody>
          </p:sp>
        </mc:Choice>
        <mc:Fallback xmlns="">
          <p:sp>
            <p:nvSpPr>
              <p:cNvPr id="5" name="TextBox 4">
                <a:extLst>
                  <a:ext uri="{FF2B5EF4-FFF2-40B4-BE49-F238E27FC236}">
                    <a16:creationId xmlns:a16="http://schemas.microsoft.com/office/drawing/2014/main" id="{B899898E-A05F-B94A-8A89-015167B23B66}"/>
                  </a:ext>
                </a:extLst>
              </p:cNvPr>
              <p:cNvSpPr txBox="1">
                <a:spLocks noRot="1" noChangeAspect="1" noMove="1" noResize="1" noEditPoints="1" noAdjustHandles="1" noChangeArrowheads="1" noChangeShapeType="1" noTextEdit="1"/>
              </p:cNvSpPr>
              <p:nvPr/>
            </p:nvSpPr>
            <p:spPr>
              <a:xfrm>
                <a:off x="6540923" y="2519142"/>
                <a:ext cx="2880320" cy="783804"/>
              </a:xfrm>
              <a:prstGeom prst="rect">
                <a:avLst/>
              </a:prstGeom>
              <a:blipFill>
                <a:blip r:embed="rId5"/>
                <a:stretch>
                  <a:fillRect b="-6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 xmlns:a16="http://schemas.microsoft.com/office/drawing/2014/main" id="{43364215-4102-E145-BF68-82F5793F2D6C}"/>
                  </a:ext>
                </a:extLst>
              </p:cNvPr>
              <p:cNvSpPr txBox="1"/>
              <p:nvPr/>
            </p:nvSpPr>
            <p:spPr>
              <a:xfrm>
                <a:off x="10344472" y="2659559"/>
                <a:ext cx="1368152" cy="769441"/>
              </a:xfrm>
              <a:prstGeom prst="rect">
                <a:avLst/>
              </a:prstGeom>
              <a:noFill/>
            </p:spPr>
            <p:txBody>
              <a:bodyPr wrap="square" rtlCol="0">
                <a:spAutoFit/>
              </a:bodyPr>
              <a:lstStyle/>
              <a:p>
                <a:r>
                  <a:rPr lang="en-GB" sz="2400" dirty="0">
                    <a:solidFill>
                      <a:srgbClr val="FF0000"/>
                    </a:solidFill>
                  </a:rPr>
                  <a:t>c)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&gt;2</m:t>
                    </m:r>
                  </m:oMath>
                </a14:m>
                <a:endParaRPr lang="en-US" sz="2400" dirty="0">
                  <a:solidFill>
                    <a:srgbClr val="FF0000"/>
                  </a:solidFill>
                </a:endParaRPr>
              </a:p>
              <a:p>
                <a:endParaRPr lang="en-US" dirty="0"/>
              </a:p>
            </p:txBody>
          </p:sp>
        </mc:Choice>
        <mc:Fallback xmlns="">
          <p:sp>
            <p:nvSpPr>
              <p:cNvPr id="6" name="TextBox 5">
                <a:extLst>
                  <a:ext uri="{FF2B5EF4-FFF2-40B4-BE49-F238E27FC236}">
                    <a16:creationId xmlns:a16="http://schemas.microsoft.com/office/drawing/2014/main" id="{43364215-4102-E145-BF68-82F5793F2D6C}"/>
                  </a:ext>
                </a:extLst>
              </p:cNvPr>
              <p:cNvSpPr txBox="1">
                <a:spLocks noRot="1" noChangeAspect="1" noMove="1" noResize="1" noEditPoints="1" noAdjustHandles="1" noChangeArrowheads="1" noChangeShapeType="1" noTextEdit="1"/>
              </p:cNvSpPr>
              <p:nvPr/>
            </p:nvSpPr>
            <p:spPr>
              <a:xfrm>
                <a:off x="10344472" y="2659559"/>
                <a:ext cx="1368152" cy="769441"/>
              </a:xfrm>
              <a:prstGeom prst="rect">
                <a:avLst/>
              </a:prstGeom>
              <a:blipFill>
                <a:blip r:embed="rId6"/>
                <a:stretch>
                  <a:fillRect l="-7407" t="-48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 xmlns:a16="http://schemas.microsoft.com/office/drawing/2014/main" id="{08935DE2-F9AA-EC41-85A8-B803510D3485}"/>
                  </a:ext>
                </a:extLst>
              </p:cNvPr>
              <p:cNvSpPr txBox="1"/>
              <p:nvPr/>
            </p:nvSpPr>
            <p:spPr>
              <a:xfrm>
                <a:off x="2555114" y="3555055"/>
                <a:ext cx="8784976" cy="1354217"/>
              </a:xfrm>
              <a:prstGeom prst="rect">
                <a:avLst/>
              </a:prstGeom>
              <a:noFill/>
            </p:spPr>
            <p:txBody>
              <a:bodyPr wrap="square" rtlCol="0">
                <a:spAutoFit/>
              </a:bodyPr>
              <a:lstStyle/>
              <a:p>
                <a:pPr>
                  <a:spcAft>
                    <a:spcPts val="600"/>
                  </a:spcAft>
                </a:pPr>
                <a:r>
                  <a:rPr lang="en-US" sz="2400" dirty="0"/>
                  <a:t>2. Solve these inequalities:</a:t>
                </a:r>
              </a:p>
              <a:p>
                <a:pPr>
                  <a:spcAft>
                    <a:spcPts val="600"/>
                  </a:spcAft>
                </a:pPr>
                <a:r>
                  <a:rPr lang="en-US" sz="2400" dirty="0"/>
                  <a:t>     a) </a:t>
                </a:r>
                <a14:m>
                  <m:oMath xmlns:m="http://schemas.openxmlformats.org/officeDocument/2006/math">
                    <m:r>
                      <a:rPr lang="en-GB" sz="2400" b="0" i="1" smtClean="0">
                        <a:latin typeface="Cambria Math" panose="02040503050406030204" pitchFamily="18" charset="0"/>
                      </a:rPr>
                      <m:t>11≤4</m:t>
                    </m:r>
                    <m:r>
                      <a:rPr lang="en-GB" sz="2400" b="0" i="1" smtClean="0">
                        <a:latin typeface="Cambria Math" panose="02040503050406030204" pitchFamily="18" charset="0"/>
                      </a:rPr>
                      <m:t>𝑥</m:t>
                    </m:r>
                    <m:r>
                      <a:rPr lang="en-GB" sz="2400" b="0" i="1" smtClean="0">
                        <a:latin typeface="Cambria Math" panose="02040503050406030204" pitchFamily="18" charset="0"/>
                      </a:rPr>
                      <m:t>+7&lt;27              </m:t>
                    </m:r>
                    <m:r>
                      <m:rPr>
                        <m:sty m:val="p"/>
                      </m:rPr>
                      <a:rPr lang="en-GB" sz="2400" b="0" i="0" smtClean="0">
                        <a:latin typeface="Cambria Math" panose="02040503050406030204" pitchFamily="18" charset="0"/>
                      </a:rPr>
                      <m:t>b</m:t>
                    </m:r>
                    <m:r>
                      <a:rPr lang="en-GB" sz="2400" b="0" i="0" smtClean="0">
                        <a:latin typeface="Cambria Math" panose="02040503050406030204" pitchFamily="18" charset="0"/>
                      </a:rPr>
                      <m:t>)</m:t>
                    </m:r>
                    <m:r>
                      <a:rPr lang="en-GB" sz="2400" b="0" i="1" smtClean="0">
                        <a:latin typeface="Cambria Math" panose="02040503050406030204" pitchFamily="18" charset="0"/>
                      </a:rPr>
                      <m:t> −8≤4(2</m:t>
                    </m:r>
                    <m:r>
                      <a:rPr lang="en-GB" sz="2400" b="0" i="1" smtClean="0">
                        <a:latin typeface="Cambria Math" panose="02040503050406030204" pitchFamily="18" charset="0"/>
                      </a:rPr>
                      <m:t>𝑥</m:t>
                    </m:r>
                    <m:r>
                      <a:rPr lang="en-GB" sz="2400" b="0" i="1" smtClean="0">
                        <a:latin typeface="Cambria Math" panose="02040503050406030204" pitchFamily="18" charset="0"/>
                      </a:rPr>
                      <m:t>−3)≤12</m:t>
                    </m:r>
                  </m:oMath>
                </a14:m>
                <a:endParaRPr lang="en-GB" sz="2400" b="0" dirty="0"/>
              </a:p>
              <a:p>
                <a:r>
                  <a:rPr lang="en-US" sz="2400" dirty="0"/>
                  <a:t>    Illustrate the solution to part b) on the number line below. </a:t>
                </a:r>
              </a:p>
            </p:txBody>
          </p:sp>
        </mc:Choice>
        <mc:Fallback xmlns="">
          <p:sp>
            <p:nvSpPr>
              <p:cNvPr id="7" name="TextBox 6">
                <a:extLst>
                  <a:ext uri="{FF2B5EF4-FFF2-40B4-BE49-F238E27FC236}">
                    <a16:creationId xmlns:a16="http://schemas.microsoft.com/office/drawing/2014/main" id="{08935DE2-F9AA-EC41-85A8-B803510D3485}"/>
                  </a:ext>
                </a:extLst>
              </p:cNvPr>
              <p:cNvSpPr txBox="1">
                <a:spLocks noRot="1" noChangeAspect="1" noMove="1" noResize="1" noEditPoints="1" noAdjustHandles="1" noChangeArrowheads="1" noChangeShapeType="1" noTextEdit="1"/>
              </p:cNvSpPr>
              <p:nvPr/>
            </p:nvSpPr>
            <p:spPr>
              <a:xfrm>
                <a:off x="2555114" y="3555055"/>
                <a:ext cx="8784976" cy="1354217"/>
              </a:xfrm>
              <a:prstGeom prst="rect">
                <a:avLst/>
              </a:prstGeom>
              <a:blipFill>
                <a:blip r:embed="rId7"/>
                <a:stretch>
                  <a:fillRect l="-1010" t="-2778" b="-8333"/>
                </a:stretch>
              </a:blipFill>
            </p:spPr>
            <p:txBody>
              <a:bodyPr/>
              <a:lstStyle/>
              <a:p>
                <a:r>
                  <a:rPr lang="en-US">
                    <a:noFill/>
                  </a:rPr>
                  <a:t> </a:t>
                </a:r>
              </a:p>
            </p:txBody>
          </p:sp>
        </mc:Fallback>
      </mc:AlternateContent>
      <p:sp>
        <p:nvSpPr>
          <p:cNvPr id="8" name="TextBox 7">
            <a:extLst>
              <a:ext uri="{FF2B5EF4-FFF2-40B4-BE49-F238E27FC236}">
                <a16:creationId xmlns="" xmlns:a16="http://schemas.microsoft.com/office/drawing/2014/main" id="{8764E606-66D2-294A-94A5-7543C8F11FD8}"/>
              </a:ext>
            </a:extLst>
          </p:cNvPr>
          <p:cNvSpPr txBox="1"/>
          <p:nvPr/>
        </p:nvSpPr>
        <p:spPr>
          <a:xfrm>
            <a:off x="2845111" y="5035327"/>
            <a:ext cx="1605233" cy="461665"/>
          </a:xfrm>
          <a:prstGeom prst="rect">
            <a:avLst/>
          </a:prstGeom>
          <a:noFill/>
        </p:spPr>
        <p:txBody>
          <a:bodyPr wrap="square" rtlCol="0">
            <a:spAutoFit/>
          </a:bodyPr>
          <a:lstStyle/>
          <a:p>
            <a:r>
              <a:rPr lang="en-US" sz="2400" dirty="0">
                <a:solidFill>
                  <a:srgbClr val="FF0000"/>
                </a:solidFill>
              </a:rPr>
              <a:t>Answers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 xmlns:a16="http://schemas.microsoft.com/office/drawing/2014/main" id="{4DA6F9B0-B4A6-2F44-AF9C-2CDCC76F96F3}"/>
                  </a:ext>
                </a:extLst>
              </p:cNvPr>
              <p:cNvSpPr txBox="1"/>
              <p:nvPr/>
            </p:nvSpPr>
            <p:spPr>
              <a:xfrm>
                <a:off x="4510788" y="5056672"/>
                <a:ext cx="2030135" cy="461665"/>
              </a:xfrm>
              <a:prstGeom prst="rect">
                <a:avLst/>
              </a:prstGeom>
              <a:noFill/>
            </p:spPr>
            <p:txBody>
              <a:bodyPr wrap="square" rtlCol="0">
                <a:spAutoFit/>
              </a:bodyPr>
              <a:lstStyle/>
              <a:p>
                <a:r>
                  <a:rPr lang="en-GB" sz="2400" b="0" dirty="0">
                    <a:solidFill>
                      <a:srgbClr val="FF0000"/>
                    </a:solidFill>
                  </a:rPr>
                  <a:t>a) </a:t>
                </a:r>
                <a14:m>
                  <m:oMath xmlns:m="http://schemas.openxmlformats.org/officeDocument/2006/math">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&lt;5</m:t>
                    </m:r>
                  </m:oMath>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4DA6F9B0-B4A6-2F44-AF9C-2CDCC76F96F3}"/>
                  </a:ext>
                </a:extLst>
              </p:cNvPr>
              <p:cNvSpPr txBox="1">
                <a:spLocks noRot="1" noChangeAspect="1" noMove="1" noResize="1" noEditPoints="1" noAdjustHandles="1" noChangeArrowheads="1" noChangeShapeType="1" noTextEdit="1"/>
              </p:cNvSpPr>
              <p:nvPr/>
            </p:nvSpPr>
            <p:spPr>
              <a:xfrm>
                <a:off x="4510788" y="5056672"/>
                <a:ext cx="2030135" cy="461665"/>
              </a:xfrm>
              <a:prstGeom prst="rect">
                <a:avLst/>
              </a:prstGeom>
              <a:blipFill>
                <a:blip r:embed="rId8"/>
                <a:stretch>
                  <a:fillRect l="-4348" t="-7895"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 xmlns:a16="http://schemas.microsoft.com/office/drawing/2014/main" id="{73D087A0-B9D7-9446-8F1C-6BA9D0A9B6CA}"/>
                  </a:ext>
                </a:extLst>
              </p:cNvPr>
              <p:cNvSpPr txBox="1"/>
              <p:nvPr/>
            </p:nvSpPr>
            <p:spPr>
              <a:xfrm>
                <a:off x="7212123" y="4999580"/>
                <a:ext cx="2808312" cy="613886"/>
              </a:xfrm>
              <a:prstGeom prst="rect">
                <a:avLst/>
              </a:prstGeom>
              <a:noFill/>
            </p:spPr>
            <p:txBody>
              <a:bodyPr wrap="square" rtlCol="0">
                <a:spAutoFit/>
              </a:bodyPr>
              <a:lstStyle/>
              <a:p>
                <a:r>
                  <a:rPr lang="en-US" sz="2400" dirty="0">
                    <a:solidFill>
                      <a:srgbClr val="FF0000"/>
                    </a:solidFill>
                  </a:rPr>
                  <a:t>b)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1 </m:t>
                        </m:r>
                      </m:num>
                      <m:den>
                        <m:r>
                          <a:rPr lang="en-GB" sz="2400" b="0" i="1" smtClean="0">
                            <a:solidFill>
                              <a:srgbClr val="FF0000"/>
                            </a:solidFill>
                            <a:latin typeface="Cambria Math" panose="02040503050406030204" pitchFamily="18" charset="0"/>
                          </a:rPr>
                          <m:t>2</m:t>
                        </m:r>
                      </m:den>
                    </m:f>
                    <m:r>
                      <a:rPr lang="en-GB" sz="2400" b="0" i="0"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0" smtClean="0">
                        <a:solidFill>
                          <a:srgbClr val="FF0000"/>
                        </a:solidFill>
                        <a:latin typeface="Cambria Math" panose="02040503050406030204" pitchFamily="18" charset="0"/>
                      </a:rPr>
                      <m:t>&lt;3</m:t>
                    </m:r>
                  </m:oMath>
                </a14:m>
                <a:r>
                  <a:rPr lang="en-US" sz="2400" dirty="0">
                    <a:solidFill>
                      <a:srgbClr val="FF0000"/>
                    </a:solidFill>
                  </a:rPr>
                  <a:t> </a:t>
                </a:r>
              </a:p>
            </p:txBody>
          </p:sp>
        </mc:Choice>
        <mc:Fallback xmlns="">
          <p:sp>
            <p:nvSpPr>
              <p:cNvPr id="10" name="TextBox 9">
                <a:extLst>
                  <a:ext uri="{FF2B5EF4-FFF2-40B4-BE49-F238E27FC236}">
                    <a16:creationId xmlns:a16="http://schemas.microsoft.com/office/drawing/2014/main" id="{73D087A0-B9D7-9446-8F1C-6BA9D0A9B6CA}"/>
                  </a:ext>
                </a:extLst>
              </p:cNvPr>
              <p:cNvSpPr txBox="1">
                <a:spLocks noRot="1" noChangeAspect="1" noMove="1" noResize="1" noEditPoints="1" noAdjustHandles="1" noChangeArrowheads="1" noChangeShapeType="1" noTextEdit="1"/>
              </p:cNvSpPr>
              <p:nvPr/>
            </p:nvSpPr>
            <p:spPr>
              <a:xfrm>
                <a:off x="7212123" y="4999580"/>
                <a:ext cx="2808312" cy="613886"/>
              </a:xfrm>
              <a:prstGeom prst="rect">
                <a:avLst/>
              </a:prstGeom>
              <a:blipFill>
                <a:blip r:embed="rId9"/>
                <a:stretch>
                  <a:fillRect l="-3153" b="-6122"/>
                </a:stretch>
              </a:blipFill>
            </p:spPr>
            <p:txBody>
              <a:bodyPr/>
              <a:lstStyle/>
              <a:p>
                <a:r>
                  <a:rPr lang="en-US">
                    <a:noFill/>
                  </a:rPr>
                  <a:t> </a:t>
                </a:r>
              </a:p>
            </p:txBody>
          </p:sp>
        </mc:Fallback>
      </mc:AlternateContent>
      <p:pic>
        <p:nvPicPr>
          <p:cNvPr id="15" name="Picture 14">
            <a:extLst>
              <a:ext uri="{FF2B5EF4-FFF2-40B4-BE49-F238E27FC236}">
                <a16:creationId xmlns="" xmlns:a16="http://schemas.microsoft.com/office/drawing/2014/main" id="{01721F90-4CEF-AE4B-9324-760B5C8E8E9A}"/>
              </a:ext>
            </a:extLst>
          </p:cNvPr>
          <p:cNvPicPr>
            <a:picLocks noChangeAspect="1"/>
          </p:cNvPicPr>
          <p:nvPr/>
        </p:nvPicPr>
        <p:blipFill>
          <a:blip r:embed="rId10"/>
          <a:stretch>
            <a:fillRect/>
          </a:stretch>
        </p:blipFill>
        <p:spPr>
          <a:xfrm>
            <a:off x="3564931" y="5636883"/>
            <a:ext cx="6735419" cy="1097740"/>
          </a:xfrm>
          <a:prstGeom prst="rect">
            <a:avLst/>
          </a:prstGeom>
        </p:spPr>
      </p:pic>
      <p:sp>
        <p:nvSpPr>
          <p:cNvPr id="16" name="Oval 15">
            <a:extLst>
              <a:ext uri="{FF2B5EF4-FFF2-40B4-BE49-F238E27FC236}">
                <a16:creationId xmlns="" xmlns:a16="http://schemas.microsoft.com/office/drawing/2014/main" id="{B539FA97-7320-964B-AA81-EA7438396CA4}"/>
              </a:ext>
            </a:extLst>
          </p:cNvPr>
          <p:cNvSpPr/>
          <p:nvPr/>
        </p:nvSpPr>
        <p:spPr bwMode="auto">
          <a:xfrm>
            <a:off x="5987987" y="5766317"/>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7" name="Oval 16">
            <a:extLst>
              <a:ext uri="{FF2B5EF4-FFF2-40B4-BE49-F238E27FC236}">
                <a16:creationId xmlns="" xmlns:a16="http://schemas.microsoft.com/office/drawing/2014/main" id="{38006C9F-A917-3449-AB0A-C724FF603045}"/>
              </a:ext>
            </a:extLst>
          </p:cNvPr>
          <p:cNvSpPr/>
          <p:nvPr/>
        </p:nvSpPr>
        <p:spPr bwMode="auto">
          <a:xfrm>
            <a:off x="7680176" y="5780704"/>
            <a:ext cx="216024" cy="21602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2" name="Straight Connector 11">
            <a:extLst>
              <a:ext uri="{FF2B5EF4-FFF2-40B4-BE49-F238E27FC236}">
                <a16:creationId xmlns="" xmlns:a16="http://schemas.microsoft.com/office/drawing/2014/main" id="{3892B4DC-AFBC-C04E-AF8E-CC51CFDCDA55}"/>
              </a:ext>
            </a:extLst>
          </p:cNvPr>
          <p:cNvCxnSpPr>
            <a:cxnSpLocks/>
          </p:cNvCxnSpPr>
          <p:nvPr/>
        </p:nvCxnSpPr>
        <p:spPr bwMode="auto">
          <a:xfrm flipV="1">
            <a:off x="6170298" y="5868240"/>
            <a:ext cx="1509878" cy="1"/>
          </a:xfrm>
          <a:prstGeom prst="line">
            <a:avLst/>
          </a:prstGeom>
          <a:solidFill>
            <a:srgbClr val="00B8FF"/>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463322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3" grpId="0"/>
      <p:bldP spid="4" grpId="0"/>
      <p:bldP spid="5" grpId="0"/>
      <p:bldP spid="6" grpId="0"/>
      <p:bldP spid="7" grpId="0"/>
      <p:bldP spid="8" grpId="0"/>
      <p:bldP spid="9" grpId="0"/>
      <p:bldP spid="10" grpId="0"/>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 xmlns:a16="http://schemas.microsoft.com/office/drawing/2014/main"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15364" name="TextBox 1">
            <a:extLst>
              <a:ext uri="{FF2B5EF4-FFF2-40B4-BE49-F238E27FC236}">
                <a16:creationId xmlns="" xmlns:a16="http://schemas.microsoft.com/office/drawing/2014/main" id="{F84EC826-FF37-D74D-8488-4FFEF709F932}"/>
              </a:ext>
            </a:extLst>
          </p:cNvPr>
          <p:cNvSpPr txBox="1">
            <a:spLocks noChangeArrowheads="1"/>
          </p:cNvSpPr>
          <p:nvPr/>
        </p:nvSpPr>
        <p:spPr bwMode="auto">
          <a:xfrm>
            <a:off x="3647726" y="1088524"/>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have completed the </a:t>
            </a:r>
            <a:r>
              <a:rPr lang="en-US" altLang="en-US" sz="2400" b="1" dirty="0"/>
              <a:t>second Section.</a:t>
            </a:r>
          </a:p>
        </p:txBody>
      </p:sp>
      <p:sp>
        <p:nvSpPr>
          <p:cNvPr id="15365" name="TextBox 2">
            <a:extLst>
              <a:ext uri="{FF2B5EF4-FFF2-40B4-BE49-F238E27FC236}">
                <a16:creationId xmlns="" xmlns:a16="http://schemas.microsoft.com/office/drawing/2014/main" id="{4CE0686E-3F23-D449-A7D1-D3026C68C1D1}"/>
              </a:ext>
            </a:extLst>
          </p:cNvPr>
          <p:cNvSpPr txBox="1">
            <a:spLocks noChangeArrowheads="1"/>
          </p:cNvSpPr>
          <p:nvPr/>
        </p:nvSpPr>
        <p:spPr bwMode="auto">
          <a:xfrm>
            <a:off x="2769862" y="3260378"/>
            <a:ext cx="85061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FFC000"/>
                </a:solidFill>
              </a:rPr>
              <a:t>If you need more examples and interactive practice, go here     </a:t>
            </a:r>
          </a:p>
        </p:txBody>
      </p:sp>
      <p:sp>
        <p:nvSpPr>
          <p:cNvPr id="2" name="TextBox 1">
            <a:extLst>
              <a:ext uri="{FF2B5EF4-FFF2-40B4-BE49-F238E27FC236}">
                <a16:creationId xmlns="" xmlns:a16="http://schemas.microsoft.com/office/drawing/2014/main" id="{22C5D992-01E3-0B4D-8B4D-59BB344B36DF}"/>
              </a:ext>
            </a:extLst>
          </p:cNvPr>
          <p:cNvSpPr txBox="1">
            <a:spLocks noChangeArrowheads="1"/>
          </p:cNvSpPr>
          <p:nvPr/>
        </p:nvSpPr>
        <p:spPr bwMode="auto">
          <a:xfrm>
            <a:off x="3134493" y="1967934"/>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00B050"/>
                </a:solidFill>
              </a:rPr>
              <a:t>If you have completed and understood this section, </a:t>
            </a:r>
          </a:p>
          <a:p>
            <a:r>
              <a:rPr lang="en-US" altLang="en-US" sz="2400" dirty="0">
                <a:solidFill>
                  <a:srgbClr val="00B050"/>
                </a:solidFill>
              </a:rPr>
              <a:t>               continue onto to the </a:t>
            </a:r>
            <a:r>
              <a:rPr lang="en-US" altLang="en-US" sz="2400" b="1" dirty="0">
                <a:solidFill>
                  <a:srgbClr val="00B050"/>
                </a:solidFill>
              </a:rPr>
              <a:t>next Section</a:t>
            </a:r>
          </a:p>
        </p:txBody>
      </p:sp>
      <p:sp>
        <p:nvSpPr>
          <p:cNvPr id="3" name="TextBox 2">
            <a:extLst>
              <a:ext uri="{FF2B5EF4-FFF2-40B4-BE49-F238E27FC236}">
                <a16:creationId xmlns="" xmlns:a16="http://schemas.microsoft.com/office/drawing/2014/main" id="{0510F379-D1DE-224F-883E-C4D46216A211}"/>
              </a:ext>
            </a:extLst>
          </p:cNvPr>
          <p:cNvSpPr txBox="1">
            <a:spLocks noChangeArrowheads="1"/>
          </p:cNvSpPr>
          <p:nvPr/>
        </p:nvSpPr>
        <p:spPr bwMode="auto">
          <a:xfrm>
            <a:off x="4063838" y="4437112"/>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8" name="TextBox 7">
            <a:extLst>
              <a:ext uri="{FF2B5EF4-FFF2-40B4-BE49-F238E27FC236}">
                <a16:creationId xmlns="" xmlns:a16="http://schemas.microsoft.com/office/drawing/2014/main" id="{72A0B650-646F-FF4D-AE21-AEBB88CE50AF}"/>
              </a:ext>
            </a:extLst>
          </p:cNvPr>
          <p:cNvSpPr txBox="1">
            <a:spLocks noChangeArrowheads="1"/>
          </p:cNvSpPr>
          <p:nvPr/>
        </p:nvSpPr>
        <p:spPr bwMode="auto">
          <a:xfrm>
            <a:off x="0" y="115888"/>
            <a:ext cx="219479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Linear</a:t>
            </a:r>
          </a:p>
          <a:p>
            <a:pPr algn="ctr"/>
            <a:r>
              <a:rPr lang="en-US" altLang="en-US" b="1" dirty="0">
                <a:solidFill>
                  <a:schemeClr val="bg1"/>
                </a:solidFill>
              </a:rPr>
              <a:t>Equations</a:t>
            </a:r>
          </a:p>
          <a:p>
            <a:pPr algn="ctr"/>
            <a:r>
              <a:rPr lang="en-US" altLang="en-US" b="1" dirty="0">
                <a:solidFill>
                  <a:schemeClr val="bg1"/>
                </a:solidFill>
              </a:rPr>
              <a:t>Section 2</a:t>
            </a:r>
          </a:p>
        </p:txBody>
      </p:sp>
    </p:spTree>
    <p:extLst>
      <p:ext uri="{BB962C8B-B14F-4D97-AF65-F5344CB8AC3E}">
        <p14:creationId xmlns:p14="http://schemas.microsoft.com/office/powerpoint/2010/main" val="420461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Quadratic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 xmlns:a16="http://schemas.microsoft.com/office/drawing/2014/main"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3</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F4199EBC-9C56-FB4A-9F69-D03DD349503F}"/>
                  </a:ext>
                </a:extLst>
              </p:cNvPr>
              <p:cNvSpPr txBox="1"/>
              <p:nvPr/>
            </p:nvSpPr>
            <p:spPr>
              <a:xfrm>
                <a:off x="2495600" y="897050"/>
                <a:ext cx="9014954" cy="461665"/>
              </a:xfrm>
              <a:prstGeom prst="rect">
                <a:avLst/>
              </a:prstGeom>
              <a:noFill/>
            </p:spPr>
            <p:txBody>
              <a:bodyPr wrap="square" rtlCol="0">
                <a:spAutoFit/>
              </a:bodyPr>
              <a:lstStyle/>
              <a:p>
                <a:r>
                  <a:rPr lang="en-US" sz="2400" dirty="0"/>
                  <a:t>We now consider how to solve inequalities that involve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oMath>
                </a14:m>
                <a:r>
                  <a:rPr lang="en-US" sz="2400" dirty="0"/>
                  <a:t> terms.</a:t>
                </a:r>
              </a:p>
            </p:txBody>
          </p:sp>
        </mc:Choice>
        <mc:Fallback xmlns="">
          <p:sp>
            <p:nvSpPr>
              <p:cNvPr id="3" name="TextBox 2">
                <a:extLst>
                  <a:ext uri="{FF2B5EF4-FFF2-40B4-BE49-F238E27FC236}">
                    <a16:creationId xmlns:a16="http://schemas.microsoft.com/office/drawing/2014/main" id="{F4199EBC-9C56-FB4A-9F69-D03DD349503F}"/>
                  </a:ext>
                </a:extLst>
              </p:cNvPr>
              <p:cNvSpPr txBox="1">
                <a:spLocks noRot="1" noChangeAspect="1" noMove="1" noResize="1" noEditPoints="1" noAdjustHandles="1" noChangeArrowheads="1" noChangeShapeType="1" noTextEdit="1"/>
              </p:cNvSpPr>
              <p:nvPr/>
            </p:nvSpPr>
            <p:spPr>
              <a:xfrm>
                <a:off x="2495600" y="897050"/>
                <a:ext cx="9014954" cy="461665"/>
              </a:xfrm>
              <a:prstGeom prst="rect">
                <a:avLst/>
              </a:prstGeom>
              <a:blipFill>
                <a:blip r:embed="rId3"/>
                <a:stretch>
                  <a:fillRect l="-986"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6494B71B-8F3A-CA4C-A892-B7A6D3894B05}"/>
                  </a:ext>
                </a:extLst>
              </p:cNvPr>
              <p:cNvSpPr txBox="1"/>
              <p:nvPr/>
            </p:nvSpPr>
            <p:spPr>
              <a:xfrm>
                <a:off x="2495600" y="1425086"/>
                <a:ext cx="8816269" cy="869469"/>
              </a:xfrm>
              <a:prstGeom prst="rect">
                <a:avLst/>
              </a:prstGeom>
              <a:noFill/>
            </p:spPr>
            <p:txBody>
              <a:bodyPr wrap="square" rtlCol="0">
                <a:spAutoFit/>
              </a:bodyPr>
              <a:lstStyle/>
              <a:p>
                <a:pPr>
                  <a:spcAft>
                    <a:spcPts val="300"/>
                  </a:spcAft>
                </a:pPr>
                <a:r>
                  <a:rPr lang="en-US" sz="2400" dirty="0"/>
                  <a:t>For example, the inequality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dirty="0"/>
                  <a:t> &lt; 9 is satisfied by any number</a:t>
                </a:r>
              </a:p>
              <a:p>
                <a:pPr>
                  <a:spcAft>
                    <a:spcPts val="300"/>
                  </a:spcAft>
                </a:pPr>
                <a:r>
                  <a:rPr lang="en-US" sz="2400" dirty="0"/>
                  <a:t>between </a:t>
                </a:r>
                <a14:m>
                  <m:oMath xmlns:m="http://schemas.openxmlformats.org/officeDocument/2006/math">
                    <m:r>
                      <a:rPr lang="en-GB" sz="2400" b="0" i="1" smtClean="0">
                        <a:latin typeface="Cambria Math" panose="02040503050406030204" pitchFamily="18" charset="0"/>
                      </a:rPr>
                      <m:t>−3 </m:t>
                    </m:r>
                    <m:r>
                      <m:rPr>
                        <m:sty m:val="p"/>
                      </m:rPr>
                      <a:rPr lang="en-GB" sz="2400" b="0" i="0" smtClean="0">
                        <a:latin typeface="Cambria Math" panose="02040503050406030204" pitchFamily="18" charset="0"/>
                      </a:rPr>
                      <m:t>and</m:t>
                    </m:r>
                    <m:r>
                      <a:rPr lang="en-GB" sz="2400" b="0" i="1" smtClean="0">
                        <a:latin typeface="Cambria Math" panose="02040503050406030204" pitchFamily="18" charset="0"/>
                      </a:rPr>
                      <m:t> 3</m:t>
                    </m:r>
                  </m:oMath>
                </a14:m>
                <a:r>
                  <a:rPr lang="en-US" sz="2400" dirty="0"/>
                  <a:t> as shown below on the number line.</a:t>
                </a:r>
              </a:p>
            </p:txBody>
          </p:sp>
        </mc:Choice>
        <mc:Fallback xmlns="">
          <p:sp>
            <p:nvSpPr>
              <p:cNvPr id="4" name="TextBox 3">
                <a:extLst>
                  <a:ext uri="{FF2B5EF4-FFF2-40B4-BE49-F238E27FC236}">
                    <a16:creationId xmlns:a16="http://schemas.microsoft.com/office/drawing/2014/main" id="{6494B71B-8F3A-CA4C-A892-B7A6D3894B05}"/>
                  </a:ext>
                </a:extLst>
              </p:cNvPr>
              <p:cNvSpPr txBox="1">
                <a:spLocks noRot="1" noChangeAspect="1" noMove="1" noResize="1" noEditPoints="1" noAdjustHandles="1" noChangeArrowheads="1" noChangeShapeType="1" noTextEdit="1"/>
              </p:cNvSpPr>
              <p:nvPr/>
            </p:nvSpPr>
            <p:spPr>
              <a:xfrm>
                <a:off x="2495600" y="1425086"/>
                <a:ext cx="8816269" cy="869469"/>
              </a:xfrm>
              <a:prstGeom prst="rect">
                <a:avLst/>
              </a:prstGeom>
              <a:blipFill>
                <a:blip r:embed="rId4"/>
                <a:stretch>
                  <a:fillRect l="-1007" t="-4286" b="-12857"/>
                </a:stretch>
              </a:blipFill>
            </p:spPr>
            <p:txBody>
              <a:bodyPr/>
              <a:lstStyle/>
              <a:p>
                <a:r>
                  <a:rPr lang="en-US">
                    <a:noFill/>
                  </a:rPr>
                  <a:t> </a:t>
                </a:r>
              </a:p>
            </p:txBody>
          </p:sp>
        </mc:Fallback>
      </mc:AlternateContent>
      <p:pic>
        <p:nvPicPr>
          <p:cNvPr id="6" name="Picture 5">
            <a:extLst>
              <a:ext uri="{FF2B5EF4-FFF2-40B4-BE49-F238E27FC236}">
                <a16:creationId xmlns="" xmlns:a16="http://schemas.microsoft.com/office/drawing/2014/main" id="{86058409-B570-1C43-9DBB-601453BB59C9}"/>
              </a:ext>
            </a:extLst>
          </p:cNvPr>
          <p:cNvPicPr>
            <a:picLocks noChangeAspect="1"/>
          </p:cNvPicPr>
          <p:nvPr/>
        </p:nvPicPr>
        <p:blipFill>
          <a:blip r:embed="rId5"/>
          <a:stretch>
            <a:fillRect/>
          </a:stretch>
        </p:blipFill>
        <p:spPr>
          <a:xfrm>
            <a:off x="3424817" y="3012795"/>
            <a:ext cx="6957833" cy="1167501"/>
          </a:xfrm>
          <a:prstGeom prst="rect">
            <a:avLst/>
          </a:prstGeom>
        </p:spPr>
      </p:pic>
      <p:sp>
        <p:nvSpPr>
          <p:cNvPr id="13" name="Oval 12">
            <a:extLst>
              <a:ext uri="{FF2B5EF4-FFF2-40B4-BE49-F238E27FC236}">
                <a16:creationId xmlns="" xmlns:a16="http://schemas.microsoft.com/office/drawing/2014/main" id="{1AA6051B-DEF6-0549-9DE2-80E271693B24}"/>
              </a:ext>
            </a:extLst>
          </p:cNvPr>
          <p:cNvSpPr/>
          <p:nvPr/>
        </p:nvSpPr>
        <p:spPr bwMode="auto">
          <a:xfrm>
            <a:off x="3719736" y="299695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sp>
        <p:nvSpPr>
          <p:cNvPr id="14" name="Oval 13">
            <a:extLst>
              <a:ext uri="{FF2B5EF4-FFF2-40B4-BE49-F238E27FC236}">
                <a16:creationId xmlns="" xmlns:a16="http://schemas.microsoft.com/office/drawing/2014/main" id="{671A9395-FC05-8C42-AEB6-1EC8EDE893D4}"/>
              </a:ext>
            </a:extLst>
          </p:cNvPr>
          <p:cNvSpPr/>
          <p:nvPr/>
        </p:nvSpPr>
        <p:spPr bwMode="auto">
          <a:xfrm>
            <a:off x="9659888" y="2970288"/>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cxnSp>
        <p:nvCxnSpPr>
          <p:cNvPr id="16" name="Straight Arrow Connector 15">
            <a:extLst>
              <a:ext uri="{FF2B5EF4-FFF2-40B4-BE49-F238E27FC236}">
                <a16:creationId xmlns="" xmlns:a16="http://schemas.microsoft.com/office/drawing/2014/main" id="{FBFB7E6E-356D-B443-BBD2-FC92382D3E11}"/>
              </a:ext>
            </a:extLst>
          </p:cNvPr>
          <p:cNvCxnSpPr/>
          <p:nvPr/>
        </p:nvCxnSpPr>
        <p:spPr bwMode="auto">
          <a:xfrm>
            <a:off x="9767900" y="3441948"/>
            <a:ext cx="614750" cy="0"/>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cxnSp>
        <p:nvCxnSpPr>
          <p:cNvPr id="18" name="Straight Connector 17">
            <a:extLst>
              <a:ext uri="{FF2B5EF4-FFF2-40B4-BE49-F238E27FC236}">
                <a16:creationId xmlns="" xmlns:a16="http://schemas.microsoft.com/office/drawing/2014/main" id="{61AD5E2C-4F58-684A-9FB8-320F7D03351C}"/>
              </a:ext>
            </a:extLst>
          </p:cNvPr>
          <p:cNvCxnSpPr>
            <a:cxnSpLocks/>
          </p:cNvCxnSpPr>
          <p:nvPr/>
        </p:nvCxnSpPr>
        <p:spPr bwMode="auto">
          <a:xfrm>
            <a:off x="3935760" y="3104964"/>
            <a:ext cx="5724128" cy="0"/>
          </a:xfrm>
          <a:prstGeom prst="line">
            <a:avLst/>
          </a:prstGeom>
          <a:solidFill>
            <a:srgbClr val="00B8FF"/>
          </a:solidFill>
          <a:ln w="381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20" name="TextBox 19">
                <a:extLst>
                  <a:ext uri="{FF2B5EF4-FFF2-40B4-BE49-F238E27FC236}">
                    <a16:creationId xmlns="" xmlns:a16="http://schemas.microsoft.com/office/drawing/2014/main" id="{4E570F6A-8D92-BE48-947E-C993EDEBF1C6}"/>
                  </a:ext>
                </a:extLst>
              </p:cNvPr>
              <p:cNvSpPr txBox="1"/>
              <p:nvPr/>
            </p:nvSpPr>
            <p:spPr>
              <a:xfrm>
                <a:off x="5303912" y="2548211"/>
                <a:ext cx="288032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−3&lt;</m:t>
                      </m:r>
                      <m:r>
                        <a:rPr lang="en-GB" sz="2400" b="0" i="1" smtClean="0">
                          <a:latin typeface="Cambria Math" panose="02040503050406030204" pitchFamily="18" charset="0"/>
                        </a:rPr>
                        <m:t>𝑥</m:t>
                      </m:r>
                      <m:r>
                        <a:rPr lang="en-GB" sz="2400" b="0" i="1" smtClean="0">
                          <a:latin typeface="Cambria Math" panose="02040503050406030204" pitchFamily="18" charset="0"/>
                        </a:rPr>
                        <m:t>&lt;3</m:t>
                      </m:r>
                    </m:oMath>
                  </m:oMathPara>
                </a14:m>
                <a:endParaRPr lang="en-US" sz="2400" dirty="0"/>
              </a:p>
            </p:txBody>
          </p:sp>
        </mc:Choice>
        <mc:Fallback xmlns="">
          <p:sp>
            <p:nvSpPr>
              <p:cNvPr id="20" name="TextBox 19">
                <a:extLst>
                  <a:ext uri="{FF2B5EF4-FFF2-40B4-BE49-F238E27FC236}">
                    <a16:creationId xmlns:a16="http://schemas.microsoft.com/office/drawing/2014/main" id="{4E570F6A-8D92-BE48-947E-C993EDEBF1C6}"/>
                  </a:ext>
                </a:extLst>
              </p:cNvPr>
              <p:cNvSpPr txBox="1">
                <a:spLocks noRot="1" noChangeAspect="1" noMove="1" noResize="1" noEditPoints="1" noAdjustHandles="1" noChangeArrowheads="1" noChangeShapeType="1" noTextEdit="1"/>
              </p:cNvSpPr>
              <p:nvPr/>
            </p:nvSpPr>
            <p:spPr>
              <a:xfrm>
                <a:off x="5303912" y="2548211"/>
                <a:ext cx="2880320" cy="461665"/>
              </a:xfrm>
              <a:prstGeom prst="rect">
                <a:avLst/>
              </a:prstGeom>
              <a:blipFill>
                <a:blip r:embed="rId6"/>
                <a:stretch>
                  <a:fillRect/>
                </a:stretch>
              </a:blipFill>
            </p:spPr>
            <p:txBody>
              <a:bodyPr/>
              <a:lstStyle/>
              <a:p>
                <a:r>
                  <a:rPr lang="en-US">
                    <a:noFill/>
                  </a:rPr>
                  <a:t> </a:t>
                </a:r>
              </a:p>
            </p:txBody>
          </p:sp>
        </mc:Fallback>
      </mc:AlternateContent>
      <p:sp>
        <p:nvSpPr>
          <p:cNvPr id="21" name="TextBox 20">
            <a:extLst>
              <a:ext uri="{FF2B5EF4-FFF2-40B4-BE49-F238E27FC236}">
                <a16:creationId xmlns="" xmlns:a16="http://schemas.microsoft.com/office/drawing/2014/main" id="{038E7CEC-7FE3-7C4E-8392-B19D48087AF9}"/>
              </a:ext>
            </a:extLst>
          </p:cNvPr>
          <p:cNvSpPr txBox="1"/>
          <p:nvPr/>
        </p:nvSpPr>
        <p:spPr>
          <a:xfrm>
            <a:off x="5867524" y="2521547"/>
            <a:ext cx="1872208" cy="448741"/>
          </a:xfrm>
          <a:prstGeom prst="rect">
            <a:avLst/>
          </a:prstGeom>
          <a:noFill/>
          <a:ln w="12700">
            <a:solidFill>
              <a:schemeClr val="tx1"/>
            </a:solidFill>
          </a:ln>
        </p:spPr>
        <p:txBody>
          <a:bodyPr wrap="square" rtlCol="0">
            <a:spAutoFit/>
          </a:bodyPr>
          <a:lstStyle/>
          <a:p>
            <a:endParaRPr lang="en-US"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 xmlns:a16="http://schemas.microsoft.com/office/drawing/2014/main" id="{D5C1AF99-CEA8-A44A-A77E-36BD67ABACCA}"/>
                  </a:ext>
                </a:extLst>
              </p:cNvPr>
              <p:cNvSpPr txBox="1"/>
              <p:nvPr/>
            </p:nvSpPr>
            <p:spPr>
              <a:xfrm>
                <a:off x="2483272" y="4191983"/>
                <a:ext cx="9361040" cy="830997"/>
              </a:xfrm>
              <a:prstGeom prst="rect">
                <a:avLst/>
              </a:prstGeom>
              <a:noFill/>
            </p:spPr>
            <p:txBody>
              <a:bodyPr wrap="square" rtlCol="0">
                <a:spAutoFit/>
              </a:bodyPr>
              <a:lstStyle/>
              <a:p>
                <a:r>
                  <a:rPr lang="en-US" sz="2400" dirty="0"/>
                  <a:t>Note that if the inequality had been </a:t>
                </a:r>
                <a14:m>
                  <m:oMath xmlns:m="http://schemas.openxmlformats.org/officeDocument/2006/math">
                    <m:sSup>
                      <m:sSupPr>
                        <m:ctrlPr>
                          <a:rPr lang="en-US" sz="2400" i="1">
                            <a:latin typeface="Cambria Math"/>
                          </a:rPr>
                        </m:ctrlPr>
                      </m:sSupPr>
                      <m:e>
                        <m:r>
                          <a:rPr lang="en-GB" sz="2400" b="0" i="1" smtClean="0">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dirty="0"/>
                  <a:t> &gt; 9 then </a:t>
                </a:r>
                <a14:m>
                  <m:oMath xmlns:m="http://schemas.openxmlformats.org/officeDocument/2006/math">
                    <m:r>
                      <a:rPr lang="en-GB" sz="2400" i="1">
                        <a:latin typeface="Cambria Math" panose="02040503050406030204" pitchFamily="18" charset="0"/>
                      </a:rPr>
                      <m:t>𝑥</m:t>
                    </m:r>
                    <m:r>
                      <a:rPr lang="en-GB" sz="2400" b="0" i="1" smtClean="0">
                        <a:latin typeface="Cambria Math" panose="02040503050406030204" pitchFamily="18" charset="0"/>
                      </a:rPr>
                      <m:t> </m:t>
                    </m:r>
                    <m:r>
                      <m:rPr>
                        <m:sty m:val="p"/>
                      </m:rPr>
                      <a:rPr lang="en-GB" sz="2400" b="0" i="0" smtClean="0">
                        <a:latin typeface="Cambria Math" panose="02040503050406030204" pitchFamily="18" charset="0"/>
                      </a:rPr>
                      <m:t>would</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be</m:t>
                    </m:r>
                  </m:oMath>
                </a14:m>
                <a:r>
                  <a:rPr lang="en-US" sz="2400" dirty="0">
                    <a:latin typeface="+mj-lt"/>
                  </a:rPr>
                  <a:t> greater than 3 or less than </a:t>
                </a:r>
                <a14:m>
                  <m:oMath xmlns:m="http://schemas.openxmlformats.org/officeDocument/2006/math">
                    <m:r>
                      <a:rPr lang="en-GB" sz="2400" b="0" i="1" smtClean="0">
                        <a:latin typeface="Cambria Math" panose="02040503050406030204" pitchFamily="18" charset="0"/>
                      </a:rPr>
                      <m:t>−3;</m:t>
                    </m:r>
                    <m:r>
                      <m:rPr>
                        <m:sty m:val="p"/>
                      </m:rPr>
                      <a:rPr lang="en-GB" sz="2400" b="0" i="0" smtClean="0">
                        <a:latin typeface="Cambria Math" panose="02040503050406030204" pitchFamily="18" charset="0"/>
                      </a:rPr>
                      <m:t>that</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is</m:t>
                    </m:r>
                    <m:r>
                      <a:rPr lang="en-GB" sz="2400" b="0" i="0" smtClean="0">
                        <a:latin typeface="Cambria Math" panose="02040503050406030204" pitchFamily="18" charset="0"/>
                      </a:rPr>
                      <m:t> </m:t>
                    </m:r>
                    <m:r>
                      <a:rPr lang="en-GB" sz="2400" b="0" i="1" smtClean="0">
                        <a:latin typeface="Cambria Math" panose="02040503050406030204" pitchFamily="18" charset="0"/>
                      </a:rPr>
                      <m:t>𝑥</m:t>
                    </m:r>
                    <m:r>
                      <a:rPr lang="en-GB" sz="2400" b="0" i="1" smtClean="0">
                        <a:latin typeface="Cambria Math" panose="02040503050406030204" pitchFamily="18" charset="0"/>
                      </a:rPr>
                      <m:t>&gt;3 </m:t>
                    </m:r>
                    <m:r>
                      <m:rPr>
                        <m:sty m:val="p"/>
                      </m:rPr>
                      <a:rPr lang="en-GB" sz="2400" b="0" i="0" smtClean="0">
                        <a:latin typeface="Cambria Math" panose="02040503050406030204" pitchFamily="18" charset="0"/>
                      </a:rPr>
                      <m:t>or</m:t>
                    </m:r>
                    <m:r>
                      <a:rPr lang="en-GB" sz="2400" b="0" i="1" smtClean="0">
                        <a:latin typeface="Cambria Math" panose="02040503050406030204" pitchFamily="18" charset="0"/>
                      </a:rPr>
                      <m:t> </m:t>
                    </m:r>
                    <m:r>
                      <a:rPr lang="en-GB" sz="2400" b="0" i="1" smtClean="0">
                        <a:latin typeface="Cambria Math" panose="02040503050406030204" pitchFamily="18" charset="0"/>
                      </a:rPr>
                      <m:t>𝑥</m:t>
                    </m:r>
                    <m:r>
                      <a:rPr lang="en-GB" sz="2400" b="0" i="1" smtClean="0">
                        <a:latin typeface="Cambria Math" panose="02040503050406030204" pitchFamily="18" charset="0"/>
                      </a:rPr>
                      <m:t>&lt;−3 </m:t>
                    </m:r>
                    <m:r>
                      <m:rPr>
                        <m:sty m:val="p"/>
                      </m:rPr>
                      <a:rPr lang="en-GB" sz="2400" b="0" i="0" smtClean="0">
                        <a:latin typeface="Cambria Math" panose="02040503050406030204" pitchFamily="18" charset="0"/>
                      </a:rPr>
                      <m:t>as</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shown</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below</m:t>
                    </m:r>
                    <m:r>
                      <a:rPr lang="en-GB" sz="2400" b="0" i="0" smtClean="0">
                        <a:latin typeface="Cambria Math" panose="02040503050406030204" pitchFamily="18" charset="0"/>
                      </a:rPr>
                      <m:t>.</m:t>
                    </m:r>
                  </m:oMath>
                </a14:m>
                <a:endParaRPr lang="en-US" sz="2400" dirty="0">
                  <a:latin typeface="+mj-lt"/>
                </a:endParaRPr>
              </a:p>
            </p:txBody>
          </p:sp>
        </mc:Choice>
        <mc:Fallback xmlns="">
          <p:sp>
            <p:nvSpPr>
              <p:cNvPr id="22" name="TextBox 21">
                <a:extLst>
                  <a:ext uri="{FF2B5EF4-FFF2-40B4-BE49-F238E27FC236}">
                    <a16:creationId xmlns:a16="http://schemas.microsoft.com/office/drawing/2014/main" id="{D5C1AF99-CEA8-A44A-A77E-36BD67ABACCA}"/>
                  </a:ext>
                </a:extLst>
              </p:cNvPr>
              <p:cNvSpPr txBox="1">
                <a:spLocks noRot="1" noChangeAspect="1" noMove="1" noResize="1" noEditPoints="1" noAdjustHandles="1" noChangeArrowheads="1" noChangeShapeType="1" noTextEdit="1"/>
              </p:cNvSpPr>
              <p:nvPr/>
            </p:nvSpPr>
            <p:spPr>
              <a:xfrm>
                <a:off x="2483272" y="4191983"/>
                <a:ext cx="9361040" cy="830997"/>
              </a:xfrm>
              <a:prstGeom prst="rect">
                <a:avLst/>
              </a:prstGeom>
              <a:blipFill>
                <a:blip r:embed="rId7"/>
                <a:stretch>
                  <a:fillRect l="-949" t="-4478" b="-13433"/>
                </a:stretch>
              </a:blipFill>
            </p:spPr>
            <p:txBody>
              <a:bodyPr/>
              <a:lstStyle/>
              <a:p>
                <a:r>
                  <a:rPr lang="en-US">
                    <a:noFill/>
                  </a:rPr>
                  <a:t> </a:t>
                </a:r>
              </a:p>
            </p:txBody>
          </p:sp>
        </mc:Fallback>
      </mc:AlternateContent>
      <p:pic>
        <p:nvPicPr>
          <p:cNvPr id="25" name="Picture 24">
            <a:extLst>
              <a:ext uri="{FF2B5EF4-FFF2-40B4-BE49-F238E27FC236}">
                <a16:creationId xmlns="" xmlns:a16="http://schemas.microsoft.com/office/drawing/2014/main" id="{8180B5AB-BEB6-FF43-A87E-C1C84316B921}"/>
              </a:ext>
            </a:extLst>
          </p:cNvPr>
          <p:cNvPicPr>
            <a:picLocks noChangeAspect="1"/>
          </p:cNvPicPr>
          <p:nvPr/>
        </p:nvPicPr>
        <p:blipFill>
          <a:blip r:embed="rId5"/>
          <a:stretch>
            <a:fillRect/>
          </a:stretch>
        </p:blipFill>
        <p:spPr>
          <a:xfrm>
            <a:off x="3446402" y="5493973"/>
            <a:ext cx="6957833" cy="1167501"/>
          </a:xfrm>
          <a:prstGeom prst="rect">
            <a:avLst/>
          </a:prstGeom>
        </p:spPr>
      </p:pic>
      <p:sp>
        <p:nvSpPr>
          <p:cNvPr id="26" name="Oval 25">
            <a:extLst>
              <a:ext uri="{FF2B5EF4-FFF2-40B4-BE49-F238E27FC236}">
                <a16:creationId xmlns="" xmlns:a16="http://schemas.microsoft.com/office/drawing/2014/main" id="{A83687E5-98ED-5743-B8F7-48A81F12BBCD}"/>
              </a:ext>
            </a:extLst>
          </p:cNvPr>
          <p:cNvSpPr/>
          <p:nvPr/>
        </p:nvSpPr>
        <p:spPr bwMode="auto">
          <a:xfrm>
            <a:off x="3719736" y="548022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sp>
        <p:nvSpPr>
          <p:cNvPr id="27" name="Oval 26">
            <a:extLst>
              <a:ext uri="{FF2B5EF4-FFF2-40B4-BE49-F238E27FC236}">
                <a16:creationId xmlns="" xmlns:a16="http://schemas.microsoft.com/office/drawing/2014/main" id="{222A136B-B251-D248-9A01-C574765C2FB9}"/>
              </a:ext>
            </a:extLst>
          </p:cNvPr>
          <p:cNvSpPr/>
          <p:nvPr/>
        </p:nvSpPr>
        <p:spPr bwMode="auto">
          <a:xfrm flipH="1">
            <a:off x="9659888" y="5483311"/>
            <a:ext cx="216024" cy="243693"/>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cxnSp>
        <p:nvCxnSpPr>
          <p:cNvPr id="28" name="Straight Arrow Connector 27">
            <a:extLst>
              <a:ext uri="{FF2B5EF4-FFF2-40B4-BE49-F238E27FC236}">
                <a16:creationId xmlns="" xmlns:a16="http://schemas.microsoft.com/office/drawing/2014/main" id="{B721E326-648F-3B4E-BEA0-6B885417F2B8}"/>
              </a:ext>
            </a:extLst>
          </p:cNvPr>
          <p:cNvCxnSpPr>
            <a:stCxn id="27" idx="2"/>
          </p:cNvCxnSpPr>
          <p:nvPr/>
        </p:nvCxnSpPr>
        <p:spPr bwMode="auto">
          <a:xfrm flipV="1">
            <a:off x="9875912" y="5605157"/>
            <a:ext cx="506738" cy="1"/>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 xmlns:a16="http://schemas.microsoft.com/office/drawing/2014/main" id="{339D393B-7BC5-7B47-AC24-7E2CB910AA27}"/>
              </a:ext>
            </a:extLst>
          </p:cNvPr>
          <p:cNvCxnSpPr>
            <a:stCxn id="26" idx="2"/>
          </p:cNvCxnSpPr>
          <p:nvPr/>
        </p:nvCxnSpPr>
        <p:spPr bwMode="auto">
          <a:xfrm flipH="1">
            <a:off x="3424817" y="5588234"/>
            <a:ext cx="294919"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32" name="Straight Arrow Connector 31">
            <a:extLst>
              <a:ext uri="{FF2B5EF4-FFF2-40B4-BE49-F238E27FC236}">
                <a16:creationId xmlns="" xmlns:a16="http://schemas.microsoft.com/office/drawing/2014/main" id="{7A92AA8D-8B3E-404D-A653-E34678BE16CC}"/>
              </a:ext>
            </a:extLst>
          </p:cNvPr>
          <p:cNvCxnSpPr/>
          <p:nvPr/>
        </p:nvCxnSpPr>
        <p:spPr bwMode="auto">
          <a:xfrm>
            <a:off x="9767900" y="5904669"/>
            <a:ext cx="614750" cy="0"/>
          </a:xfrm>
          <a:prstGeom prst="straightConnector1">
            <a:avLst/>
          </a:prstGeom>
          <a:solidFill>
            <a:srgbClr val="00B8FF"/>
          </a:solidFill>
          <a:ln w="127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3" name="TextBox 32">
                <a:extLst>
                  <a:ext uri="{FF2B5EF4-FFF2-40B4-BE49-F238E27FC236}">
                    <a16:creationId xmlns="" xmlns:a16="http://schemas.microsoft.com/office/drawing/2014/main" id="{60D3FD6F-9513-F34B-9902-BD093A74490B}"/>
                  </a:ext>
                </a:extLst>
              </p:cNvPr>
              <p:cNvSpPr txBox="1"/>
              <p:nvPr/>
            </p:nvSpPr>
            <p:spPr>
              <a:xfrm>
                <a:off x="5701182" y="5038936"/>
                <a:ext cx="2448274" cy="461665"/>
              </a:xfrm>
              <a:prstGeom prst="rect">
                <a:avLst/>
              </a:prstGeom>
              <a:noFill/>
              <a:ln w="12700">
                <a:solidFill>
                  <a:schemeClr val="tx1"/>
                </a:solidFill>
              </a:ln>
            </p:spPr>
            <p:txBody>
              <a:bodyPr wrap="square" rtlCol="0">
                <a:spAutoFit/>
              </a:bodyPr>
              <a:lstStyle/>
              <a:p>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&lt;−3</m:t>
                    </m:r>
                  </m:oMath>
                </a14:m>
                <a:r>
                  <a:rPr lang="en-US" sz="2400" dirty="0"/>
                  <a:t> or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&gt;3</m:t>
                    </m:r>
                  </m:oMath>
                </a14:m>
                <a:endParaRPr lang="en-US" sz="2400" dirty="0"/>
              </a:p>
            </p:txBody>
          </p:sp>
        </mc:Choice>
        <mc:Fallback xmlns="">
          <p:sp>
            <p:nvSpPr>
              <p:cNvPr id="33" name="TextBox 32">
                <a:extLst>
                  <a:ext uri="{FF2B5EF4-FFF2-40B4-BE49-F238E27FC236}">
                    <a16:creationId xmlns:a16="http://schemas.microsoft.com/office/drawing/2014/main" id="{60D3FD6F-9513-F34B-9902-BD093A74490B}"/>
                  </a:ext>
                </a:extLst>
              </p:cNvPr>
              <p:cNvSpPr txBox="1">
                <a:spLocks noRot="1" noChangeAspect="1" noMove="1" noResize="1" noEditPoints="1" noAdjustHandles="1" noChangeArrowheads="1" noChangeShapeType="1" noTextEdit="1"/>
              </p:cNvSpPr>
              <p:nvPr/>
            </p:nvSpPr>
            <p:spPr>
              <a:xfrm>
                <a:off x="5701182" y="5038936"/>
                <a:ext cx="2448274" cy="461665"/>
              </a:xfrm>
              <a:prstGeom prst="rect">
                <a:avLst/>
              </a:prstGeom>
              <a:blipFill>
                <a:blip r:embed="rId8"/>
                <a:stretch>
                  <a:fillRect t="-10526" b="-23684"/>
                </a:stretch>
              </a:blipFill>
              <a:ln w="127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71011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5" name="TextBox 7">
            <a:extLst>
              <a:ext uri="{FF2B5EF4-FFF2-40B4-BE49-F238E27FC236}">
                <a16:creationId xmlns="" xmlns:a16="http://schemas.microsoft.com/office/drawing/2014/main" id="{257979AB-3C83-8744-A5C1-79847D4F117D}"/>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3</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B73836F8-19B4-2449-BAE8-9D00B14A667B}"/>
                  </a:ext>
                </a:extLst>
              </p:cNvPr>
              <p:cNvSpPr txBox="1"/>
              <p:nvPr/>
            </p:nvSpPr>
            <p:spPr>
              <a:xfrm>
                <a:off x="4007768" y="811608"/>
                <a:ext cx="9840416" cy="830997"/>
              </a:xfrm>
              <a:prstGeom prst="rect">
                <a:avLst/>
              </a:prstGeom>
              <a:noFill/>
            </p:spPr>
            <p:txBody>
              <a:bodyPr wrap="square" rtlCol="0">
                <a:spAutoFit/>
              </a:bodyPr>
              <a:lstStyle/>
              <a:p>
                <a:r>
                  <a:rPr lang="en-US" sz="2400" dirty="0"/>
                  <a:t>Find the solutions of the inequalities:  </a:t>
                </a:r>
              </a:p>
              <a:p>
                <a:r>
                  <a:rPr lang="en-US" sz="2400" dirty="0"/>
                  <a:t>a)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b="0" i="1" smtClean="0">
                        <a:latin typeface="Cambria Math" panose="02040503050406030204" pitchFamily="18" charset="0"/>
                      </a:rPr>
                      <m:t>+6&gt;15  </m:t>
                    </m:r>
                  </m:oMath>
                </a14:m>
                <a:r>
                  <a:rPr lang="en-US" sz="2400" dirty="0"/>
                  <a:t>        b) </a:t>
                </a:r>
                <a14:m>
                  <m:oMath xmlns:m="http://schemas.openxmlformats.org/officeDocument/2006/math">
                    <m:r>
                      <a:rPr lang="en-GB" sz="2400" b="0" i="1" smtClean="0">
                        <a:latin typeface="Cambria Math" panose="02040503050406030204" pitchFamily="18" charset="0"/>
                      </a:rPr>
                      <m:t>3</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−7≤41</m:t>
                    </m:r>
                  </m:oMath>
                </a14:m>
                <a:endParaRPr lang="en-US" sz="2400" dirty="0"/>
              </a:p>
            </p:txBody>
          </p:sp>
        </mc:Choice>
        <mc:Fallback xmlns="">
          <p:sp>
            <p:nvSpPr>
              <p:cNvPr id="3" name="TextBox 2">
                <a:extLst>
                  <a:ext uri="{FF2B5EF4-FFF2-40B4-BE49-F238E27FC236}">
                    <a16:creationId xmlns:a16="http://schemas.microsoft.com/office/drawing/2014/main" id="{B73836F8-19B4-2449-BAE8-9D00B14A667B}"/>
                  </a:ext>
                </a:extLst>
              </p:cNvPr>
              <p:cNvSpPr txBox="1">
                <a:spLocks noRot="1" noChangeAspect="1" noMove="1" noResize="1" noEditPoints="1" noAdjustHandles="1" noChangeArrowheads="1" noChangeShapeType="1" noTextEdit="1"/>
              </p:cNvSpPr>
              <p:nvPr/>
            </p:nvSpPr>
            <p:spPr>
              <a:xfrm>
                <a:off x="4007768" y="811608"/>
                <a:ext cx="9840416" cy="830997"/>
              </a:xfrm>
              <a:prstGeom prst="rect">
                <a:avLst/>
              </a:prstGeom>
              <a:blipFill>
                <a:blip r:embed="rId3"/>
                <a:stretch>
                  <a:fillRect l="-903" t="-4545" b="-15152"/>
                </a:stretch>
              </a:blipFill>
            </p:spPr>
            <p:txBody>
              <a:bodyPr/>
              <a:lstStyle/>
              <a:p>
                <a:r>
                  <a:rPr lang="en-US">
                    <a:noFill/>
                  </a:rPr>
                  <a:t> </a:t>
                </a:r>
              </a:p>
            </p:txBody>
          </p:sp>
        </mc:Fallback>
      </mc:AlternateContent>
      <p:sp>
        <p:nvSpPr>
          <p:cNvPr id="4" name="TextBox 3">
            <a:extLst>
              <a:ext uri="{FF2B5EF4-FFF2-40B4-BE49-F238E27FC236}">
                <a16:creationId xmlns="" xmlns:a16="http://schemas.microsoft.com/office/drawing/2014/main" id="{8BC6C140-3ED2-1C4E-8580-7D3706B48798}"/>
              </a:ext>
            </a:extLst>
          </p:cNvPr>
          <p:cNvSpPr txBox="1"/>
          <p:nvPr/>
        </p:nvSpPr>
        <p:spPr>
          <a:xfrm>
            <a:off x="2297362" y="1657668"/>
            <a:ext cx="1584176" cy="461665"/>
          </a:xfrm>
          <a:prstGeom prst="rect">
            <a:avLst/>
          </a:prstGeom>
          <a:noFill/>
        </p:spPr>
        <p:txBody>
          <a:bodyPr wrap="square" rtlCol="0">
            <a:spAutoFit/>
          </a:bodyPr>
          <a:lstStyle/>
          <a:p>
            <a:r>
              <a:rPr lang="en-US" sz="2400" b="1" dirty="0"/>
              <a:t>Solutions</a:t>
            </a:r>
          </a:p>
        </p:txBody>
      </p:sp>
      <mc:AlternateContent xmlns:mc="http://schemas.openxmlformats.org/markup-compatibility/2006" xmlns:a14="http://schemas.microsoft.com/office/drawing/2010/main">
        <mc:Choice Requires="a14">
          <p:sp>
            <p:nvSpPr>
              <p:cNvPr id="5" name="TextBox 4">
                <a:extLst>
                  <a:ext uri="{FF2B5EF4-FFF2-40B4-BE49-F238E27FC236}">
                    <a16:creationId xmlns="" xmlns:a16="http://schemas.microsoft.com/office/drawing/2014/main" id="{BCF160F4-3BED-B540-8EDD-28CFE02774F3}"/>
                  </a:ext>
                </a:extLst>
              </p:cNvPr>
              <p:cNvSpPr txBox="1"/>
              <p:nvPr/>
            </p:nvSpPr>
            <p:spPr>
              <a:xfrm>
                <a:off x="2364570" y="2223372"/>
                <a:ext cx="9145016" cy="1200329"/>
              </a:xfrm>
              <a:prstGeom prst="rect">
                <a:avLst/>
              </a:prstGeom>
              <a:noFill/>
            </p:spPr>
            <p:txBody>
              <a:bodyPr wrap="square" rtlCol="0">
                <a:spAutoFit/>
              </a:bodyPr>
              <a:lstStyle/>
              <a:p>
                <a:pPr marL="457200" indent="-457200">
                  <a:buAutoNum type="alphaLcParenR"/>
                </a:pPr>
                <a:r>
                  <a:rPr lang="en-US" sz="2400" dirty="0">
                    <a:solidFill>
                      <a:srgbClr val="FF0000"/>
                    </a:solidFill>
                  </a:rPr>
                  <a:t>Subtract 6 from each side to give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&gt;</m:t>
                    </m:r>
                    <m:r>
                      <a:rPr lang="en-GB" sz="2400" b="0" i="1" smtClean="0">
                        <a:solidFill>
                          <a:srgbClr val="FF0000"/>
                        </a:solidFill>
                        <a:latin typeface="Cambria Math" panose="02040503050406030204" pitchFamily="18" charset="0"/>
                      </a:rPr>
                      <m:t>9 </m:t>
                    </m:r>
                  </m:oMath>
                </a14:m>
                <a:r>
                  <a:rPr lang="en-US" sz="2400" dirty="0">
                    <a:solidFill>
                      <a:srgbClr val="FF0000"/>
                    </a:solidFill>
                  </a:rPr>
                  <a:t>and we now that this has solutions:</a:t>
                </a:r>
              </a:p>
              <a:p>
                <a14:m>
                  <m:oMath xmlns:m="http://schemas.openxmlformats.org/officeDocument/2006/math">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&lt;−3</m:t>
                    </m:r>
                  </m:oMath>
                </a14:m>
                <a:r>
                  <a:rPr lang="en-US" sz="2400" dirty="0">
                    <a:solidFill>
                      <a:srgbClr val="FF0000"/>
                    </a:solidFill>
                  </a:rPr>
                  <a:t> or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&gt;3 </m:t>
                    </m:r>
                  </m:oMath>
                </a14:m>
                <a:r>
                  <a:rPr lang="en-US" sz="2400" dirty="0">
                    <a:solidFill>
                      <a:srgbClr val="FF0000"/>
                    </a:solidFill>
                  </a:rPr>
                  <a:t>                                </a:t>
                </a:r>
              </a:p>
            </p:txBody>
          </p:sp>
        </mc:Choice>
        <mc:Fallback xmlns="">
          <p:sp>
            <p:nvSpPr>
              <p:cNvPr id="5" name="TextBox 4">
                <a:extLst>
                  <a:ext uri="{FF2B5EF4-FFF2-40B4-BE49-F238E27FC236}">
                    <a16:creationId xmlns:a16="http://schemas.microsoft.com/office/drawing/2014/main" id="{BCF160F4-3BED-B540-8EDD-28CFE02774F3}"/>
                  </a:ext>
                </a:extLst>
              </p:cNvPr>
              <p:cNvSpPr txBox="1">
                <a:spLocks noRot="1" noChangeAspect="1" noMove="1" noResize="1" noEditPoints="1" noAdjustHandles="1" noChangeArrowheads="1" noChangeShapeType="1" noTextEdit="1"/>
              </p:cNvSpPr>
              <p:nvPr/>
            </p:nvSpPr>
            <p:spPr>
              <a:xfrm>
                <a:off x="2364570" y="2223372"/>
                <a:ext cx="9145016" cy="1200329"/>
              </a:xfrm>
              <a:prstGeom prst="rect">
                <a:avLst/>
              </a:prstGeom>
              <a:blipFill>
                <a:blip r:embed="rId4"/>
                <a:stretch>
                  <a:fillRect l="-832" t="-312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 xmlns:a16="http://schemas.microsoft.com/office/drawing/2014/main" id="{AB6C276B-5840-F24D-AA1E-D81F7A149254}"/>
                  </a:ext>
                </a:extLst>
              </p:cNvPr>
              <p:cNvSpPr txBox="1"/>
              <p:nvPr/>
            </p:nvSpPr>
            <p:spPr>
              <a:xfrm>
                <a:off x="2328566" y="3631779"/>
                <a:ext cx="9217024" cy="2654573"/>
              </a:xfrm>
              <a:prstGeom prst="rect">
                <a:avLst/>
              </a:prstGeom>
              <a:noFill/>
            </p:spPr>
            <p:txBody>
              <a:bodyPr wrap="square" rtlCol="0">
                <a:spAutoFit/>
              </a:bodyPr>
              <a:lstStyle/>
              <a:p>
                <a:pPr marL="457200" indent="-457200">
                  <a:spcAft>
                    <a:spcPts val="300"/>
                  </a:spcAft>
                  <a:buAutoNum type="alphaLcParenR" startAt="2"/>
                </a:pPr>
                <a:r>
                  <a:rPr lang="en-US" sz="2400" dirty="0">
                    <a:solidFill>
                      <a:srgbClr val="FF0000"/>
                    </a:solidFill>
                  </a:rPr>
                  <a:t>Add 7 to both sides to give:</a:t>
                </a:r>
              </a:p>
              <a:p>
                <a:pPr>
                  <a:spcAft>
                    <a:spcPts val="600"/>
                  </a:spcAft>
                </a:pPr>
                <a:r>
                  <a:rPr lang="en-US" sz="2400" dirty="0">
                    <a:solidFill>
                      <a:srgbClr val="FF0000"/>
                    </a:solidFill>
                  </a:rPr>
                  <a:t> </a:t>
                </a:r>
                <a14:m>
                  <m:oMath xmlns:m="http://schemas.openxmlformats.org/officeDocument/2006/math">
                    <m:r>
                      <a:rPr lang="en-GB" sz="2400" b="0" i="0"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3</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8</m:t>
                    </m:r>
                  </m:oMath>
                </a14:m>
                <a:r>
                  <a:rPr lang="en-US" sz="2400" dirty="0">
                    <a:solidFill>
                      <a:srgbClr val="FF0000"/>
                    </a:solidFill>
                  </a:rPr>
                  <a:t>  </a:t>
                </a:r>
              </a:p>
              <a:p>
                <a:pPr>
                  <a:spcAft>
                    <a:spcPts val="600"/>
                  </a:spcAft>
                </a:pPr>
                <a:r>
                  <a:rPr lang="en-US" sz="2400" dirty="0">
                    <a:solidFill>
                      <a:srgbClr val="FF0000"/>
                    </a:solidFill>
                  </a:rPr>
                  <a:t>     Now divide both sides by 3 to give:</a:t>
                </a:r>
              </a:p>
              <a:p>
                <a:pPr>
                  <a:spcAft>
                    <a:spcPts val="600"/>
                  </a:spcAft>
                </a:pPr>
                <a:r>
                  <a:rPr lang="en-US"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16</m:t>
                    </m:r>
                  </m:oMath>
                </a14:m>
                <a:r>
                  <a:rPr lang="en-US" sz="2400" dirty="0">
                    <a:solidFill>
                      <a:srgbClr val="FF0000"/>
                    </a:solidFill>
                  </a:rPr>
                  <a:t> </a:t>
                </a:r>
              </a:p>
              <a:p>
                <a:pPr>
                  <a:spcAft>
                    <a:spcPts val="600"/>
                  </a:spcAft>
                </a:pPr>
                <a:r>
                  <a:rPr lang="en-US" sz="2400" dirty="0">
                    <a:solidFill>
                      <a:srgbClr val="FF0000"/>
                    </a:solidFill>
                  </a:rPr>
                  <a:t>     This has solution:</a:t>
                </a:r>
              </a:p>
              <a:p>
                <a:pPr>
                  <a:spcAft>
                    <a:spcPts val="600"/>
                  </a:spcAft>
                </a:pPr>
                <a:r>
                  <a:rPr lang="en-US" sz="2400" dirty="0">
                    <a:solidFill>
                      <a:srgbClr val="FF0000"/>
                    </a:solidFill>
                  </a:rPr>
                  <a:t>                                       </a:t>
                </a:r>
                <a14:m>
                  <m:oMath xmlns:m="http://schemas.openxmlformats.org/officeDocument/2006/math">
                    <m:r>
                      <a:rPr lang="en-GB" sz="2400" b="0" i="1" smtClean="0">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≤4</m:t>
                    </m:r>
                  </m:oMath>
                </a14:m>
                <a:r>
                  <a:rPr lang="en-US" sz="2400" dirty="0">
                    <a:solidFill>
                      <a:srgbClr val="FF0000"/>
                    </a:solidFill>
                  </a:rPr>
                  <a:t>   </a:t>
                </a:r>
                <a:r>
                  <a:rPr lang="en-US" sz="2400" dirty="0"/>
                  <a:t>  </a:t>
                </a:r>
              </a:p>
            </p:txBody>
          </p:sp>
        </mc:Choice>
        <mc:Fallback xmlns="">
          <p:sp>
            <p:nvSpPr>
              <p:cNvPr id="6" name="TextBox 5">
                <a:extLst>
                  <a:ext uri="{FF2B5EF4-FFF2-40B4-BE49-F238E27FC236}">
                    <a16:creationId xmlns:a16="http://schemas.microsoft.com/office/drawing/2014/main" id="{AB6C276B-5840-F24D-AA1E-D81F7A149254}"/>
                  </a:ext>
                </a:extLst>
              </p:cNvPr>
              <p:cNvSpPr txBox="1">
                <a:spLocks noRot="1" noChangeAspect="1" noMove="1" noResize="1" noEditPoints="1" noAdjustHandles="1" noChangeArrowheads="1" noChangeShapeType="1" noTextEdit="1"/>
              </p:cNvSpPr>
              <p:nvPr/>
            </p:nvSpPr>
            <p:spPr>
              <a:xfrm>
                <a:off x="2328566" y="3631779"/>
                <a:ext cx="9217024" cy="2654573"/>
              </a:xfrm>
              <a:prstGeom prst="rect">
                <a:avLst/>
              </a:prstGeom>
              <a:blipFill>
                <a:blip r:embed="rId5"/>
                <a:stretch>
                  <a:fillRect l="-825" t="-1429"/>
                </a:stretch>
              </a:blipFill>
            </p:spPr>
            <p:txBody>
              <a:bodyPr/>
              <a:lstStyle/>
              <a:p>
                <a:r>
                  <a:rPr lang="en-US">
                    <a:noFill/>
                  </a:rPr>
                  <a:t> </a:t>
                </a:r>
              </a:p>
            </p:txBody>
          </p:sp>
        </mc:Fallback>
      </mc:AlternateContent>
    </p:spTree>
    <p:extLst>
      <p:ext uri="{BB962C8B-B14F-4D97-AF65-F5344CB8AC3E}">
        <p14:creationId xmlns:p14="http://schemas.microsoft.com/office/powerpoint/2010/main" val="1260405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 </a:t>
            </a:r>
            <a:r>
              <a:rPr lang="en-US" altLang="en-US" sz="2800" b="1" dirty="0" err="1"/>
              <a:t>Factorising</a:t>
            </a:r>
            <a:endParaRPr lang="en-US" altLang="en-US" sz="2800" b="1" dirty="0"/>
          </a:p>
        </p:txBody>
      </p:sp>
      <p:sp>
        <p:nvSpPr>
          <p:cNvPr id="11" name="TextBox 10"/>
          <p:cNvSpPr txBox="1"/>
          <p:nvPr/>
        </p:nvSpPr>
        <p:spPr>
          <a:xfrm>
            <a:off x="4214813" y="7615238"/>
            <a:ext cx="184731" cy="461665"/>
          </a:xfrm>
          <a:prstGeom prst="rect">
            <a:avLst/>
          </a:prstGeom>
          <a:noFill/>
        </p:spPr>
        <p:txBody>
          <a:bodyPr wrap="none" rtlCol="0">
            <a:spAutoFit/>
          </a:bodyPr>
          <a:lstStyle/>
          <a:p>
            <a:endParaRPr lang="en-US" sz="2400"/>
          </a:p>
        </p:txBody>
      </p:sp>
      <p:sp>
        <p:nvSpPr>
          <p:cNvPr id="18" name="TextBox 7">
            <a:extLst>
              <a:ext uri="{FF2B5EF4-FFF2-40B4-BE49-F238E27FC236}">
                <a16:creationId xmlns="" xmlns:a16="http://schemas.microsoft.com/office/drawing/2014/main" id="{FA8D736B-8828-4848-BEA6-318AEC9C1469}"/>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 xmlns:a16="http://schemas.microsoft.com/office/drawing/2014/main" id="{D0A077AC-1306-E440-912C-940DEC4B4CB9}"/>
              </a:ext>
            </a:extLst>
          </p:cNvPr>
          <p:cNvSpPr txBox="1"/>
          <p:nvPr/>
        </p:nvSpPr>
        <p:spPr>
          <a:xfrm>
            <a:off x="2690664" y="701784"/>
            <a:ext cx="9217024" cy="461665"/>
          </a:xfrm>
          <a:prstGeom prst="rect">
            <a:avLst/>
          </a:prstGeom>
          <a:noFill/>
        </p:spPr>
        <p:txBody>
          <a:bodyPr wrap="square" rtlCol="0">
            <a:spAutoFit/>
          </a:bodyPr>
          <a:lstStyle/>
          <a:p>
            <a:r>
              <a:rPr lang="en-US" sz="2400"/>
              <a:t>In some examples, we need to </a:t>
            </a:r>
            <a:r>
              <a:rPr lang="en-US" sz="2400" err="1"/>
              <a:t>factorise</a:t>
            </a:r>
            <a:r>
              <a:rPr lang="en-US" sz="2400"/>
              <a:t> the quadratic expression.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5B1E352C-56F5-C34A-A304-A581544E8B85}"/>
                  </a:ext>
                </a:extLst>
              </p:cNvPr>
              <p:cNvSpPr txBox="1"/>
              <p:nvPr/>
            </p:nvSpPr>
            <p:spPr>
              <a:xfrm>
                <a:off x="2690664" y="1205776"/>
                <a:ext cx="9309992" cy="1723549"/>
              </a:xfrm>
              <a:prstGeom prst="rect">
                <a:avLst/>
              </a:prstGeom>
              <a:noFill/>
            </p:spPr>
            <p:txBody>
              <a:bodyPr wrap="square" rtlCol="0">
                <a:spAutoFit/>
              </a:bodyPr>
              <a:lstStyle/>
              <a:p>
                <a:r>
                  <a:rPr lang="en-US" sz="2400"/>
                  <a:t>For example, to solve the inequality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−4&gt;0</m:t>
                    </m:r>
                  </m:oMath>
                </a14:m>
                <a:r>
                  <a:rPr lang="en-US" sz="2400"/>
                  <a:t>  </a:t>
                </a:r>
              </a:p>
              <a:p>
                <a:pPr>
                  <a:spcAft>
                    <a:spcPts val="600"/>
                  </a:spcAft>
                </a:pPr>
                <a:r>
                  <a:rPr lang="en-US" sz="2400"/>
                  <a:t>we can </a:t>
                </a:r>
                <a:r>
                  <a:rPr lang="en-US" sz="2400" err="1"/>
                  <a:t>factorise</a:t>
                </a:r>
                <a:r>
                  <a:rPr lang="en-US" sz="2400"/>
                  <a:t> the left hand side (LHS) to give </a:t>
                </a:r>
                <a14:m>
                  <m:oMath xmlns:m="http://schemas.openxmlformats.org/officeDocument/2006/math">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−4</m:t>
                        </m:r>
                      </m:e>
                    </m:d>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+1</m:t>
                        </m:r>
                      </m:e>
                    </m:d>
                    <m:r>
                      <a:rPr lang="en-GB" sz="2400" i="1">
                        <a:latin typeface="Cambria Math" panose="02040503050406030204" pitchFamily="18" charset="0"/>
                      </a:rPr>
                      <m:t>&gt;0</m:t>
                    </m:r>
                  </m:oMath>
                </a14:m>
                <a:endParaRPr lang="en-US" sz="2400"/>
              </a:p>
              <a:p>
                <a:pPr>
                  <a:spcAft>
                    <a:spcPts val="600"/>
                  </a:spcAft>
                </a:pPr>
                <a:r>
                  <a:rPr lang="en-US" sz="2400"/>
                  <a:t>So we can see that the LHS is zero when </a:t>
                </a:r>
                <a14:m>
                  <m:oMath xmlns:m="http://schemas.openxmlformats.org/officeDocument/2006/math">
                    <m:r>
                      <a:rPr lang="en-GB" sz="2400" i="1">
                        <a:latin typeface="Cambria Math" panose="02040503050406030204" pitchFamily="18" charset="0"/>
                      </a:rPr>
                      <m:t>𝑥</m:t>
                    </m:r>
                  </m:oMath>
                </a14:m>
                <a:r>
                  <a:rPr lang="en-US" sz="2400"/>
                  <a:t> = 4 or </a:t>
                </a:r>
                <a14:m>
                  <m:oMath xmlns:m="http://schemas.openxmlformats.org/officeDocument/2006/math">
                    <m:r>
                      <a:rPr lang="en-GB" sz="2400" i="1">
                        <a:latin typeface="Cambria Math" panose="02040503050406030204" pitchFamily="18" charset="0"/>
                      </a:rPr>
                      <m:t>𝑥</m:t>
                    </m:r>
                    <m:r>
                      <a:rPr lang="en-GB" sz="2400" b="0" i="0" smtClean="0">
                        <a:latin typeface="Cambria Math" panose="02040503050406030204" pitchFamily="18" charset="0"/>
                      </a:rPr>
                      <m:t>=−1. </m:t>
                    </m:r>
                  </m:oMath>
                </a14:m>
                <a:endParaRPr lang="en-GB" sz="2400" b="0"/>
              </a:p>
              <a:p>
                <a:pPr>
                  <a:spcAft>
                    <a:spcPts val="600"/>
                  </a:spcAft>
                </a:pPr>
                <a:r>
                  <a:rPr lang="en-US" sz="2400"/>
                  <a:t>These points are the cut off points between possible regions.</a:t>
                </a:r>
              </a:p>
            </p:txBody>
          </p:sp>
        </mc:Choice>
        <mc:Fallback xmlns="">
          <p:sp>
            <p:nvSpPr>
              <p:cNvPr id="3" name="TextBox 2">
                <a:extLst>
                  <a:ext uri="{FF2B5EF4-FFF2-40B4-BE49-F238E27FC236}">
                    <a16:creationId xmlns:a16="http://schemas.microsoft.com/office/drawing/2014/main" id="{5B1E352C-56F5-C34A-A304-A581544E8B85}"/>
                  </a:ext>
                </a:extLst>
              </p:cNvPr>
              <p:cNvSpPr txBox="1">
                <a:spLocks noRot="1" noChangeAspect="1" noMove="1" noResize="1" noEditPoints="1" noAdjustHandles="1" noChangeArrowheads="1" noChangeShapeType="1" noTextEdit="1"/>
              </p:cNvSpPr>
              <p:nvPr/>
            </p:nvSpPr>
            <p:spPr>
              <a:xfrm>
                <a:off x="2690664" y="1205776"/>
                <a:ext cx="9309992" cy="1723549"/>
              </a:xfrm>
              <a:prstGeom prst="rect">
                <a:avLst/>
              </a:prstGeom>
              <a:blipFill>
                <a:blip r:embed="rId3"/>
                <a:stretch>
                  <a:fillRect l="-954" t="-2190" b="-6569"/>
                </a:stretch>
              </a:blipFill>
            </p:spPr>
            <p:txBody>
              <a:bodyPr/>
              <a:lstStyle/>
              <a:p>
                <a:r>
                  <a:rPr lang="en-US">
                    <a:noFill/>
                  </a:rPr>
                  <a:t> </a:t>
                </a:r>
              </a:p>
            </p:txBody>
          </p:sp>
        </mc:Fallback>
      </mc:AlternateContent>
      <p:pic>
        <p:nvPicPr>
          <p:cNvPr id="8" name="Picture 7">
            <a:extLst>
              <a:ext uri="{FF2B5EF4-FFF2-40B4-BE49-F238E27FC236}">
                <a16:creationId xmlns="" xmlns:a16="http://schemas.microsoft.com/office/drawing/2014/main" id="{256894B1-BC0B-B847-964A-78F1C48793AE}"/>
              </a:ext>
            </a:extLst>
          </p:cNvPr>
          <p:cNvPicPr>
            <a:picLocks noChangeAspect="1"/>
          </p:cNvPicPr>
          <p:nvPr/>
        </p:nvPicPr>
        <p:blipFill>
          <a:blip r:embed="rId4"/>
          <a:stretch>
            <a:fillRect/>
          </a:stretch>
        </p:blipFill>
        <p:spPr>
          <a:xfrm>
            <a:off x="3431703" y="3020010"/>
            <a:ext cx="6735419" cy="1097740"/>
          </a:xfrm>
          <a:prstGeom prst="rect">
            <a:avLst/>
          </a:prstGeom>
        </p:spPr>
      </p:pic>
      <p:pic>
        <p:nvPicPr>
          <p:cNvPr id="9" name="Picture 8">
            <a:extLst>
              <a:ext uri="{FF2B5EF4-FFF2-40B4-BE49-F238E27FC236}">
                <a16:creationId xmlns="" xmlns:a16="http://schemas.microsoft.com/office/drawing/2014/main" id="{43CA90F9-04AA-C74A-9E5C-991E77CF1501}"/>
              </a:ext>
            </a:extLst>
          </p:cNvPr>
          <p:cNvPicPr>
            <a:picLocks noChangeAspect="1"/>
          </p:cNvPicPr>
          <p:nvPr/>
        </p:nvPicPr>
        <p:blipFill>
          <a:blip r:embed="rId4"/>
          <a:stretch>
            <a:fillRect/>
          </a:stretch>
        </p:blipFill>
        <p:spPr>
          <a:xfrm>
            <a:off x="3411226" y="5742425"/>
            <a:ext cx="6735419" cy="1097740"/>
          </a:xfrm>
          <a:prstGeom prst="rect">
            <a:avLst/>
          </a:prstGeom>
        </p:spPr>
      </p:pic>
      <p:sp>
        <p:nvSpPr>
          <p:cNvPr id="10" name="Oval 9">
            <a:extLst>
              <a:ext uri="{FF2B5EF4-FFF2-40B4-BE49-F238E27FC236}">
                <a16:creationId xmlns="" xmlns:a16="http://schemas.microsoft.com/office/drawing/2014/main" id="{0528F761-6D5A-8D42-AA42-A38B500DAC7A}"/>
              </a:ext>
            </a:extLst>
          </p:cNvPr>
          <p:cNvSpPr/>
          <p:nvPr/>
        </p:nvSpPr>
        <p:spPr bwMode="auto">
          <a:xfrm>
            <a:off x="4871864" y="3104764"/>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6" name="Straight Arrow Connector 5">
            <a:extLst>
              <a:ext uri="{FF2B5EF4-FFF2-40B4-BE49-F238E27FC236}">
                <a16:creationId xmlns="" xmlns:a16="http://schemas.microsoft.com/office/drawing/2014/main" id="{3C56BE77-C236-B945-B613-DD557126CDAC}"/>
              </a:ext>
            </a:extLst>
          </p:cNvPr>
          <p:cNvCxnSpPr/>
          <p:nvPr/>
        </p:nvCxnSpPr>
        <p:spPr bwMode="auto">
          <a:xfrm>
            <a:off x="4979876" y="3333893"/>
            <a:ext cx="0" cy="190214"/>
          </a:xfrm>
          <a:prstGeom prst="straightConnector1">
            <a:avLst/>
          </a:prstGeom>
          <a:solidFill>
            <a:srgbClr val="00B8FF"/>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4" name="TextBox 13">
                <a:extLst>
                  <a:ext uri="{FF2B5EF4-FFF2-40B4-BE49-F238E27FC236}">
                    <a16:creationId xmlns="" xmlns:a16="http://schemas.microsoft.com/office/drawing/2014/main" id="{1D5E127F-C0F3-7144-BEFB-DE04DC50CD66}"/>
                  </a:ext>
                </a:extLst>
              </p:cNvPr>
              <p:cNvSpPr txBox="1"/>
              <p:nvPr/>
            </p:nvSpPr>
            <p:spPr>
              <a:xfrm>
                <a:off x="2673152" y="4099915"/>
                <a:ext cx="9518848" cy="1569660"/>
              </a:xfrm>
              <a:prstGeom prst="rect">
                <a:avLst/>
              </a:prstGeom>
              <a:noFill/>
            </p:spPr>
            <p:txBody>
              <a:bodyPr wrap="square" rtlCol="0">
                <a:spAutoFit/>
              </a:bodyPr>
              <a:lstStyle/>
              <a:p>
                <a:r>
                  <a:rPr lang="en-US" sz="2400"/>
                  <a:t>We can test the regions by considering points; for example:</a:t>
                </a:r>
              </a:p>
              <a:p>
                <a:r>
                  <a:rPr lang="en-US" sz="2400"/>
                  <a:t>at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=−2, </m:t>
                    </m:r>
                    <m:sSup>
                      <m:sSupPr>
                        <m:ctrlPr>
                          <a:rPr lang="en-US" sz="2400" i="1">
                            <a:latin typeface="Cambria Math"/>
                          </a:rPr>
                        </m:ctrlPr>
                      </m:sSupPr>
                      <m:e>
                        <m:r>
                          <a:rPr lang="en-GB" sz="2400" b="0" i="1" smtClean="0">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−4=6&gt;0 </m:t>
                    </m:r>
                    <m:r>
                      <m:rPr>
                        <m:sty m:val="p"/>
                      </m:rPr>
                      <a:rPr lang="en-GB" sz="2400" b="0" i="0" smtClean="0">
                        <a:latin typeface="Cambria Math" panose="02040503050406030204" pitchFamily="18" charset="0"/>
                      </a:rPr>
                      <m:t>so</m:t>
                    </m:r>
                    <m:r>
                      <a:rPr lang="en-GB" sz="2400" b="0" i="0" smtClean="0">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 </m:t>
                    </m:r>
                    <m:r>
                      <m:rPr>
                        <m:sty m:val="p"/>
                      </m:rPr>
                      <a:rPr lang="en-GB" sz="2400" b="0" i="0" smtClean="0">
                        <a:solidFill>
                          <a:srgbClr val="FF0000"/>
                        </a:solidFill>
                        <a:latin typeface="Cambria Math" panose="02040503050406030204" pitchFamily="18" charset="0"/>
                      </a:rPr>
                      <m:t>is</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in</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the</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solution</m:t>
                    </m:r>
                    <m:r>
                      <a:rPr lang="en-GB" sz="2400" b="0" i="0" smtClean="0">
                        <a:latin typeface="Cambria Math" panose="02040503050406030204" pitchFamily="18" charset="0"/>
                      </a:rPr>
                      <m:t>.</m:t>
                    </m:r>
                  </m:oMath>
                </a14:m>
                <a:endParaRPr lang="en-GB" sz="2400" b="0" i="0">
                  <a:latin typeface="Cambria Math" panose="02040503050406030204" pitchFamily="18" charset="0"/>
                </a:endParaRPr>
              </a:p>
              <a:p>
                <a:r>
                  <a:rPr lang="en-GB" sz="2400" b="0"/>
                  <a:t>Similarly at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=2, </m:t>
                    </m:r>
                    <m:sSup>
                      <m:sSupPr>
                        <m:ctrlPr>
                          <a:rPr lang="en-US" sz="2400" i="1">
                            <a:latin typeface="Cambria Math"/>
                          </a:rPr>
                        </m:ctrlPr>
                      </m:sSupPr>
                      <m:e>
                        <m:r>
                          <a:rPr lang="en-GB" sz="2400" i="1">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−4=−6&lt;0</m:t>
                    </m:r>
                  </m:oMath>
                </a14:m>
                <a:r>
                  <a:rPr lang="en-US" sz="2400"/>
                  <a:t> so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=2</m:t>
                    </m:r>
                  </m:oMath>
                </a14:m>
                <a:r>
                  <a:rPr lang="en-US" sz="2400">
                    <a:solidFill>
                      <a:srgbClr val="FF0000"/>
                    </a:solidFill>
                  </a:rPr>
                  <a:t> is not in solution.</a:t>
                </a:r>
                <a:endParaRPr lang="en-US" sz="2400"/>
              </a:p>
              <a:p>
                <a:r>
                  <a:rPr lang="en-US" sz="2400"/>
                  <a:t>At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=5, </m:t>
                    </m:r>
                    <m:sSup>
                      <m:sSupPr>
                        <m:ctrlPr>
                          <a:rPr lang="en-US" sz="2400" i="1">
                            <a:latin typeface="Cambria Math"/>
                          </a:rPr>
                        </m:ctrlPr>
                      </m:sSupPr>
                      <m:e>
                        <m:r>
                          <a:rPr lang="en-GB" sz="2400" i="1">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−4=6&gt;0</m:t>
                    </m:r>
                  </m:oMath>
                </a14:m>
                <a:r>
                  <a:rPr lang="en-US" sz="2400"/>
                  <a:t> so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=5</m:t>
                    </m:r>
                  </m:oMath>
                </a14:m>
                <a:r>
                  <a:rPr lang="en-US" sz="2400">
                    <a:solidFill>
                      <a:srgbClr val="FF0000"/>
                    </a:solidFill>
                  </a:rPr>
                  <a:t> is in the solution</a:t>
                </a:r>
                <a:r>
                  <a:rPr lang="en-US" sz="2400"/>
                  <a:t>, shown below </a:t>
                </a:r>
              </a:p>
            </p:txBody>
          </p:sp>
        </mc:Choice>
        <mc:Fallback xmlns="">
          <p:sp>
            <p:nvSpPr>
              <p:cNvPr id="14" name="TextBox 13">
                <a:extLst>
                  <a:ext uri="{FF2B5EF4-FFF2-40B4-BE49-F238E27FC236}">
                    <a16:creationId xmlns:a16="http://schemas.microsoft.com/office/drawing/2014/main" id="{1D5E127F-C0F3-7144-BEFB-DE04DC50CD66}"/>
                  </a:ext>
                </a:extLst>
              </p:cNvPr>
              <p:cNvSpPr txBox="1">
                <a:spLocks noRot="1" noChangeAspect="1" noMove="1" noResize="1" noEditPoints="1" noAdjustHandles="1" noChangeArrowheads="1" noChangeShapeType="1" noTextEdit="1"/>
              </p:cNvSpPr>
              <p:nvPr/>
            </p:nvSpPr>
            <p:spPr>
              <a:xfrm>
                <a:off x="2673152" y="4099915"/>
                <a:ext cx="9518848" cy="1569660"/>
              </a:xfrm>
              <a:prstGeom prst="rect">
                <a:avLst/>
              </a:prstGeom>
              <a:blipFill>
                <a:blip r:embed="rId5"/>
                <a:stretch>
                  <a:fillRect l="-799" t="-3226" r="-1065" b="-8065"/>
                </a:stretch>
              </a:blipFill>
            </p:spPr>
            <p:txBody>
              <a:bodyPr/>
              <a:lstStyle/>
              <a:p>
                <a:r>
                  <a:rPr lang="en-US">
                    <a:noFill/>
                  </a:rPr>
                  <a:t> </a:t>
                </a:r>
              </a:p>
            </p:txBody>
          </p:sp>
        </mc:Fallback>
      </mc:AlternateContent>
      <p:sp>
        <p:nvSpPr>
          <p:cNvPr id="17" name="Oval 16">
            <a:extLst>
              <a:ext uri="{FF2B5EF4-FFF2-40B4-BE49-F238E27FC236}">
                <a16:creationId xmlns="" xmlns:a16="http://schemas.microsoft.com/office/drawing/2014/main" id="{767EB4C2-A419-F141-9F0F-D8EF328DFE95}"/>
              </a:ext>
            </a:extLst>
          </p:cNvPr>
          <p:cNvSpPr/>
          <p:nvPr/>
        </p:nvSpPr>
        <p:spPr bwMode="auto">
          <a:xfrm>
            <a:off x="8184232" y="3117869"/>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16" name="Straight Arrow Connector 15">
            <a:extLst>
              <a:ext uri="{FF2B5EF4-FFF2-40B4-BE49-F238E27FC236}">
                <a16:creationId xmlns="" xmlns:a16="http://schemas.microsoft.com/office/drawing/2014/main" id="{D2E41EBB-7192-DF4C-BA0A-3EB29B474F69}"/>
              </a:ext>
            </a:extLst>
          </p:cNvPr>
          <p:cNvCxnSpPr>
            <a:cxnSpLocks/>
          </p:cNvCxnSpPr>
          <p:nvPr/>
        </p:nvCxnSpPr>
        <p:spPr bwMode="auto">
          <a:xfrm>
            <a:off x="8291611" y="3356992"/>
            <a:ext cx="0" cy="189325"/>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2" name="Oval 21">
            <a:extLst>
              <a:ext uri="{FF2B5EF4-FFF2-40B4-BE49-F238E27FC236}">
                <a16:creationId xmlns="" xmlns:a16="http://schemas.microsoft.com/office/drawing/2014/main" id="{FEC95489-98B7-6A4C-8DB5-2C134938634E}"/>
              </a:ext>
            </a:extLst>
          </p:cNvPr>
          <p:cNvSpPr/>
          <p:nvPr/>
        </p:nvSpPr>
        <p:spPr bwMode="auto">
          <a:xfrm>
            <a:off x="8183599" y="594019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sp>
        <p:nvSpPr>
          <p:cNvPr id="23" name="Oval 22">
            <a:extLst>
              <a:ext uri="{FF2B5EF4-FFF2-40B4-BE49-F238E27FC236}">
                <a16:creationId xmlns="" xmlns:a16="http://schemas.microsoft.com/office/drawing/2014/main" id="{7DC8DE7C-015D-3543-96FE-F208FA2300E1}"/>
              </a:ext>
            </a:extLst>
          </p:cNvPr>
          <p:cNvSpPr/>
          <p:nvPr/>
        </p:nvSpPr>
        <p:spPr bwMode="auto">
          <a:xfrm>
            <a:off x="4871864" y="594019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24" name="Straight Arrow Connector 23">
            <a:extLst>
              <a:ext uri="{FF2B5EF4-FFF2-40B4-BE49-F238E27FC236}">
                <a16:creationId xmlns="" xmlns:a16="http://schemas.microsoft.com/office/drawing/2014/main" id="{4911B663-2897-1F4A-B6AA-4976A7469A8B}"/>
              </a:ext>
            </a:extLst>
          </p:cNvPr>
          <p:cNvCxnSpPr/>
          <p:nvPr/>
        </p:nvCxnSpPr>
        <p:spPr bwMode="auto">
          <a:xfrm>
            <a:off x="8399623" y="6063413"/>
            <a:ext cx="1584809"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 xmlns:a16="http://schemas.microsoft.com/office/drawing/2014/main" id="{4DEA49C6-CD4C-5149-80D1-43C683EDF035}"/>
              </a:ext>
            </a:extLst>
          </p:cNvPr>
          <p:cNvCxnSpPr/>
          <p:nvPr/>
        </p:nvCxnSpPr>
        <p:spPr bwMode="auto">
          <a:xfrm flipH="1">
            <a:off x="3431703" y="6048204"/>
            <a:ext cx="1440161"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087836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 Graphical Approach</a:t>
            </a:r>
          </a:p>
        </p:txBody>
      </p:sp>
      <p:sp>
        <p:nvSpPr>
          <p:cNvPr id="11" name="TextBox 10"/>
          <p:cNvSpPr txBox="1"/>
          <p:nvPr/>
        </p:nvSpPr>
        <p:spPr>
          <a:xfrm>
            <a:off x="4214813" y="7615238"/>
            <a:ext cx="184731" cy="461665"/>
          </a:xfrm>
          <a:prstGeom prst="rect">
            <a:avLst/>
          </a:prstGeom>
          <a:noFill/>
        </p:spPr>
        <p:txBody>
          <a:bodyPr wrap="none" rtlCol="0">
            <a:spAutoFit/>
          </a:bodyPr>
          <a:lstStyle/>
          <a:p>
            <a:endParaRPr lang="en-US" sz="2400"/>
          </a:p>
        </p:txBody>
      </p:sp>
      <p:sp>
        <p:nvSpPr>
          <p:cNvPr id="18" name="TextBox 7">
            <a:extLst>
              <a:ext uri="{FF2B5EF4-FFF2-40B4-BE49-F238E27FC236}">
                <a16:creationId xmlns="" xmlns:a16="http://schemas.microsoft.com/office/drawing/2014/main" id="{FA8D736B-8828-4848-BEA6-318AEC9C1469}"/>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 xmlns:a16="http://schemas.microsoft.com/office/drawing/2014/main" id="{333617ED-031B-0C4E-91A7-E9626246BA15}"/>
              </a:ext>
            </a:extLst>
          </p:cNvPr>
          <p:cNvSpPr txBox="1"/>
          <p:nvPr/>
        </p:nvSpPr>
        <p:spPr>
          <a:xfrm>
            <a:off x="2495600" y="764704"/>
            <a:ext cx="9145016" cy="830997"/>
          </a:xfrm>
          <a:prstGeom prst="rect">
            <a:avLst/>
          </a:prstGeom>
          <a:noFill/>
        </p:spPr>
        <p:txBody>
          <a:bodyPr wrap="square" rtlCol="0">
            <a:spAutoFit/>
          </a:bodyPr>
          <a:lstStyle/>
          <a:p>
            <a:pPr algn="ctr"/>
            <a:r>
              <a:rPr lang="en-US" sz="2400"/>
              <a:t>Sometimes it is more straight forward to </a:t>
            </a:r>
          </a:p>
          <a:p>
            <a:pPr algn="ctr"/>
            <a:r>
              <a:rPr lang="en-US" sz="2400"/>
              <a:t>graph the quadratic to solve the inequality </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EE1234EE-0990-B549-A61C-6CEBF19F38EA}"/>
                  </a:ext>
                </a:extLst>
              </p:cNvPr>
              <p:cNvSpPr txBox="1"/>
              <p:nvPr/>
            </p:nvSpPr>
            <p:spPr>
              <a:xfrm>
                <a:off x="3863752" y="1642002"/>
                <a:ext cx="9145016" cy="461665"/>
              </a:xfrm>
              <a:prstGeom prst="rect">
                <a:avLst/>
              </a:prstGeom>
              <a:noFill/>
            </p:spPr>
            <p:txBody>
              <a:bodyPr wrap="square" rtlCol="0">
                <a:spAutoFit/>
              </a:bodyPr>
              <a:lstStyle/>
              <a:p>
                <a:r>
                  <a:rPr lang="en-US" sz="2400" b="1"/>
                  <a:t>Example</a:t>
                </a:r>
                <a:r>
                  <a:rPr lang="en-US" sz="2400"/>
                  <a:t>: Solve the inequality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−2&lt;0</m:t>
                    </m:r>
                  </m:oMath>
                </a14:m>
                <a:endParaRPr lang="en-US" sz="2400"/>
              </a:p>
            </p:txBody>
          </p:sp>
        </mc:Choice>
        <mc:Fallback xmlns="">
          <p:sp>
            <p:nvSpPr>
              <p:cNvPr id="3" name="TextBox 2">
                <a:extLst>
                  <a:ext uri="{FF2B5EF4-FFF2-40B4-BE49-F238E27FC236}">
                    <a16:creationId xmlns:a16="http://schemas.microsoft.com/office/drawing/2014/main" id="{EE1234EE-0990-B549-A61C-6CEBF19F38EA}"/>
                  </a:ext>
                </a:extLst>
              </p:cNvPr>
              <p:cNvSpPr txBox="1">
                <a:spLocks noRot="1" noChangeAspect="1" noMove="1" noResize="1" noEditPoints="1" noAdjustHandles="1" noChangeArrowheads="1" noChangeShapeType="1" noTextEdit="1"/>
              </p:cNvSpPr>
              <p:nvPr/>
            </p:nvSpPr>
            <p:spPr>
              <a:xfrm>
                <a:off x="3863752" y="1642002"/>
                <a:ext cx="9145016" cy="461665"/>
              </a:xfrm>
              <a:prstGeom prst="rect">
                <a:avLst/>
              </a:prstGeom>
              <a:blipFill>
                <a:blip r:embed="rId3"/>
                <a:stretch>
                  <a:fillRect l="-971" t="-7895" b="-23684"/>
                </a:stretch>
              </a:blipFill>
            </p:spPr>
            <p:txBody>
              <a:bodyPr/>
              <a:lstStyle/>
              <a:p>
                <a:r>
                  <a:rPr lang="en-US">
                    <a:noFill/>
                  </a:rPr>
                  <a:t> </a:t>
                </a:r>
              </a:p>
            </p:txBody>
          </p:sp>
        </mc:Fallback>
      </mc:AlternateContent>
      <p:pic>
        <p:nvPicPr>
          <p:cNvPr id="4" name="Picture 3">
            <a:extLst>
              <a:ext uri="{FF2B5EF4-FFF2-40B4-BE49-F238E27FC236}">
                <a16:creationId xmlns="" xmlns:a16="http://schemas.microsoft.com/office/drawing/2014/main" id="{354F3405-5745-014A-AAB1-390BB356534D}"/>
              </a:ext>
            </a:extLst>
          </p:cNvPr>
          <p:cNvPicPr>
            <a:picLocks noChangeAspect="1"/>
          </p:cNvPicPr>
          <p:nvPr/>
        </p:nvPicPr>
        <p:blipFill>
          <a:blip r:embed="rId4"/>
          <a:stretch>
            <a:fillRect/>
          </a:stretch>
        </p:blipFill>
        <p:spPr>
          <a:xfrm>
            <a:off x="7464152" y="2564904"/>
            <a:ext cx="4521200" cy="3276600"/>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 xmlns:a16="http://schemas.microsoft.com/office/drawing/2014/main" id="{1C894DDA-9325-984C-9AF1-0596B3AAFB43}"/>
                  </a:ext>
                </a:extLst>
              </p:cNvPr>
              <p:cNvSpPr txBox="1"/>
              <p:nvPr/>
            </p:nvSpPr>
            <p:spPr>
              <a:xfrm>
                <a:off x="2495600" y="2348880"/>
                <a:ext cx="4824536" cy="1315745"/>
              </a:xfrm>
              <a:prstGeom prst="rect">
                <a:avLst/>
              </a:prstGeom>
              <a:noFill/>
            </p:spPr>
            <p:txBody>
              <a:bodyPr wrap="square" rtlCol="0">
                <a:spAutoFit/>
              </a:bodyPr>
              <a:lstStyle/>
              <a:p>
                <a:pPr>
                  <a:spcAft>
                    <a:spcPts val="300"/>
                  </a:spcAft>
                </a:pPr>
                <a:r>
                  <a:rPr lang="en-US" sz="2400" b="1"/>
                  <a:t>Solution</a:t>
                </a:r>
              </a:p>
              <a:p>
                <a:pPr>
                  <a:spcAft>
                    <a:spcPts val="600"/>
                  </a:spcAft>
                </a:pPr>
                <a:r>
                  <a:rPr lang="en-US" sz="2400">
                    <a:solidFill>
                      <a:srgbClr val="FF0000"/>
                    </a:solidFill>
                  </a:rPr>
                  <a:t>We can </a:t>
                </a:r>
                <a:r>
                  <a:rPr lang="en-US" sz="2400" err="1">
                    <a:solidFill>
                      <a:srgbClr val="FF0000"/>
                    </a:solidFill>
                  </a:rPr>
                  <a:t>factorise</a:t>
                </a:r>
                <a:r>
                  <a:rPr lang="en-US" sz="2400">
                    <a:solidFill>
                      <a:srgbClr val="FF0000"/>
                    </a:solidFill>
                  </a:rPr>
                  <a:t> the LHS to give:</a:t>
                </a:r>
              </a:p>
              <a:p>
                <a:pPr/>
                <a14:m>
                  <m:oMathPara xmlns:m="http://schemas.openxmlformats.org/officeDocument/2006/math">
                    <m:oMathParaPr>
                      <m:jc m:val="centerGroup"/>
                    </m:oMathParaPr>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a:solidFill>
                    <a:srgbClr val="FF0000"/>
                  </a:solidFill>
                </a:endParaRPr>
              </a:p>
            </p:txBody>
          </p:sp>
        </mc:Choice>
        <mc:Fallback xmlns="">
          <p:sp>
            <p:nvSpPr>
              <p:cNvPr id="5" name="TextBox 4">
                <a:extLst>
                  <a:ext uri="{FF2B5EF4-FFF2-40B4-BE49-F238E27FC236}">
                    <a16:creationId xmlns:a16="http://schemas.microsoft.com/office/drawing/2014/main" id="{1C894DDA-9325-984C-9AF1-0596B3AAFB43}"/>
                  </a:ext>
                </a:extLst>
              </p:cNvPr>
              <p:cNvSpPr txBox="1">
                <a:spLocks noRot="1" noChangeAspect="1" noMove="1" noResize="1" noEditPoints="1" noAdjustHandles="1" noChangeArrowheads="1" noChangeShapeType="1" noTextEdit="1"/>
              </p:cNvSpPr>
              <p:nvPr/>
            </p:nvSpPr>
            <p:spPr>
              <a:xfrm>
                <a:off x="2495600" y="2348880"/>
                <a:ext cx="4824536" cy="1315745"/>
              </a:xfrm>
              <a:prstGeom prst="rect">
                <a:avLst/>
              </a:prstGeom>
              <a:blipFill>
                <a:blip r:embed="rId5"/>
                <a:stretch>
                  <a:fillRect l="-1842" t="-3810" b="-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 xmlns:a16="http://schemas.microsoft.com/office/drawing/2014/main" id="{47212E71-CAB0-4A49-9A86-32A3210393B7}"/>
                  </a:ext>
                </a:extLst>
              </p:cNvPr>
              <p:cNvSpPr txBox="1"/>
              <p:nvPr/>
            </p:nvSpPr>
            <p:spPr>
              <a:xfrm>
                <a:off x="2503612" y="3664625"/>
                <a:ext cx="4824536" cy="2169825"/>
              </a:xfrm>
              <a:prstGeom prst="rect">
                <a:avLst/>
              </a:prstGeom>
              <a:noFill/>
            </p:spPr>
            <p:txBody>
              <a:bodyPr wrap="square" rtlCol="0">
                <a:spAutoFit/>
              </a:bodyPr>
              <a:lstStyle/>
              <a:p>
                <a:pPr>
                  <a:spcAft>
                    <a:spcPts val="600"/>
                  </a:spcAft>
                </a:pPr>
                <a:r>
                  <a:rPr lang="en-US" sz="2400" dirty="0">
                    <a:solidFill>
                      <a:srgbClr val="FF0000"/>
                    </a:solidFill>
                  </a:rPr>
                  <a:t>Sketching the function shows, as expected that the LHS is zero at:</a:t>
                </a:r>
              </a:p>
              <a:p>
                <a:pPr>
                  <a:spcAft>
                    <a:spcPts val="600"/>
                  </a:spcAft>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 </m:t>
                      </m:r>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a:p>
                <a:pPr>
                  <a:spcAft>
                    <a:spcPts val="600"/>
                  </a:spcAft>
                </a:pPr>
                <a:r>
                  <a:rPr lang="en-US" sz="2400" dirty="0">
                    <a:solidFill>
                      <a:srgbClr val="FF0000"/>
                    </a:solidFill>
                  </a:rPr>
                  <a:t> So in the region between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oMath>
                </a14:m>
                <a:endParaRPr lang="en-US" sz="2400" dirty="0">
                  <a:solidFill>
                    <a:srgbClr val="FF0000"/>
                  </a:solidFill>
                </a:endParaRPr>
              </a:p>
              <a:p>
                <a:pPr>
                  <a:spcAft>
                    <a:spcPts val="600"/>
                  </a:spcAft>
                </a:pPr>
                <a:r>
                  <a:rPr lang="en-US" sz="2400" dirty="0">
                    <a:solidFill>
                      <a:srgbClr val="FF0000"/>
                    </a:solidFill>
                  </a:rPr>
                  <a:t> and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oMath>
                </a14:m>
                <a:r>
                  <a:rPr lang="en-US" sz="2400" dirty="0">
                    <a:solidFill>
                      <a:srgbClr val="FF0000"/>
                    </a:solidFill>
                  </a:rPr>
                  <a:t>, the inequality is true.</a:t>
                </a:r>
              </a:p>
            </p:txBody>
          </p:sp>
        </mc:Choice>
        <mc:Fallback xmlns="">
          <p:sp>
            <p:nvSpPr>
              <p:cNvPr id="6" name="TextBox 5">
                <a:extLst>
                  <a:ext uri="{FF2B5EF4-FFF2-40B4-BE49-F238E27FC236}">
                    <a16:creationId xmlns:a16="http://schemas.microsoft.com/office/drawing/2014/main" id="{47212E71-CAB0-4A49-9A86-32A3210393B7}"/>
                  </a:ext>
                </a:extLst>
              </p:cNvPr>
              <p:cNvSpPr txBox="1">
                <a:spLocks noRot="1" noChangeAspect="1" noMove="1" noResize="1" noEditPoints="1" noAdjustHandles="1" noChangeArrowheads="1" noChangeShapeType="1" noTextEdit="1"/>
              </p:cNvSpPr>
              <p:nvPr/>
            </p:nvSpPr>
            <p:spPr>
              <a:xfrm>
                <a:off x="2503612" y="3664625"/>
                <a:ext cx="4824536" cy="2169825"/>
              </a:xfrm>
              <a:prstGeom prst="rect">
                <a:avLst/>
              </a:prstGeom>
              <a:blipFill>
                <a:blip r:embed="rId6"/>
                <a:stretch>
                  <a:fillRect l="-1837" t="-2339"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 xmlns:a16="http://schemas.microsoft.com/office/drawing/2014/main" id="{9E3DC940-4AA1-AB4E-BBFD-13AEBDC887B8}"/>
                  </a:ext>
                </a:extLst>
              </p:cNvPr>
              <p:cNvSpPr txBox="1"/>
              <p:nvPr/>
            </p:nvSpPr>
            <p:spPr>
              <a:xfrm>
                <a:off x="2567608" y="5846654"/>
                <a:ext cx="4824536" cy="769441"/>
              </a:xfrm>
              <a:prstGeom prst="rect">
                <a:avLst/>
              </a:prstGeom>
              <a:noFill/>
            </p:spPr>
            <p:txBody>
              <a:bodyPr wrap="square" rtlCol="0">
                <a:spAutoFit/>
              </a:bodyPr>
              <a:lstStyle/>
              <a:p>
                <a:r>
                  <a:rPr lang="en-US" sz="2400">
                    <a:solidFill>
                      <a:srgbClr val="FF0000"/>
                    </a:solidFill>
                  </a:rPr>
                  <a:t>Hence the solution is </a:t>
                </a:r>
                <a14:m>
                  <m:oMath xmlns:m="http://schemas.openxmlformats.org/officeDocument/2006/math">
                    <m:r>
                      <a:rPr lang="en-GB" sz="2400" b="0" i="1" smtClean="0">
                        <a:solidFill>
                          <a:srgbClr val="FF0000"/>
                        </a:solidFill>
                        <a:latin typeface="Cambria Math" panose="02040503050406030204" pitchFamily="18" charset="0"/>
                      </a:rPr>
                      <m:t>−2&lt;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&lt;1</m:t>
                    </m:r>
                  </m:oMath>
                </a14:m>
                <a:endParaRPr lang="en-US" sz="2400">
                  <a:solidFill>
                    <a:srgbClr val="FF0000"/>
                  </a:solidFill>
                </a:endParaRPr>
              </a:p>
              <a:p>
                <a:endParaRPr lang="en-US"/>
              </a:p>
            </p:txBody>
          </p:sp>
        </mc:Choice>
        <mc:Fallback xmlns="">
          <p:sp>
            <p:nvSpPr>
              <p:cNvPr id="7" name="TextBox 6">
                <a:extLst>
                  <a:ext uri="{FF2B5EF4-FFF2-40B4-BE49-F238E27FC236}">
                    <a16:creationId xmlns:a16="http://schemas.microsoft.com/office/drawing/2014/main" id="{9E3DC940-4AA1-AB4E-BBFD-13AEBDC887B8}"/>
                  </a:ext>
                </a:extLst>
              </p:cNvPr>
              <p:cNvSpPr txBox="1">
                <a:spLocks noRot="1" noChangeAspect="1" noMove="1" noResize="1" noEditPoints="1" noAdjustHandles="1" noChangeArrowheads="1" noChangeShapeType="1" noTextEdit="1"/>
              </p:cNvSpPr>
              <p:nvPr/>
            </p:nvSpPr>
            <p:spPr>
              <a:xfrm>
                <a:off x="2567608" y="5846654"/>
                <a:ext cx="4824536" cy="769441"/>
              </a:xfrm>
              <a:prstGeom prst="rect">
                <a:avLst/>
              </a:prstGeom>
              <a:blipFill>
                <a:blip r:embed="rId7"/>
                <a:stretch>
                  <a:fillRect l="-1837" t="-4839"/>
                </a:stretch>
              </a:blipFill>
            </p:spPr>
            <p:txBody>
              <a:bodyPr/>
              <a:lstStyle/>
              <a:p>
                <a:r>
                  <a:rPr lang="en-US">
                    <a:noFill/>
                  </a:rPr>
                  <a:t> </a:t>
                </a:r>
              </a:p>
            </p:txBody>
          </p:sp>
        </mc:Fallback>
      </mc:AlternateContent>
    </p:spTree>
    <p:extLst>
      <p:ext uri="{BB962C8B-B14F-4D97-AF65-F5344CB8AC3E}">
        <p14:creationId xmlns:p14="http://schemas.microsoft.com/office/powerpoint/2010/main" val="947443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a:solidFill>
                  <a:srgbClr val="FF0000"/>
                </a:solidFill>
              </a:rPr>
              <a:t>Here are some questions to check your progress; </a:t>
            </a:r>
          </a:p>
          <a:p>
            <a:r>
              <a:rPr lang="en-US" altLang="en-US" sz="240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 xmlns:a16="http://schemas.microsoft.com/office/drawing/2014/main" id="{BD86797D-EC97-6849-8D86-3476073C9387}"/>
              </a:ext>
            </a:extLst>
          </p:cNvPr>
          <p:cNvSpPr txBox="1"/>
          <p:nvPr/>
        </p:nvSpPr>
        <p:spPr>
          <a:xfrm>
            <a:off x="2783632" y="1537343"/>
            <a:ext cx="8640960" cy="577850"/>
          </a:xfrm>
          <a:prstGeom prst="rect">
            <a:avLst/>
          </a:prstGeom>
          <a:noFill/>
        </p:spPr>
        <p:txBody>
          <a:bodyPr wrap="square" rtlCol="0">
            <a:spAutoFit/>
          </a:bodyPr>
          <a:lstStyle/>
          <a:p>
            <a:pPr>
              <a:lnSpc>
                <a:spcPct val="150000"/>
              </a:lnSpc>
            </a:pPr>
            <a:r>
              <a:rPr lang="en-US" sz="2400"/>
              <a:t>        Solve these inequalities, using a sketch when helpful:     </a:t>
            </a:r>
          </a:p>
        </p:txBody>
      </p:sp>
      <mc:AlternateContent xmlns:mc="http://schemas.openxmlformats.org/markup-compatibility/2006" xmlns:a14="http://schemas.microsoft.com/office/drawing/2010/main">
        <mc:Choice Requires="a14">
          <p:sp>
            <p:nvSpPr>
              <p:cNvPr id="3" name="TextBox 2">
                <a:extLst>
                  <a:ext uri="{FF2B5EF4-FFF2-40B4-BE49-F238E27FC236}">
                    <a16:creationId xmlns="" xmlns:a16="http://schemas.microsoft.com/office/drawing/2014/main" id="{D0860BDA-C36F-2044-8E01-4D1A7B7E643E}"/>
                  </a:ext>
                </a:extLst>
              </p:cNvPr>
              <p:cNvSpPr txBox="1"/>
              <p:nvPr/>
            </p:nvSpPr>
            <p:spPr>
              <a:xfrm>
                <a:off x="3072088" y="2115193"/>
                <a:ext cx="4199974" cy="3901709"/>
              </a:xfrm>
              <a:prstGeom prst="rect">
                <a:avLst/>
              </a:prstGeom>
              <a:noFill/>
            </p:spPr>
            <p:txBody>
              <a:bodyPr wrap="square" rtlCol="0">
                <a:spAutoFit/>
              </a:bodyPr>
              <a:lstStyle/>
              <a:p>
                <a:pPr>
                  <a:lnSpc>
                    <a:spcPct val="150000"/>
                  </a:lnSpc>
                </a:pPr>
                <a:r>
                  <a:rPr lang="en-US"/>
                  <a:t>        </a:t>
                </a:r>
                <a:r>
                  <a:rPr lang="en-US" sz="2400"/>
                  <a:t>a)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a:t> ≥ 25</a:t>
                </a:r>
              </a:p>
              <a:p>
                <a:pPr>
                  <a:lnSpc>
                    <a:spcPct val="150000"/>
                  </a:lnSpc>
                </a:pPr>
                <a:r>
                  <a:rPr lang="en-US" sz="2400"/>
                  <a:t>       b)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a:t> &lt; 0.25</a:t>
                </a:r>
              </a:p>
              <a:p>
                <a:pPr>
                  <a:lnSpc>
                    <a:spcPct val="150000"/>
                  </a:lnSpc>
                </a:pPr>
                <a:r>
                  <a:rPr lang="en-US" sz="2400"/>
                  <a:t>       c)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+6≥22</m:t>
                    </m:r>
                  </m:oMath>
                </a14:m>
                <a:endParaRPr lang="en-GB" sz="2400"/>
              </a:p>
              <a:p>
                <a:pPr>
                  <a:lnSpc>
                    <a:spcPct val="150000"/>
                  </a:lnSpc>
                </a:pPr>
                <a:r>
                  <a:rPr lang="en-GB" sz="2400"/>
                  <a:t>	 d) </a:t>
                </a:r>
                <a14:m>
                  <m:oMath xmlns:m="http://schemas.openxmlformats.org/officeDocument/2006/math">
                    <m:r>
                      <a:rPr lang="en-GB" sz="2400" i="1">
                        <a:latin typeface="Cambria Math" panose="02040503050406030204" pitchFamily="18" charset="0"/>
                      </a:rPr>
                      <m:t>2</m:t>
                    </m:r>
                    <m:d>
                      <m:dPr>
                        <m:ctrlPr>
                          <a:rPr lang="en-GB" sz="2400" i="1">
                            <a:latin typeface="Cambria Math"/>
                          </a:rPr>
                        </m:ctrlPr>
                      </m:dPr>
                      <m:e>
                        <m:sSup>
                          <m:sSupPr>
                            <m:ctrlPr>
                              <a:rPr lang="en-GB"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−5</m:t>
                        </m:r>
                      </m:e>
                    </m:d>
                    <m:r>
                      <a:rPr lang="en-GB" sz="2400" i="1">
                        <a:latin typeface="Cambria Math" panose="02040503050406030204" pitchFamily="18" charset="0"/>
                      </a:rPr>
                      <m:t>&lt;8</m:t>
                    </m:r>
                  </m:oMath>
                </a14:m>
                <a:endParaRPr lang="en-GB" sz="2400"/>
              </a:p>
              <a:p>
                <a:pPr>
                  <a:lnSpc>
                    <a:spcPct val="150000"/>
                  </a:lnSpc>
                </a:pPr>
                <a:r>
                  <a:rPr lang="en-US" sz="2400"/>
                  <a:t>       e) </a:t>
                </a:r>
                <a14:m>
                  <m:oMath xmlns:m="http://schemas.openxmlformats.org/officeDocument/2006/math">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−2</m:t>
                        </m:r>
                      </m:e>
                    </m:d>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+3</m:t>
                        </m:r>
                      </m:e>
                    </m:d>
                    <m:r>
                      <a:rPr lang="en-GB" sz="2400" i="1">
                        <a:latin typeface="Cambria Math" panose="02040503050406030204" pitchFamily="18" charset="0"/>
                      </a:rPr>
                      <m:t>≥0</m:t>
                    </m:r>
                  </m:oMath>
                </a14:m>
                <a:endParaRPr lang="en-GB" sz="2400"/>
              </a:p>
              <a:p>
                <a:pPr>
                  <a:lnSpc>
                    <a:spcPct val="150000"/>
                  </a:lnSpc>
                </a:pPr>
                <a:r>
                  <a:rPr lang="en-US" sz="2400"/>
                  <a:t>       f)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−12&lt;0</m:t>
                    </m:r>
                  </m:oMath>
                </a14:m>
                <a:endParaRPr lang="en-GB" sz="2400"/>
              </a:p>
              <a:p>
                <a:pPr>
                  <a:lnSpc>
                    <a:spcPct val="150000"/>
                  </a:lnSpc>
                </a:pPr>
                <a:r>
                  <a:rPr lang="en-US" sz="2400"/>
                  <a:t>       g) </a:t>
                </a:r>
                <a14:m>
                  <m:oMath xmlns:m="http://schemas.openxmlformats.org/officeDocument/2006/math">
                    <m:r>
                      <a:rPr lang="en-GB" sz="2400" i="1">
                        <a:latin typeface="Cambria Math" panose="02040503050406030204" pitchFamily="18" charset="0"/>
                      </a:rPr>
                      <m:t>2</m:t>
                    </m:r>
                    <m:sSup>
                      <m:sSupPr>
                        <m:ctrlPr>
                          <a:rPr lang="en-GB"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−6≤0</m:t>
                    </m:r>
                  </m:oMath>
                </a14:m>
                <a:endParaRPr lang="en-US" sz="2400"/>
              </a:p>
            </p:txBody>
          </p:sp>
        </mc:Choice>
        <mc:Fallback xmlns="">
          <p:sp>
            <p:nvSpPr>
              <p:cNvPr id="3" name="TextBox 2">
                <a:extLst>
                  <a:ext uri="{FF2B5EF4-FFF2-40B4-BE49-F238E27FC236}">
                    <a16:creationId xmlns:a16="http://schemas.microsoft.com/office/drawing/2014/main" id="{D0860BDA-C36F-2044-8E01-4D1A7B7E643E}"/>
                  </a:ext>
                </a:extLst>
              </p:cNvPr>
              <p:cNvSpPr txBox="1">
                <a:spLocks noRot="1" noChangeAspect="1" noMove="1" noResize="1" noEditPoints="1" noAdjustHandles="1" noChangeArrowheads="1" noChangeShapeType="1" noTextEdit="1"/>
              </p:cNvSpPr>
              <p:nvPr/>
            </p:nvSpPr>
            <p:spPr>
              <a:xfrm>
                <a:off x="3072088" y="2115193"/>
                <a:ext cx="4199974" cy="3901709"/>
              </a:xfrm>
              <a:prstGeom prst="rect">
                <a:avLst/>
              </a:prstGeom>
              <a:blipFill>
                <a:blip r:embed="rId3"/>
                <a:stretch>
                  <a:fillRect b="-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6FB4F685-8716-8042-9E23-483D52B0970C}"/>
                  </a:ext>
                </a:extLst>
              </p:cNvPr>
              <p:cNvSpPr txBox="1"/>
              <p:nvPr/>
            </p:nvSpPr>
            <p:spPr>
              <a:xfrm>
                <a:off x="7188841" y="2115193"/>
                <a:ext cx="3384376" cy="4884927"/>
              </a:xfrm>
              <a:prstGeom prst="rect">
                <a:avLst/>
              </a:prstGeom>
              <a:noFill/>
            </p:spPr>
            <p:txBody>
              <a:bodyPr wrap="square" rtlCol="0">
                <a:spAutoFit/>
              </a:bodyPr>
              <a:lstStyle/>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≤−5 </m:t>
                      </m:r>
                      <m:r>
                        <m:rPr>
                          <m:sty m:val="p"/>
                        </m:rPr>
                        <a:rPr lang="en-GB" sz="2400" b="0" i="0" smtClean="0">
                          <a:solidFill>
                            <a:srgbClr val="FF0000"/>
                          </a:solidFill>
                          <a:latin typeface="Cambria Math" panose="02040503050406030204" pitchFamily="18" charset="0"/>
                        </a:rPr>
                        <m:t>or</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≥5</m:t>
                      </m:r>
                    </m:oMath>
                  </m:oMathPara>
                </a14:m>
                <a:endParaRPr lang="en-GB" sz="2400" b="0">
                  <a:solidFill>
                    <a:srgbClr val="FF0000"/>
                  </a:solidFill>
                </a:endParaRPr>
              </a:p>
              <a:p>
                <a:pPr>
                  <a:spcAft>
                    <a:spcPts val="1500"/>
                  </a:spcAft>
                </a:pPr>
                <a14:m>
                  <m:oMath xmlns:m="http://schemas.openxmlformats.org/officeDocument/2006/math">
                    <m:r>
                      <a:rPr lang="en-GB" sz="2400" i="1">
                        <a:solidFill>
                          <a:srgbClr val="FF0000"/>
                        </a:solidFill>
                        <a:latin typeface="Cambria Math" panose="02040503050406030204" pitchFamily="18" charset="0"/>
                      </a:rPr>
                      <m:t>− </m:t>
                    </m:r>
                  </m:oMath>
                </a14:m>
                <a:r>
                  <a:rPr lang="en-US" sz="2400">
                    <a:solidFill>
                      <a:srgbClr val="FF0000"/>
                    </a:solidFill>
                  </a:rPr>
                  <a:t>0.5 &lt; </a:t>
                </a:r>
                <a14:m>
                  <m:oMath xmlns:m="http://schemas.openxmlformats.org/officeDocument/2006/math">
                    <m:r>
                      <a:rPr lang="en-GB" sz="2400" i="1">
                        <a:solidFill>
                          <a:srgbClr val="FF0000"/>
                        </a:solidFill>
                        <a:latin typeface="Cambria Math" panose="02040503050406030204" pitchFamily="18" charset="0"/>
                      </a:rPr>
                      <m:t>𝑥</m:t>
                    </m:r>
                  </m:oMath>
                </a14:m>
                <a:r>
                  <a:rPr lang="en-US" sz="2400">
                    <a:solidFill>
                      <a:srgbClr val="FF0000"/>
                    </a:solidFill>
                  </a:rPr>
                  <a:t> &lt;0.5</a:t>
                </a:r>
              </a:p>
              <a:p>
                <a:pPr>
                  <a:spcAft>
                    <a:spcPts val="1500"/>
                  </a:spcAft>
                </a:pPr>
                <a14:m>
                  <m:oMathPara xmlns:m="http://schemas.openxmlformats.org/officeDocument/2006/math">
                    <m:oMathParaPr>
                      <m:jc m:val="left"/>
                    </m:oMathParaPr>
                    <m:oMath xmlns:m="http://schemas.openxmlformats.org/officeDocument/2006/math">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4</m:t>
                      </m:r>
                      <m:r>
                        <a:rPr lang="en-GB" sz="2400" i="1">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or</m:t>
                      </m:r>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≥4</m:t>
                      </m:r>
                    </m:oMath>
                  </m:oMathPara>
                </a14:m>
                <a:endParaRPr lang="en-GB" sz="2400">
                  <a:solidFill>
                    <a:srgbClr val="FF0000"/>
                  </a:solidFill>
                </a:endParaRPr>
              </a:p>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−3&lt;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&lt;3</m:t>
                      </m:r>
                    </m:oMath>
                  </m:oMathPara>
                </a14:m>
                <a:endParaRPr lang="en-GB" sz="2400" b="0">
                  <a:solidFill>
                    <a:srgbClr val="FF0000"/>
                  </a:solidFill>
                </a:endParaRPr>
              </a:p>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 </m:t>
                      </m:r>
                      <m:r>
                        <m:rPr>
                          <m:sty m:val="p"/>
                        </m:rPr>
                        <a:rPr lang="en-GB" sz="2400" b="0" i="0" smtClean="0">
                          <a:solidFill>
                            <a:srgbClr val="FF0000"/>
                          </a:solidFill>
                          <a:latin typeface="Cambria Math" panose="02040503050406030204" pitchFamily="18" charset="0"/>
                        </a:rPr>
                        <m:t>or</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oMath>
                  </m:oMathPara>
                </a14:m>
                <a:endParaRPr lang="en-GB" sz="2400" b="0">
                  <a:solidFill>
                    <a:srgbClr val="FF0000"/>
                  </a:solidFill>
                </a:endParaRPr>
              </a:p>
              <a:p>
                <a:pPr>
                  <a:spcAft>
                    <a:spcPts val="1200"/>
                  </a:spcAft>
                </a:pPr>
                <a14:m>
                  <m:oMathPara xmlns:m="http://schemas.openxmlformats.org/officeDocument/2006/math">
                    <m:oMathParaPr>
                      <m:jc m:val="left"/>
                    </m:oMathParaPr>
                    <m:oMath xmlns:m="http://schemas.openxmlformats.org/officeDocument/2006/math">
                      <m:r>
                        <a:rPr lang="en-GB" sz="2400" i="1">
                          <a:solidFill>
                            <a:srgbClr val="FF0000"/>
                          </a:solidFill>
                          <a:latin typeface="Cambria Math" panose="02040503050406030204" pitchFamily="18" charset="0"/>
                        </a:rPr>
                        <m:t>−3&lt;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&lt;4</m:t>
                      </m:r>
                    </m:oMath>
                  </m:oMathPara>
                </a14:m>
                <a:endParaRPr lang="en-GB" sz="2400">
                  <a:solidFill>
                    <a:srgbClr val="FF0000"/>
                  </a:solidFill>
                </a:endParaRPr>
              </a:p>
              <a:p>
                <a:pPr>
                  <a:spcAft>
                    <a:spcPts val="12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2</m:t>
                          </m:r>
                        </m:den>
                      </m:f>
                    </m:oMath>
                  </m:oMathPara>
                </a14:m>
                <a:endParaRPr lang="en-GB" sz="2400">
                  <a:solidFill>
                    <a:srgbClr val="FF0000"/>
                  </a:solidFill>
                </a:endParaRPr>
              </a:p>
              <a:p>
                <a:endParaRPr lang="en-GB"/>
              </a:p>
              <a:p>
                <a:endParaRPr lang="en-US"/>
              </a:p>
            </p:txBody>
          </p:sp>
        </mc:Choice>
        <mc:Fallback xmlns="">
          <p:sp>
            <p:nvSpPr>
              <p:cNvPr id="4" name="TextBox 3">
                <a:extLst>
                  <a:ext uri="{FF2B5EF4-FFF2-40B4-BE49-F238E27FC236}">
                    <a16:creationId xmlns:a16="http://schemas.microsoft.com/office/drawing/2014/main" id="{6FB4F685-8716-8042-9E23-483D52B0970C}"/>
                  </a:ext>
                </a:extLst>
              </p:cNvPr>
              <p:cNvSpPr txBox="1">
                <a:spLocks noRot="1" noChangeAspect="1" noMove="1" noResize="1" noEditPoints="1" noAdjustHandles="1" noChangeArrowheads="1" noChangeShapeType="1" noTextEdit="1"/>
              </p:cNvSpPr>
              <p:nvPr/>
            </p:nvSpPr>
            <p:spPr>
              <a:xfrm>
                <a:off x="7188841" y="2115193"/>
                <a:ext cx="3384376" cy="488492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49549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 xmlns:a16="http://schemas.microsoft.com/office/drawing/2014/main"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sp>
        <p:nvSpPr>
          <p:cNvPr id="15364" name="TextBox 1">
            <a:extLst>
              <a:ext uri="{FF2B5EF4-FFF2-40B4-BE49-F238E27FC236}">
                <a16:creationId xmlns="" xmlns:a16="http://schemas.microsoft.com/office/drawing/2014/main" id="{F84EC826-FF37-D74D-8488-4FFEF709F932}"/>
              </a:ext>
            </a:extLst>
          </p:cNvPr>
          <p:cNvSpPr txBox="1">
            <a:spLocks noChangeArrowheads="1"/>
          </p:cNvSpPr>
          <p:nvPr/>
        </p:nvSpPr>
        <p:spPr bwMode="auto">
          <a:xfrm>
            <a:off x="4160956" y="1132131"/>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have completed the </a:t>
            </a:r>
            <a:r>
              <a:rPr lang="en-US" altLang="en-US" sz="2400" b="1"/>
              <a:t>third Section.</a:t>
            </a:r>
          </a:p>
        </p:txBody>
      </p:sp>
      <p:sp>
        <p:nvSpPr>
          <p:cNvPr id="15365" name="TextBox 2">
            <a:extLst>
              <a:ext uri="{FF2B5EF4-FFF2-40B4-BE49-F238E27FC236}">
                <a16:creationId xmlns="" xmlns:a16="http://schemas.microsoft.com/office/drawing/2014/main" id="{4CE0686E-3F23-D449-A7D1-D3026C68C1D1}"/>
              </a:ext>
            </a:extLst>
          </p:cNvPr>
          <p:cNvSpPr txBox="1">
            <a:spLocks noChangeArrowheads="1"/>
          </p:cNvSpPr>
          <p:nvPr/>
        </p:nvSpPr>
        <p:spPr bwMode="auto">
          <a:xfrm>
            <a:off x="2999653" y="3367456"/>
            <a:ext cx="907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FFC000"/>
                </a:solidFill>
              </a:rPr>
              <a:t>If you need more examples and interactive practice, go here     </a:t>
            </a:r>
          </a:p>
          <a:p>
            <a:r>
              <a:rPr lang="en-US" altLang="en-US" sz="2400">
                <a:solidFill>
                  <a:srgbClr val="FFC000"/>
                </a:solidFill>
              </a:rPr>
              <a:t>                          </a:t>
            </a:r>
            <a:endParaRPr lang="en-US" altLang="en-US" sz="2400" b="1">
              <a:solidFill>
                <a:srgbClr val="FFC000"/>
              </a:solidFill>
            </a:endParaRPr>
          </a:p>
        </p:txBody>
      </p:sp>
      <p:sp>
        <p:nvSpPr>
          <p:cNvPr id="2" name="TextBox 1">
            <a:extLst>
              <a:ext uri="{FF2B5EF4-FFF2-40B4-BE49-F238E27FC236}">
                <a16:creationId xmlns="" xmlns:a16="http://schemas.microsoft.com/office/drawing/2014/main"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00B050"/>
                </a:solidFill>
              </a:rPr>
              <a:t>If you have completed and understood this section, </a:t>
            </a:r>
          </a:p>
          <a:p>
            <a:r>
              <a:rPr lang="en-US" altLang="en-US" sz="2400">
                <a:solidFill>
                  <a:srgbClr val="00B050"/>
                </a:solidFill>
              </a:rPr>
              <a:t>               continue onto to the </a:t>
            </a:r>
            <a:r>
              <a:rPr lang="en-US" altLang="en-US" sz="2400" b="1">
                <a:solidFill>
                  <a:srgbClr val="00B050"/>
                </a:solidFill>
              </a:rPr>
              <a:t>next Section</a:t>
            </a:r>
          </a:p>
        </p:txBody>
      </p:sp>
      <p:sp>
        <p:nvSpPr>
          <p:cNvPr id="3" name="TextBox 2">
            <a:extLst>
              <a:ext uri="{FF2B5EF4-FFF2-40B4-BE49-F238E27FC236}">
                <a16:creationId xmlns="" xmlns:a16="http://schemas.microsoft.com/office/drawing/2014/main" id="{0510F379-D1DE-224F-883E-C4D46216A211}"/>
              </a:ext>
            </a:extLst>
          </p:cNvPr>
          <p:cNvSpPr txBox="1">
            <a:spLocks noChangeArrowheads="1"/>
          </p:cNvSpPr>
          <p:nvPr/>
        </p:nvSpPr>
        <p:spPr bwMode="auto">
          <a:xfrm>
            <a:off x="4412988" y="450912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might also find it helpful to look at:</a:t>
            </a:r>
            <a:endParaRPr lang="en-US" altLang="en-US" sz="2400" b="1">
              <a:solidFill>
                <a:srgbClr val="FF0000"/>
              </a:solidFill>
            </a:endParaRPr>
          </a:p>
          <a:p>
            <a:endParaRPr lang="en-US" altLang="en-US" sz="2400">
              <a:solidFill>
                <a:srgbClr val="FF0000"/>
              </a:solidFill>
            </a:endParaRPr>
          </a:p>
          <a:p>
            <a:r>
              <a:rPr lang="en-US" altLang="en-US" sz="2400" b="1">
                <a:solidFill>
                  <a:srgbClr val="FF0000"/>
                </a:solidFill>
              </a:rPr>
              <a:t> Essential Information:</a:t>
            </a:r>
            <a:r>
              <a:rPr lang="en-US" altLang="en-US" sz="2400">
                <a:solidFill>
                  <a:srgbClr val="FF0000"/>
                </a:solidFill>
              </a:rPr>
              <a:t> press </a:t>
            </a:r>
            <a:r>
              <a:rPr lang="en-US" altLang="en-US" sz="2400" b="1">
                <a:solidFill>
                  <a:srgbClr val="FF0000"/>
                </a:solidFill>
              </a:rPr>
              <a:t>here</a:t>
            </a:r>
          </a:p>
        </p:txBody>
      </p:sp>
      <p:sp>
        <p:nvSpPr>
          <p:cNvPr id="9" name="TextBox 7">
            <a:extLst>
              <a:ext uri="{FF2B5EF4-FFF2-40B4-BE49-F238E27FC236}">
                <a16:creationId xmlns="" xmlns:a16="http://schemas.microsoft.com/office/drawing/2014/main"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Tree>
    <p:extLst>
      <p:ext uri="{BB962C8B-B14F-4D97-AF65-F5344CB8AC3E}">
        <p14:creationId xmlns:p14="http://schemas.microsoft.com/office/powerpoint/2010/main" val="1300241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to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a:p>
        </p:txBody>
      </p:sp>
      <p:sp>
        <p:nvSpPr>
          <p:cNvPr id="12" name="TextBox 7">
            <a:extLst>
              <a:ext uri="{FF2B5EF4-FFF2-40B4-BE49-F238E27FC236}">
                <a16:creationId xmlns="" xmlns:a16="http://schemas.microsoft.com/office/drawing/2014/main"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pic>
        <p:nvPicPr>
          <p:cNvPr id="3" name="Picture 2">
            <a:extLst>
              <a:ext uri="{FF2B5EF4-FFF2-40B4-BE49-F238E27FC236}">
                <a16:creationId xmlns="" xmlns:a16="http://schemas.microsoft.com/office/drawing/2014/main" id="{212DC299-508C-7D4C-AE47-126EE99F1245}"/>
              </a:ext>
            </a:extLst>
          </p:cNvPr>
          <p:cNvPicPr>
            <a:picLocks noChangeAspect="1"/>
          </p:cNvPicPr>
          <p:nvPr/>
        </p:nvPicPr>
        <p:blipFill>
          <a:blip r:embed="rId3"/>
          <a:stretch>
            <a:fillRect/>
          </a:stretch>
        </p:blipFill>
        <p:spPr>
          <a:xfrm>
            <a:off x="7649327" y="908720"/>
            <a:ext cx="4542673" cy="4816450"/>
          </a:xfrm>
          <a:prstGeom prst="rect">
            <a:avLst/>
          </a:prstGeom>
        </p:spPr>
      </p:pic>
      <p:sp>
        <p:nvSpPr>
          <p:cNvPr id="4" name="TextBox 3">
            <a:extLst>
              <a:ext uri="{FF2B5EF4-FFF2-40B4-BE49-F238E27FC236}">
                <a16:creationId xmlns="" xmlns:a16="http://schemas.microsoft.com/office/drawing/2014/main" id="{FA556009-916C-1944-A15F-42236C359AD7}"/>
              </a:ext>
            </a:extLst>
          </p:cNvPr>
          <p:cNvSpPr txBox="1"/>
          <p:nvPr/>
        </p:nvSpPr>
        <p:spPr>
          <a:xfrm>
            <a:off x="2567608" y="1255044"/>
            <a:ext cx="4320480" cy="1200329"/>
          </a:xfrm>
          <a:prstGeom prst="rect">
            <a:avLst/>
          </a:prstGeom>
          <a:noFill/>
        </p:spPr>
        <p:txBody>
          <a:bodyPr wrap="square" rtlCol="0">
            <a:spAutoFit/>
          </a:bodyPr>
          <a:lstStyle/>
          <a:p>
            <a:r>
              <a:rPr lang="en-US" sz="2400" dirty="0"/>
              <a:t>When an inequality involves </a:t>
            </a:r>
            <a:r>
              <a:rPr lang="en-US" sz="2400" dirty="0" smtClean="0"/>
              <a:t/>
            </a:r>
            <a:br>
              <a:rPr lang="en-US" sz="2400" dirty="0" smtClean="0"/>
            </a:br>
            <a:r>
              <a:rPr lang="en-US" sz="2400" dirty="0" smtClean="0"/>
              <a:t>2 </a:t>
            </a:r>
            <a:r>
              <a:rPr lang="en-US" sz="2400" dirty="0"/>
              <a:t>variables, we can represent in a region on a graph.</a:t>
            </a:r>
          </a:p>
        </p:txBody>
      </p:sp>
      <mc:AlternateContent xmlns:mc="http://schemas.openxmlformats.org/markup-compatibility/2006" xmlns:a14="http://schemas.microsoft.com/office/drawing/2010/main">
        <mc:Choice Requires="a14">
          <p:sp>
            <p:nvSpPr>
              <p:cNvPr id="5" name="TextBox 4">
                <a:extLst>
                  <a:ext uri="{FF2B5EF4-FFF2-40B4-BE49-F238E27FC236}">
                    <a16:creationId xmlns="" xmlns:a16="http://schemas.microsoft.com/office/drawing/2014/main" id="{AEB9C09F-C4A3-AC4B-A98C-9C7141C30C8D}"/>
                  </a:ext>
                </a:extLst>
              </p:cNvPr>
              <p:cNvSpPr txBox="1"/>
              <p:nvPr/>
            </p:nvSpPr>
            <p:spPr>
              <a:xfrm>
                <a:off x="2567608" y="2641742"/>
                <a:ext cx="4135750" cy="1200329"/>
              </a:xfrm>
              <a:prstGeom prst="rect">
                <a:avLst/>
              </a:prstGeom>
              <a:noFill/>
            </p:spPr>
            <p:txBody>
              <a:bodyPr wrap="square" rtlCol="0">
                <a:spAutoFit/>
              </a:bodyPr>
              <a:lstStyle/>
              <a:p>
                <a:r>
                  <a:rPr lang="en-US" sz="2400" dirty="0"/>
                  <a:t>For example, the inequality </a:t>
                </a:r>
              </a:p>
              <a:p>
                <a:r>
                  <a:rPr lang="en-US" sz="2400" dirty="0"/>
                  <a:t>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≥4</m:t>
                    </m:r>
                  </m:oMath>
                </a14:m>
                <a:endParaRPr lang="en-GB" sz="2400" b="0" dirty="0"/>
              </a:p>
              <a:p>
                <a:r>
                  <a:rPr lang="en-US" sz="2400" dirty="0"/>
                  <a:t>Is shown opposite.</a:t>
                </a:r>
              </a:p>
            </p:txBody>
          </p:sp>
        </mc:Choice>
        <mc:Fallback xmlns="">
          <p:sp>
            <p:nvSpPr>
              <p:cNvPr id="5" name="TextBox 4">
                <a:extLst>
                  <a:ext uri="{FF2B5EF4-FFF2-40B4-BE49-F238E27FC236}">
                    <a16:creationId xmlns:a16="http://schemas.microsoft.com/office/drawing/2014/main" id="{AEB9C09F-C4A3-AC4B-A98C-9C7141C30C8D}"/>
                  </a:ext>
                </a:extLst>
              </p:cNvPr>
              <p:cNvSpPr txBox="1">
                <a:spLocks noRot="1" noChangeAspect="1" noMove="1" noResize="1" noEditPoints="1" noAdjustHandles="1" noChangeArrowheads="1" noChangeShapeType="1" noTextEdit="1"/>
              </p:cNvSpPr>
              <p:nvPr/>
            </p:nvSpPr>
            <p:spPr>
              <a:xfrm>
                <a:off x="2567608" y="2641742"/>
                <a:ext cx="4135750" cy="1200329"/>
              </a:xfrm>
              <a:prstGeom prst="rect">
                <a:avLst/>
              </a:prstGeom>
              <a:blipFill>
                <a:blip r:embed="rId4"/>
                <a:stretch>
                  <a:fillRect l="-2141" t="-312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 xmlns:a16="http://schemas.microsoft.com/office/drawing/2014/main" id="{F5B1236F-DAC0-B343-BD30-EFB3F8B8DC89}"/>
                  </a:ext>
                </a:extLst>
              </p:cNvPr>
              <p:cNvSpPr txBox="1"/>
              <p:nvPr/>
            </p:nvSpPr>
            <p:spPr>
              <a:xfrm>
                <a:off x="2539467" y="3929169"/>
                <a:ext cx="4752528" cy="1938992"/>
              </a:xfrm>
              <a:prstGeom prst="rect">
                <a:avLst/>
              </a:prstGeom>
              <a:noFill/>
            </p:spPr>
            <p:txBody>
              <a:bodyPr wrap="square" rtlCol="0">
                <a:spAutoFit/>
              </a:bodyPr>
              <a:lstStyle/>
              <a:p>
                <a:r>
                  <a:rPr lang="en-US" sz="2400" dirty="0"/>
                  <a:t>The coordinates of any point in the shaded area satisfy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i="1">
                        <a:latin typeface="Cambria Math" panose="02040503050406030204" pitchFamily="18" charset="0"/>
                      </a:rPr>
                      <m:t>≥4</m:t>
                    </m:r>
                  </m:oMath>
                </a14:m>
                <a:endParaRPr lang="en-GB" sz="2400" dirty="0"/>
              </a:p>
              <a:p>
                <a:r>
                  <a:rPr lang="en-GB" sz="2400" dirty="0"/>
                  <a:t>Whilst the coordinates of any point on the line satisfy:</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b="0" i="1" smtClean="0">
                          <a:latin typeface="Cambria Math" panose="02040503050406030204" pitchFamily="18" charset="0"/>
                        </a:rPr>
                        <m:t>=</m:t>
                      </m:r>
                      <m:r>
                        <a:rPr lang="en-GB" sz="2400" i="1">
                          <a:latin typeface="Cambria Math" panose="02040503050406030204" pitchFamily="18" charset="0"/>
                        </a:rPr>
                        <m:t>4</m:t>
                      </m:r>
                    </m:oMath>
                  </m:oMathPara>
                </a14:m>
                <a:endParaRPr lang="en-GB" sz="2400" dirty="0"/>
              </a:p>
            </p:txBody>
          </p:sp>
        </mc:Choice>
        <mc:Fallback xmlns="">
          <p:sp>
            <p:nvSpPr>
              <p:cNvPr id="6" name="TextBox 5">
                <a:extLst>
                  <a:ext uri="{FF2B5EF4-FFF2-40B4-BE49-F238E27FC236}">
                    <a16:creationId xmlns:a16="http://schemas.microsoft.com/office/drawing/2014/main" id="{F5B1236F-DAC0-B343-BD30-EFB3F8B8DC89}"/>
                  </a:ext>
                </a:extLst>
              </p:cNvPr>
              <p:cNvSpPr txBox="1">
                <a:spLocks noRot="1" noChangeAspect="1" noMove="1" noResize="1" noEditPoints="1" noAdjustHandles="1" noChangeArrowheads="1" noChangeShapeType="1" noTextEdit="1"/>
              </p:cNvSpPr>
              <p:nvPr/>
            </p:nvSpPr>
            <p:spPr>
              <a:xfrm>
                <a:off x="2539467" y="3929169"/>
                <a:ext cx="4752528" cy="1938992"/>
              </a:xfrm>
              <a:prstGeom prst="rect">
                <a:avLst/>
              </a:prstGeom>
              <a:blipFill>
                <a:blip r:embed="rId5"/>
                <a:stretch>
                  <a:fillRect l="-1867" t="-1948" b="-1948"/>
                </a:stretch>
              </a:blipFill>
            </p:spPr>
            <p:txBody>
              <a:bodyPr/>
              <a:lstStyle/>
              <a:p>
                <a:r>
                  <a:rPr lang="en-US">
                    <a:noFill/>
                  </a:rPr>
                  <a:t> </a:t>
                </a:r>
              </a:p>
            </p:txBody>
          </p:sp>
        </mc:Fallback>
      </mc:AlternateContent>
    </p:spTree>
    <p:extLst>
      <p:ext uri="{BB962C8B-B14F-4D97-AF65-F5344CB8AC3E}">
        <p14:creationId xmlns:p14="http://schemas.microsoft.com/office/powerpoint/2010/main" val="221414525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to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a:p>
        </p:txBody>
      </p:sp>
      <p:sp>
        <p:nvSpPr>
          <p:cNvPr id="12" name="TextBox 7">
            <a:extLst>
              <a:ext uri="{FF2B5EF4-FFF2-40B4-BE49-F238E27FC236}">
                <a16:creationId xmlns="" xmlns:a16="http://schemas.microsoft.com/office/drawing/2014/main"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pic>
        <p:nvPicPr>
          <p:cNvPr id="7" name="Picture 6">
            <a:extLst>
              <a:ext uri="{FF2B5EF4-FFF2-40B4-BE49-F238E27FC236}">
                <a16:creationId xmlns="" xmlns:a16="http://schemas.microsoft.com/office/drawing/2014/main" id="{F4555E04-0569-484D-8A37-CC71DFD83A64}"/>
              </a:ext>
            </a:extLst>
          </p:cNvPr>
          <p:cNvPicPr>
            <a:picLocks noChangeAspect="1"/>
          </p:cNvPicPr>
          <p:nvPr/>
        </p:nvPicPr>
        <p:blipFill>
          <a:blip r:embed="rId3"/>
          <a:stretch>
            <a:fillRect/>
          </a:stretch>
        </p:blipFill>
        <p:spPr>
          <a:xfrm>
            <a:off x="6816080" y="1057959"/>
            <a:ext cx="5140942" cy="5295391"/>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 xmlns:a16="http://schemas.microsoft.com/office/drawing/2014/main" id="{751548A0-3B48-D446-8BB0-6BBDDB6E610B}"/>
                  </a:ext>
                </a:extLst>
              </p:cNvPr>
              <p:cNvSpPr txBox="1"/>
              <p:nvPr/>
            </p:nvSpPr>
            <p:spPr>
              <a:xfrm>
                <a:off x="2567608" y="1439327"/>
                <a:ext cx="4176464" cy="4170372"/>
              </a:xfrm>
              <a:prstGeom prst="rect">
                <a:avLst/>
              </a:prstGeom>
              <a:noFill/>
            </p:spPr>
            <p:txBody>
              <a:bodyPr wrap="square" rtlCol="0">
                <a:spAutoFit/>
              </a:bodyPr>
              <a:lstStyle/>
              <a:p>
                <a:pPr>
                  <a:spcAft>
                    <a:spcPts val="600"/>
                  </a:spcAft>
                </a:pPr>
                <a:r>
                  <a:rPr lang="en-US" sz="2400" dirty="0"/>
                  <a:t>Note that if the inequality was a strict inequality, that is:</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b="0" i="1" smtClean="0">
                          <a:latin typeface="Cambria Math" panose="02040503050406030204" pitchFamily="18" charset="0"/>
                        </a:rPr>
                        <m:t>&gt;</m:t>
                      </m:r>
                      <m:r>
                        <a:rPr lang="en-GB" sz="2400" i="1">
                          <a:latin typeface="Cambria Math" panose="02040503050406030204" pitchFamily="18" charset="0"/>
                        </a:rPr>
                        <m:t>4</m:t>
                      </m:r>
                    </m:oMath>
                  </m:oMathPara>
                </a14:m>
                <a:endParaRPr lang="en-GB" sz="2400" dirty="0"/>
              </a:p>
              <a:p>
                <a:endParaRPr lang="en-US" dirty="0"/>
              </a:p>
              <a:p>
                <a:r>
                  <a:rPr lang="en-US" sz="2400" dirty="0"/>
                  <a:t>then we use a dashed line to indicate that points actually on the line do not satisfy the inequality</a:t>
                </a:r>
              </a:p>
              <a:p>
                <a:endParaRPr lang="en-US" sz="2400" dirty="0"/>
              </a:p>
              <a:p>
                <a:r>
                  <a:rPr lang="en-US" sz="2400" dirty="0"/>
                  <a:t>This is shown on the diagram opposite</a:t>
                </a:r>
              </a:p>
            </p:txBody>
          </p:sp>
        </mc:Choice>
        <mc:Fallback xmlns="">
          <p:sp>
            <p:nvSpPr>
              <p:cNvPr id="8" name="TextBox 7">
                <a:extLst>
                  <a:ext uri="{FF2B5EF4-FFF2-40B4-BE49-F238E27FC236}">
                    <a16:creationId xmlns:a16="http://schemas.microsoft.com/office/drawing/2014/main" id="{751548A0-3B48-D446-8BB0-6BBDDB6E610B}"/>
                  </a:ext>
                </a:extLst>
              </p:cNvPr>
              <p:cNvSpPr txBox="1">
                <a:spLocks noRot="1" noChangeAspect="1" noMove="1" noResize="1" noEditPoints="1" noAdjustHandles="1" noChangeArrowheads="1" noChangeShapeType="1" noTextEdit="1"/>
              </p:cNvSpPr>
              <p:nvPr/>
            </p:nvSpPr>
            <p:spPr>
              <a:xfrm>
                <a:off x="2567608" y="1439327"/>
                <a:ext cx="4176464" cy="4170372"/>
              </a:xfrm>
              <a:prstGeom prst="rect">
                <a:avLst/>
              </a:prstGeom>
              <a:blipFill>
                <a:blip r:embed="rId4"/>
                <a:stretch>
                  <a:fillRect l="-2121" t="-909" r="-3939" b="-2121"/>
                </a:stretch>
              </a:blipFill>
            </p:spPr>
            <p:txBody>
              <a:bodyPr/>
              <a:lstStyle/>
              <a:p>
                <a:r>
                  <a:rPr lang="en-US">
                    <a:noFill/>
                  </a:rPr>
                  <a:t> </a:t>
                </a:r>
              </a:p>
            </p:txBody>
          </p:sp>
        </mc:Fallback>
      </mc:AlternateContent>
    </p:spTree>
    <p:extLst>
      <p:ext uri="{BB962C8B-B14F-4D97-AF65-F5344CB8AC3E}">
        <p14:creationId xmlns:p14="http://schemas.microsoft.com/office/powerpoint/2010/main" val="402254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 xmlns:a16="http://schemas.microsoft.com/office/drawing/2014/main"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pic>
        <p:nvPicPr>
          <p:cNvPr id="3" name="Picture 2">
            <a:extLst>
              <a:ext uri="{FF2B5EF4-FFF2-40B4-BE49-F238E27FC236}">
                <a16:creationId xmlns="" xmlns:a16="http://schemas.microsoft.com/office/drawing/2014/main" id="{A857EAA6-49AC-7C41-BE39-8AD25477B4D6}"/>
              </a:ext>
            </a:extLst>
          </p:cNvPr>
          <p:cNvPicPr>
            <a:picLocks noChangeAspect="1"/>
          </p:cNvPicPr>
          <p:nvPr/>
        </p:nvPicPr>
        <p:blipFill>
          <a:blip r:embed="rId3"/>
          <a:stretch>
            <a:fillRect/>
          </a:stretch>
        </p:blipFill>
        <p:spPr>
          <a:xfrm>
            <a:off x="8398688" y="620688"/>
            <a:ext cx="3791744" cy="6237312"/>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 xmlns:a16="http://schemas.microsoft.com/office/drawing/2014/main" id="{6D88ECDA-41E9-4043-A4E8-45FD8BD053FD}"/>
                  </a:ext>
                </a:extLst>
              </p:cNvPr>
              <p:cNvSpPr txBox="1"/>
              <p:nvPr/>
            </p:nvSpPr>
            <p:spPr>
              <a:xfrm>
                <a:off x="2711624" y="836712"/>
                <a:ext cx="4968552" cy="1646605"/>
              </a:xfrm>
              <a:prstGeom prst="rect">
                <a:avLst/>
              </a:prstGeom>
              <a:noFill/>
            </p:spPr>
            <p:txBody>
              <a:bodyPr wrap="square" rtlCol="0">
                <a:spAutoFit/>
              </a:bodyPr>
              <a:lstStyle/>
              <a:p>
                <a:pPr>
                  <a:spcAft>
                    <a:spcPts val="600"/>
                  </a:spcAft>
                </a:pPr>
                <a:r>
                  <a:rPr lang="en-US" sz="2400" b="1" dirty="0"/>
                  <a:t>Example</a:t>
                </a:r>
              </a:p>
              <a:p>
                <a:r>
                  <a:rPr lang="en-US" sz="2400" dirty="0"/>
                  <a:t>Shade the region that satisfies the inequality:</a:t>
                </a:r>
              </a:p>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≥4</m:t>
                      </m:r>
                      <m:r>
                        <a:rPr lang="en-GB" sz="2400" b="0" i="1" smtClean="0">
                          <a:latin typeface="Cambria Math" panose="02040503050406030204" pitchFamily="18" charset="0"/>
                        </a:rPr>
                        <m:t>𝑥</m:t>
                      </m:r>
                      <m:r>
                        <a:rPr lang="en-GB" sz="2400" b="0" i="1" smtClean="0">
                          <a:latin typeface="Cambria Math" panose="02040503050406030204" pitchFamily="18" charset="0"/>
                        </a:rPr>
                        <m:t>−7</m:t>
                      </m:r>
                    </m:oMath>
                  </m:oMathPara>
                </a14:m>
                <a:endParaRPr lang="en-US" sz="2400" dirty="0"/>
              </a:p>
            </p:txBody>
          </p:sp>
        </mc:Choice>
        <mc:Fallback xmlns="">
          <p:sp>
            <p:nvSpPr>
              <p:cNvPr id="4" name="TextBox 3">
                <a:extLst>
                  <a:ext uri="{FF2B5EF4-FFF2-40B4-BE49-F238E27FC236}">
                    <a16:creationId xmlns:a16="http://schemas.microsoft.com/office/drawing/2014/main" id="{6D88ECDA-41E9-4043-A4E8-45FD8BD053FD}"/>
                  </a:ext>
                </a:extLst>
              </p:cNvPr>
              <p:cNvSpPr txBox="1">
                <a:spLocks noRot="1" noChangeAspect="1" noMove="1" noResize="1" noEditPoints="1" noAdjustHandles="1" noChangeArrowheads="1" noChangeShapeType="1" noTextEdit="1"/>
              </p:cNvSpPr>
              <p:nvPr/>
            </p:nvSpPr>
            <p:spPr>
              <a:xfrm>
                <a:off x="2711624" y="836712"/>
                <a:ext cx="4968552" cy="1646605"/>
              </a:xfrm>
              <a:prstGeom prst="rect">
                <a:avLst/>
              </a:prstGeom>
              <a:blipFill>
                <a:blip r:embed="rId4"/>
                <a:stretch>
                  <a:fillRect l="-2041" t="-3053" b="-1527"/>
                </a:stretch>
              </a:blipFill>
            </p:spPr>
            <p:txBody>
              <a:bodyPr/>
              <a:lstStyle/>
              <a:p>
                <a:r>
                  <a:rPr lang="en-US">
                    <a:noFill/>
                  </a:rPr>
                  <a:t> </a:t>
                </a:r>
              </a:p>
            </p:txBody>
          </p:sp>
        </mc:Fallback>
      </mc:AlternateContent>
      <p:cxnSp>
        <p:nvCxnSpPr>
          <p:cNvPr id="6" name="Straight Connector 5">
            <a:extLst>
              <a:ext uri="{FF2B5EF4-FFF2-40B4-BE49-F238E27FC236}">
                <a16:creationId xmlns="" xmlns:a16="http://schemas.microsoft.com/office/drawing/2014/main" id="{016EAC23-ACD4-B94B-AF91-534A812BE446}"/>
              </a:ext>
            </a:extLst>
          </p:cNvPr>
          <p:cNvCxnSpPr>
            <a:cxnSpLocks/>
          </p:cNvCxnSpPr>
          <p:nvPr/>
        </p:nvCxnSpPr>
        <p:spPr bwMode="auto">
          <a:xfrm flipH="1">
            <a:off x="9048328" y="1124744"/>
            <a:ext cx="1440160" cy="5617368"/>
          </a:xfrm>
          <a:prstGeom prst="line">
            <a:avLst/>
          </a:prstGeom>
          <a:solidFill>
            <a:srgbClr val="00B8FF"/>
          </a:solidFill>
          <a:ln w="76200" cap="flat" cmpd="sng" algn="ctr">
            <a:solidFill>
              <a:schemeClr val="bg1"/>
            </a:solidFill>
            <a:prstDash val="solid"/>
            <a:round/>
            <a:headEnd type="none" w="med" len="med"/>
            <a:tailEnd type="none" w="med" len="med"/>
          </a:ln>
          <a:effectLst/>
        </p:spPr>
      </p:cxnSp>
      <p:sp>
        <p:nvSpPr>
          <p:cNvPr id="9" name="Rectangle 8">
            <a:extLst>
              <a:ext uri="{FF2B5EF4-FFF2-40B4-BE49-F238E27FC236}">
                <a16:creationId xmlns="" xmlns:a16="http://schemas.microsoft.com/office/drawing/2014/main" id="{4AECA87E-9D7B-DE45-852B-2F1B935439ED}"/>
              </a:ext>
            </a:extLst>
          </p:cNvPr>
          <p:cNvSpPr/>
          <p:nvPr/>
        </p:nvSpPr>
        <p:spPr bwMode="auto">
          <a:xfrm>
            <a:off x="10128448" y="764704"/>
            <a:ext cx="1152128" cy="67462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0" name="Rectangle 9">
            <a:extLst>
              <a:ext uri="{FF2B5EF4-FFF2-40B4-BE49-F238E27FC236}">
                <a16:creationId xmlns="" xmlns:a16="http://schemas.microsoft.com/office/drawing/2014/main" id="{58EF6B1A-FCF7-0A43-862C-58B8EF8C75FA}"/>
              </a:ext>
            </a:extLst>
          </p:cNvPr>
          <p:cNvSpPr/>
          <p:nvPr/>
        </p:nvSpPr>
        <p:spPr bwMode="auto">
          <a:xfrm>
            <a:off x="10344472" y="2483317"/>
            <a:ext cx="792088" cy="3696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Rectangle 10">
            <a:extLst>
              <a:ext uri="{FF2B5EF4-FFF2-40B4-BE49-F238E27FC236}">
                <a16:creationId xmlns="" xmlns:a16="http://schemas.microsoft.com/office/drawing/2014/main" id="{472ACD39-0ECF-1249-8C10-7F5C44FDA33A}"/>
              </a:ext>
            </a:extLst>
          </p:cNvPr>
          <p:cNvSpPr/>
          <p:nvPr/>
        </p:nvSpPr>
        <p:spPr bwMode="auto">
          <a:xfrm>
            <a:off x="10128448" y="2924944"/>
            <a:ext cx="477808"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3" name="Rectangle 12">
            <a:extLst>
              <a:ext uri="{FF2B5EF4-FFF2-40B4-BE49-F238E27FC236}">
                <a16:creationId xmlns="" xmlns:a16="http://schemas.microsoft.com/office/drawing/2014/main" id="{7AE81C95-776B-644F-BA09-3D34B691E4C0}"/>
              </a:ext>
            </a:extLst>
          </p:cNvPr>
          <p:cNvSpPr/>
          <p:nvPr/>
        </p:nvSpPr>
        <p:spPr bwMode="auto">
          <a:xfrm>
            <a:off x="9264352" y="6453336"/>
            <a:ext cx="576064" cy="288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 xmlns:a16="http://schemas.microsoft.com/office/drawing/2014/main" id="{6EB2BA1C-75A6-CC48-9C0E-DCAD930AEFAF}"/>
                  </a:ext>
                </a:extLst>
              </p:cNvPr>
              <p:cNvSpPr txBox="1"/>
              <p:nvPr/>
            </p:nvSpPr>
            <p:spPr>
              <a:xfrm>
                <a:off x="2711624" y="2483317"/>
                <a:ext cx="4752528" cy="3431709"/>
              </a:xfrm>
              <a:prstGeom prst="rect">
                <a:avLst/>
              </a:prstGeom>
              <a:noFill/>
            </p:spPr>
            <p:txBody>
              <a:bodyPr wrap="square" rtlCol="0">
                <a:spAutoFit/>
              </a:bodyPr>
              <a:lstStyle/>
              <a:p>
                <a:pPr>
                  <a:spcAft>
                    <a:spcPts val="600"/>
                  </a:spcAft>
                </a:pPr>
                <a:r>
                  <a:rPr lang="en-US" sz="2400" b="1" dirty="0"/>
                  <a:t>Solution</a:t>
                </a:r>
              </a:p>
              <a:p>
                <a:pPr>
                  <a:spcAft>
                    <a:spcPts val="600"/>
                  </a:spcAft>
                </a:pPr>
                <a:r>
                  <a:rPr lang="en-US" sz="2400" dirty="0">
                    <a:solidFill>
                      <a:srgbClr val="FF0000"/>
                    </a:solidFill>
                  </a:rPr>
                  <a:t>We first draw the line </a:t>
                </a:r>
                <a14:m>
                  <m:oMath xmlns:m="http://schemas.openxmlformats.org/officeDocument/2006/math">
                    <m:r>
                      <a:rPr lang="en-GB" sz="2400" i="1">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4</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−7 </m:t>
                    </m:r>
                  </m:oMath>
                </a14:m>
                <a:endParaRPr lang="en-US" sz="2400" dirty="0">
                  <a:solidFill>
                    <a:srgbClr val="FF0000"/>
                  </a:solidFill>
                </a:endParaRPr>
              </a:p>
              <a:p>
                <a:pPr>
                  <a:spcAft>
                    <a:spcPts val="600"/>
                  </a:spcAft>
                </a:pPr>
                <a:r>
                  <a:rPr lang="en-US" sz="2400" dirty="0">
                    <a:solidFill>
                      <a:srgbClr val="FF0000"/>
                    </a:solidFill>
                  </a:rPr>
                  <a:t>and we can do this by choosing 2 or 3 points on the line. </a:t>
                </a:r>
              </a:p>
              <a:p>
                <a:pPr>
                  <a:spcAft>
                    <a:spcPts val="600"/>
                  </a:spcAft>
                </a:pPr>
                <a:r>
                  <a:rPr lang="en-US" sz="2400" dirty="0">
                    <a:solidFill>
                      <a:srgbClr val="FF0000"/>
                    </a:solidFill>
                  </a:rPr>
                  <a:t>We have chosen:</a:t>
                </a:r>
              </a:p>
              <a:p>
                <a:pPr>
                  <a:spcAft>
                    <a:spcPts val="600"/>
                  </a:spcAft>
                </a:pPr>
                <a:r>
                  <a:rPr lang="en-US" sz="2400" dirty="0">
                    <a:solidFill>
                      <a:srgbClr val="FF0000"/>
                    </a:solidFill>
                  </a:rPr>
                  <a:t>    (0, </a:t>
                </a:r>
                <a14:m>
                  <m:oMath xmlns:m="http://schemas.openxmlformats.org/officeDocument/2006/math">
                    <m:r>
                      <a:rPr lang="en-GB" sz="2400" i="1">
                        <a:solidFill>
                          <a:srgbClr val="FF0000"/>
                        </a:solidFill>
                        <a:latin typeface="Cambria Math" panose="02040503050406030204" pitchFamily="18" charset="0"/>
                      </a:rPr>
                      <m:t>−7</m:t>
                    </m:r>
                  </m:oMath>
                </a14:m>
                <a:r>
                  <a:rPr lang="en-US" sz="2400" dirty="0">
                    <a:solidFill>
                      <a:srgbClr val="FF0000"/>
                    </a:solidFill>
                  </a:rPr>
                  <a:t>), (2, 1) and (3, 5)</a:t>
                </a:r>
              </a:p>
              <a:p>
                <a:pPr>
                  <a:spcAft>
                    <a:spcPts val="600"/>
                  </a:spcAft>
                </a:pPr>
                <a:r>
                  <a:rPr lang="en-US" sz="2400" dirty="0">
                    <a:solidFill>
                      <a:srgbClr val="FF0000"/>
                    </a:solidFill>
                  </a:rPr>
                  <a:t>and we draw a solid line through the points as shown.</a:t>
                </a:r>
              </a:p>
            </p:txBody>
          </p:sp>
        </mc:Choice>
        <mc:Fallback xmlns="">
          <p:sp>
            <p:nvSpPr>
              <p:cNvPr id="24" name="TextBox 23">
                <a:extLst>
                  <a:ext uri="{FF2B5EF4-FFF2-40B4-BE49-F238E27FC236}">
                    <a16:creationId xmlns:a16="http://schemas.microsoft.com/office/drawing/2014/main" id="{6EB2BA1C-75A6-CC48-9C0E-DCAD930AEFAF}"/>
                  </a:ext>
                </a:extLst>
              </p:cNvPr>
              <p:cNvSpPr txBox="1">
                <a:spLocks noRot="1" noChangeAspect="1" noMove="1" noResize="1" noEditPoints="1" noAdjustHandles="1" noChangeArrowheads="1" noChangeShapeType="1" noTextEdit="1"/>
              </p:cNvSpPr>
              <p:nvPr/>
            </p:nvSpPr>
            <p:spPr>
              <a:xfrm>
                <a:off x="2711624" y="2483317"/>
                <a:ext cx="4752528" cy="3431709"/>
              </a:xfrm>
              <a:prstGeom prst="rect">
                <a:avLst/>
              </a:prstGeom>
              <a:blipFill>
                <a:blip r:embed="rId5"/>
                <a:stretch>
                  <a:fillRect l="-2133" t="-1476" r="-2400" b="-2583"/>
                </a:stretch>
              </a:blipFill>
            </p:spPr>
            <p:txBody>
              <a:bodyPr/>
              <a:lstStyle/>
              <a:p>
                <a:r>
                  <a:rPr lang="en-US">
                    <a:noFill/>
                  </a:rPr>
                  <a:t> </a:t>
                </a:r>
              </a:p>
            </p:txBody>
          </p:sp>
        </mc:Fallback>
      </mc:AlternateContent>
      <p:sp>
        <p:nvSpPr>
          <p:cNvPr id="25" name="TextBox 24">
            <a:extLst>
              <a:ext uri="{FF2B5EF4-FFF2-40B4-BE49-F238E27FC236}">
                <a16:creationId xmlns="" xmlns:a16="http://schemas.microsoft.com/office/drawing/2014/main" id="{01A77275-D62E-A94B-92BC-999ADE9DAB34}"/>
              </a:ext>
            </a:extLst>
          </p:cNvPr>
          <p:cNvSpPr txBox="1"/>
          <p:nvPr/>
        </p:nvSpPr>
        <p:spPr>
          <a:xfrm>
            <a:off x="2711624" y="5915026"/>
            <a:ext cx="4894976" cy="461665"/>
          </a:xfrm>
          <a:prstGeom prst="rect">
            <a:avLst/>
          </a:prstGeom>
          <a:noFill/>
        </p:spPr>
        <p:txBody>
          <a:bodyPr wrap="square" rtlCol="0">
            <a:spAutoFit/>
          </a:bodyPr>
          <a:lstStyle/>
          <a:p>
            <a:r>
              <a:rPr lang="en-US" sz="2400" dirty="0"/>
              <a:t>Solution continued on next slide</a:t>
            </a:r>
          </a:p>
        </p:txBody>
      </p:sp>
    </p:spTree>
    <p:extLst>
      <p:ext uri="{BB962C8B-B14F-4D97-AF65-F5344CB8AC3E}">
        <p14:creationId xmlns:p14="http://schemas.microsoft.com/office/powerpoint/2010/main" val="4181953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9" grpId="1" animBg="1"/>
      <p:bldP spid="10" grpId="0" animBg="1"/>
      <p:bldP spid="11" grpId="0" animBg="1"/>
      <p:bldP spid="11" grpId="1" animBg="1"/>
      <p:bldP spid="13" grpId="0" animBg="1"/>
      <p:bldP spid="13" grpId="1"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 xmlns:a16="http://schemas.microsoft.com/office/drawing/2014/main"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pic>
        <p:nvPicPr>
          <p:cNvPr id="5" name="Picture 4">
            <a:extLst>
              <a:ext uri="{FF2B5EF4-FFF2-40B4-BE49-F238E27FC236}">
                <a16:creationId xmlns="" xmlns:a16="http://schemas.microsoft.com/office/drawing/2014/main" id="{879935D0-2AC1-8D4B-B253-3A2DF210BAA4}"/>
              </a:ext>
            </a:extLst>
          </p:cNvPr>
          <p:cNvPicPr>
            <a:picLocks noChangeAspect="1"/>
          </p:cNvPicPr>
          <p:nvPr/>
        </p:nvPicPr>
        <p:blipFill>
          <a:blip r:embed="rId3"/>
          <a:stretch>
            <a:fillRect/>
          </a:stretch>
        </p:blipFill>
        <p:spPr>
          <a:xfrm>
            <a:off x="8488207" y="620688"/>
            <a:ext cx="3693449" cy="6376010"/>
          </a:xfrm>
          <a:prstGeom prst="rect">
            <a:avLst/>
          </a:prstGeom>
        </p:spPr>
      </p:pic>
      <p:sp>
        <p:nvSpPr>
          <p:cNvPr id="7" name="Rectangle 6">
            <a:extLst>
              <a:ext uri="{FF2B5EF4-FFF2-40B4-BE49-F238E27FC236}">
                <a16:creationId xmlns="" xmlns:a16="http://schemas.microsoft.com/office/drawing/2014/main" id="{488F89E3-5497-8D40-85A0-78E161FF8E08}"/>
              </a:ext>
            </a:extLst>
          </p:cNvPr>
          <p:cNvSpPr/>
          <p:nvPr/>
        </p:nvSpPr>
        <p:spPr bwMode="auto">
          <a:xfrm>
            <a:off x="10344472" y="2420888"/>
            <a:ext cx="720080" cy="50405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 xmlns:a16="http://schemas.microsoft.com/office/drawing/2014/main" id="{62A6C802-80EE-DC45-84CF-F4206E6DD867}"/>
                  </a:ext>
                </a:extLst>
              </p:cNvPr>
              <p:cNvSpPr txBox="1"/>
              <p:nvPr/>
            </p:nvSpPr>
            <p:spPr>
              <a:xfrm>
                <a:off x="2711624" y="908720"/>
                <a:ext cx="4968552" cy="1277273"/>
              </a:xfrm>
              <a:prstGeom prst="rect">
                <a:avLst/>
              </a:prstGeom>
              <a:noFill/>
            </p:spPr>
            <p:txBody>
              <a:bodyPr wrap="square" rtlCol="0">
                <a:spAutoFit/>
              </a:bodyPr>
              <a:lstStyle/>
              <a:p>
                <a:pPr>
                  <a:spcAft>
                    <a:spcPts val="600"/>
                  </a:spcAft>
                </a:pPr>
                <a:r>
                  <a:rPr lang="en-US" sz="2400" dirty="0"/>
                  <a:t>Now we have to determine which region on the graph represents:</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𝑦</m:t>
                      </m:r>
                      <m:r>
                        <a:rPr lang="en-GB" sz="2400" i="1">
                          <a:latin typeface="Cambria Math" panose="02040503050406030204" pitchFamily="18" charset="0"/>
                        </a:rPr>
                        <m:t>≥4</m:t>
                      </m:r>
                      <m:r>
                        <a:rPr lang="en-GB" sz="2400" i="1">
                          <a:latin typeface="Cambria Math" panose="02040503050406030204" pitchFamily="18" charset="0"/>
                        </a:rPr>
                        <m:t>𝑥</m:t>
                      </m:r>
                      <m:r>
                        <a:rPr lang="en-GB" sz="2400" i="1">
                          <a:latin typeface="Cambria Math" panose="02040503050406030204" pitchFamily="18" charset="0"/>
                        </a:rPr>
                        <m:t>−7</m:t>
                      </m:r>
                    </m:oMath>
                  </m:oMathPara>
                </a14:m>
                <a:endParaRPr lang="en-US" sz="2400" dirty="0"/>
              </a:p>
            </p:txBody>
          </p:sp>
        </mc:Choice>
        <mc:Fallback xmlns="">
          <p:sp>
            <p:nvSpPr>
              <p:cNvPr id="8" name="TextBox 7">
                <a:extLst>
                  <a:ext uri="{FF2B5EF4-FFF2-40B4-BE49-F238E27FC236}">
                    <a16:creationId xmlns:a16="http://schemas.microsoft.com/office/drawing/2014/main" id="{62A6C802-80EE-DC45-84CF-F4206E6DD867}"/>
                  </a:ext>
                </a:extLst>
              </p:cNvPr>
              <p:cNvSpPr txBox="1">
                <a:spLocks noRot="1" noChangeAspect="1" noMove="1" noResize="1" noEditPoints="1" noAdjustHandles="1" noChangeArrowheads="1" noChangeShapeType="1" noTextEdit="1"/>
              </p:cNvSpPr>
              <p:nvPr/>
            </p:nvSpPr>
            <p:spPr>
              <a:xfrm>
                <a:off x="2711624" y="908720"/>
                <a:ext cx="4968552" cy="1277273"/>
              </a:xfrm>
              <a:prstGeom prst="rect">
                <a:avLst/>
              </a:prstGeom>
              <a:blipFill>
                <a:blip r:embed="rId4"/>
                <a:stretch>
                  <a:fillRect l="-2041" t="-5000" b="-3000"/>
                </a:stretch>
              </a:blipFill>
            </p:spPr>
            <p:txBody>
              <a:bodyPr/>
              <a:lstStyle/>
              <a:p>
                <a:r>
                  <a:rPr lang="en-US">
                    <a:noFill/>
                  </a:rPr>
                  <a:t> </a:t>
                </a:r>
              </a:p>
            </p:txBody>
          </p:sp>
        </mc:Fallback>
      </mc:AlternateContent>
      <p:sp>
        <p:nvSpPr>
          <p:cNvPr id="14" name="TextBox 13">
            <a:extLst>
              <a:ext uri="{FF2B5EF4-FFF2-40B4-BE49-F238E27FC236}">
                <a16:creationId xmlns="" xmlns:a16="http://schemas.microsoft.com/office/drawing/2014/main" id="{6595584E-01FF-D14C-94AC-262422188D98}"/>
              </a:ext>
            </a:extLst>
          </p:cNvPr>
          <p:cNvSpPr txBox="1"/>
          <p:nvPr/>
        </p:nvSpPr>
        <p:spPr>
          <a:xfrm>
            <a:off x="2711624" y="2420888"/>
            <a:ext cx="5400600" cy="1200329"/>
          </a:xfrm>
          <a:prstGeom prst="rect">
            <a:avLst/>
          </a:prstGeom>
          <a:noFill/>
        </p:spPr>
        <p:txBody>
          <a:bodyPr wrap="square" rtlCol="0">
            <a:spAutoFit/>
          </a:bodyPr>
          <a:lstStyle/>
          <a:p>
            <a:r>
              <a:rPr lang="en-US" sz="2400" dirty="0"/>
              <a:t>We can do this by testing a point; for example, we will use (3, 2) but any point NOT on the line can be used.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 xmlns:a16="http://schemas.microsoft.com/office/drawing/2014/main" id="{43580E61-1D55-C54E-93C8-85F3990B01F7}"/>
                  </a:ext>
                </a:extLst>
              </p:cNvPr>
              <p:cNvSpPr txBox="1"/>
              <p:nvPr/>
            </p:nvSpPr>
            <p:spPr>
              <a:xfrm>
                <a:off x="2337234" y="3808693"/>
                <a:ext cx="6136623" cy="1723549"/>
              </a:xfrm>
              <a:prstGeom prst="rect">
                <a:avLst/>
              </a:prstGeom>
              <a:noFill/>
            </p:spPr>
            <p:txBody>
              <a:bodyPr wrap="square" rtlCol="0">
                <a:spAutoFit/>
              </a:bodyPr>
              <a:lstStyle/>
              <a:p>
                <a:pPr>
                  <a:spcAft>
                    <a:spcPts val="600"/>
                  </a:spcAft>
                </a:pPr>
                <a:r>
                  <a:rPr lang="en-GB" sz="2400" dirty="0">
                    <a:solidFill>
                      <a:srgbClr val="FF0000"/>
                    </a:solidFill>
                  </a:rPr>
                  <a:t>Does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 </m:t>
                    </m:r>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=2</m:t>
                    </m:r>
                  </m:oMath>
                </a14:m>
                <a:r>
                  <a:rPr lang="en-US" sz="2400" dirty="0">
                    <a:solidFill>
                      <a:srgbClr val="FF0000"/>
                    </a:solidFill>
                  </a:rPr>
                  <a:t> satisfy the inequality?</a:t>
                </a:r>
              </a:p>
              <a:p>
                <a:pPr>
                  <a:spcAft>
                    <a:spcPts val="600"/>
                  </a:spcAft>
                </a:pPr>
                <a:r>
                  <a:rPr lang="en-US" sz="2400" dirty="0">
                    <a:solidFill>
                      <a:srgbClr val="FF0000"/>
                    </a:solidFill>
                  </a:rPr>
                  <a:t>            Is 2 ≥ 4</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3 −7=5?</m:t>
                    </m:r>
                  </m:oMath>
                </a14:m>
                <a:endParaRPr lang="en-GB" sz="2400" b="0" dirty="0">
                  <a:solidFill>
                    <a:srgbClr val="FF0000"/>
                  </a:solidFill>
                  <a:ea typeface="Cambria Math" panose="02040503050406030204" pitchFamily="18" charset="0"/>
                </a:endParaRPr>
              </a:p>
              <a:p>
                <a:pPr>
                  <a:spcAft>
                    <a:spcPts val="600"/>
                  </a:spcAft>
                </a:pPr>
                <a:r>
                  <a:rPr lang="en-US" sz="2400" dirty="0">
                    <a:solidFill>
                      <a:srgbClr val="FF0000"/>
                    </a:solidFill>
                  </a:rPr>
                  <a:t>Clearly not so we know the region is on the other side of the line as now shown.</a:t>
                </a:r>
              </a:p>
            </p:txBody>
          </p:sp>
        </mc:Choice>
        <mc:Fallback xmlns="">
          <p:sp>
            <p:nvSpPr>
              <p:cNvPr id="15" name="TextBox 14">
                <a:extLst>
                  <a:ext uri="{FF2B5EF4-FFF2-40B4-BE49-F238E27FC236}">
                    <a16:creationId xmlns:a16="http://schemas.microsoft.com/office/drawing/2014/main" id="{43580E61-1D55-C54E-93C8-85F3990B01F7}"/>
                  </a:ext>
                </a:extLst>
              </p:cNvPr>
              <p:cNvSpPr txBox="1">
                <a:spLocks noRot="1" noChangeAspect="1" noMove="1" noResize="1" noEditPoints="1" noAdjustHandles="1" noChangeArrowheads="1" noChangeShapeType="1" noTextEdit="1"/>
              </p:cNvSpPr>
              <p:nvPr/>
            </p:nvSpPr>
            <p:spPr>
              <a:xfrm>
                <a:off x="2337234" y="3808693"/>
                <a:ext cx="6136623" cy="1723549"/>
              </a:xfrm>
              <a:prstGeom prst="rect">
                <a:avLst/>
              </a:prstGeom>
              <a:blipFill>
                <a:blip r:embed="rId5"/>
                <a:stretch>
                  <a:fillRect l="-1446" t="-2941" r="-620" b="-6618"/>
                </a:stretch>
              </a:blipFill>
            </p:spPr>
            <p:txBody>
              <a:bodyPr/>
              <a:lstStyle/>
              <a:p>
                <a:r>
                  <a:rPr lang="en-US">
                    <a:noFill/>
                  </a:rPr>
                  <a:t> </a:t>
                </a:r>
              </a:p>
            </p:txBody>
          </p:sp>
        </mc:Fallback>
      </mc:AlternateContent>
      <p:pic>
        <p:nvPicPr>
          <p:cNvPr id="16" name="Picture 15">
            <a:extLst>
              <a:ext uri="{FF2B5EF4-FFF2-40B4-BE49-F238E27FC236}">
                <a16:creationId xmlns="" xmlns:a16="http://schemas.microsoft.com/office/drawing/2014/main" id="{041CC5CF-EC08-B240-A978-03114B3F7B51}"/>
              </a:ext>
            </a:extLst>
          </p:cNvPr>
          <p:cNvPicPr>
            <a:picLocks noChangeAspect="1"/>
          </p:cNvPicPr>
          <p:nvPr/>
        </p:nvPicPr>
        <p:blipFill>
          <a:blip r:embed="rId6"/>
          <a:stretch>
            <a:fillRect/>
          </a:stretch>
        </p:blipFill>
        <p:spPr>
          <a:xfrm>
            <a:off x="8165132" y="620688"/>
            <a:ext cx="4076700" cy="6667500"/>
          </a:xfrm>
          <a:prstGeom prst="rect">
            <a:avLst/>
          </a:prstGeom>
        </p:spPr>
      </p:pic>
    </p:spTree>
    <p:extLst>
      <p:ext uri="{BB962C8B-B14F-4D97-AF65-F5344CB8AC3E}">
        <p14:creationId xmlns:p14="http://schemas.microsoft.com/office/powerpoint/2010/main" val="790933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sp>
        <p:nvSpPr>
          <p:cNvPr id="2" name="TextBox 1">
            <a:extLst>
              <a:ext uri="{FF2B5EF4-FFF2-40B4-BE49-F238E27FC236}">
                <a16:creationId xmlns="" xmlns:a16="http://schemas.microsoft.com/office/drawing/2014/main" id="{C2191A34-DB4D-7B45-88A6-81EB16286D3E}"/>
              </a:ext>
            </a:extLst>
          </p:cNvPr>
          <p:cNvSpPr txBox="1"/>
          <p:nvPr/>
        </p:nvSpPr>
        <p:spPr>
          <a:xfrm>
            <a:off x="2999656" y="1537343"/>
            <a:ext cx="8352928" cy="830997"/>
          </a:xfrm>
          <a:prstGeom prst="rect">
            <a:avLst/>
          </a:prstGeom>
          <a:noFill/>
        </p:spPr>
        <p:txBody>
          <a:bodyPr wrap="square" rtlCol="0">
            <a:spAutoFit/>
          </a:bodyPr>
          <a:lstStyle/>
          <a:p>
            <a:pPr algn="ctr"/>
            <a:r>
              <a:rPr lang="en-US" sz="2400" dirty="0"/>
              <a:t>For each of the examples below, determine the </a:t>
            </a:r>
          </a:p>
          <a:p>
            <a:pPr algn="ctr"/>
            <a:r>
              <a:rPr lang="en-US" sz="2400" dirty="0"/>
              <a:t>inequality represented by the shaded region</a:t>
            </a:r>
          </a:p>
        </p:txBody>
      </p:sp>
      <p:pic>
        <p:nvPicPr>
          <p:cNvPr id="3" name="Picture 2">
            <a:extLst>
              <a:ext uri="{FF2B5EF4-FFF2-40B4-BE49-F238E27FC236}">
                <a16:creationId xmlns="" xmlns:a16="http://schemas.microsoft.com/office/drawing/2014/main" id="{D57BB3E2-B6F3-B64C-B9F4-96DB7D8E56C8}"/>
              </a:ext>
            </a:extLst>
          </p:cNvPr>
          <p:cNvPicPr>
            <a:picLocks noChangeAspect="1"/>
          </p:cNvPicPr>
          <p:nvPr/>
        </p:nvPicPr>
        <p:blipFill>
          <a:blip r:embed="rId3"/>
          <a:stretch>
            <a:fillRect/>
          </a:stretch>
        </p:blipFill>
        <p:spPr>
          <a:xfrm>
            <a:off x="3431704" y="2520688"/>
            <a:ext cx="3263452" cy="3436924"/>
          </a:xfrm>
          <a:prstGeom prst="rect">
            <a:avLst/>
          </a:prstGeom>
        </p:spPr>
      </p:pic>
      <p:pic>
        <p:nvPicPr>
          <p:cNvPr id="4" name="Picture 3">
            <a:extLst>
              <a:ext uri="{FF2B5EF4-FFF2-40B4-BE49-F238E27FC236}">
                <a16:creationId xmlns="" xmlns:a16="http://schemas.microsoft.com/office/drawing/2014/main" id="{CDD81226-5376-7741-9915-1AD2964A2FB6}"/>
              </a:ext>
            </a:extLst>
          </p:cNvPr>
          <p:cNvPicPr>
            <a:picLocks noChangeAspect="1"/>
          </p:cNvPicPr>
          <p:nvPr/>
        </p:nvPicPr>
        <p:blipFill>
          <a:blip r:embed="rId4"/>
          <a:stretch>
            <a:fillRect/>
          </a:stretch>
        </p:blipFill>
        <p:spPr>
          <a:xfrm>
            <a:off x="7824192" y="2520688"/>
            <a:ext cx="3336658" cy="3425340"/>
          </a:xfrm>
          <a:prstGeom prst="rect">
            <a:avLst/>
          </a:prstGeom>
        </p:spPr>
      </p:pic>
      <p:sp>
        <p:nvSpPr>
          <p:cNvPr id="5" name="TextBox 4">
            <a:extLst>
              <a:ext uri="{FF2B5EF4-FFF2-40B4-BE49-F238E27FC236}">
                <a16:creationId xmlns="" xmlns:a16="http://schemas.microsoft.com/office/drawing/2014/main" id="{A82A1F8A-4BBD-2145-BB2A-CBF6BA717F4F}"/>
              </a:ext>
            </a:extLst>
          </p:cNvPr>
          <p:cNvSpPr txBox="1"/>
          <p:nvPr/>
        </p:nvSpPr>
        <p:spPr>
          <a:xfrm>
            <a:off x="2711624" y="2520688"/>
            <a:ext cx="576064" cy="461665"/>
          </a:xfrm>
          <a:prstGeom prst="rect">
            <a:avLst/>
          </a:prstGeom>
          <a:noFill/>
        </p:spPr>
        <p:txBody>
          <a:bodyPr wrap="square" rtlCol="0">
            <a:spAutoFit/>
          </a:bodyPr>
          <a:lstStyle/>
          <a:p>
            <a:r>
              <a:rPr lang="en-US" sz="2400" dirty="0"/>
              <a:t>1.</a:t>
            </a:r>
          </a:p>
        </p:txBody>
      </p:sp>
      <p:sp>
        <p:nvSpPr>
          <p:cNvPr id="6" name="TextBox 5">
            <a:extLst>
              <a:ext uri="{FF2B5EF4-FFF2-40B4-BE49-F238E27FC236}">
                <a16:creationId xmlns="" xmlns:a16="http://schemas.microsoft.com/office/drawing/2014/main" id="{94FD0A21-081D-8E45-8F99-EE15BFCF1141}"/>
              </a:ext>
            </a:extLst>
          </p:cNvPr>
          <p:cNvSpPr txBox="1"/>
          <p:nvPr/>
        </p:nvSpPr>
        <p:spPr>
          <a:xfrm>
            <a:off x="7104112" y="2520688"/>
            <a:ext cx="720080" cy="461665"/>
          </a:xfrm>
          <a:prstGeom prst="rect">
            <a:avLst/>
          </a:prstGeom>
          <a:noFill/>
        </p:spPr>
        <p:txBody>
          <a:bodyPr wrap="square" rtlCol="0">
            <a:spAutoFit/>
          </a:bodyPr>
          <a:lstStyle/>
          <a:p>
            <a:r>
              <a:rPr lang="en-US" sz="2400" dirty="0"/>
              <a:t>2.</a:t>
            </a:r>
          </a:p>
        </p:txBody>
      </p:sp>
      <p:sp>
        <p:nvSpPr>
          <p:cNvPr id="7" name="TextBox 6">
            <a:extLst>
              <a:ext uri="{FF2B5EF4-FFF2-40B4-BE49-F238E27FC236}">
                <a16:creationId xmlns="" xmlns:a16="http://schemas.microsoft.com/office/drawing/2014/main" id="{B04E7FC5-90FD-7C49-92F0-66853FC0F76F}"/>
              </a:ext>
            </a:extLst>
          </p:cNvPr>
          <p:cNvSpPr txBox="1"/>
          <p:nvPr/>
        </p:nvSpPr>
        <p:spPr>
          <a:xfrm>
            <a:off x="3431704" y="6093296"/>
            <a:ext cx="1224136" cy="461665"/>
          </a:xfrm>
          <a:prstGeom prst="rect">
            <a:avLst/>
          </a:prstGeom>
          <a:noFill/>
        </p:spPr>
        <p:txBody>
          <a:bodyPr wrap="square" rtlCol="0">
            <a:spAutoFit/>
          </a:bodyPr>
          <a:lstStyle/>
          <a:p>
            <a:r>
              <a:rPr lang="en-US" sz="2400" dirty="0"/>
              <a:t>Answer</a:t>
            </a:r>
          </a:p>
        </p:txBody>
      </p:sp>
      <p:sp>
        <p:nvSpPr>
          <p:cNvPr id="12" name="TextBox 11">
            <a:extLst>
              <a:ext uri="{FF2B5EF4-FFF2-40B4-BE49-F238E27FC236}">
                <a16:creationId xmlns="" xmlns:a16="http://schemas.microsoft.com/office/drawing/2014/main" id="{7F43CD1B-C11B-BE46-B885-3CCDFEF2182A}"/>
              </a:ext>
            </a:extLst>
          </p:cNvPr>
          <p:cNvSpPr txBox="1"/>
          <p:nvPr/>
        </p:nvSpPr>
        <p:spPr>
          <a:xfrm>
            <a:off x="7901101" y="6115992"/>
            <a:ext cx="1224136" cy="461665"/>
          </a:xfrm>
          <a:prstGeom prst="rect">
            <a:avLst/>
          </a:prstGeom>
          <a:noFill/>
        </p:spPr>
        <p:txBody>
          <a:bodyPr wrap="square" rtlCol="0">
            <a:spAutoFit/>
          </a:bodyPr>
          <a:lstStyle/>
          <a:p>
            <a:r>
              <a:rPr lang="en-US" sz="2400" dirty="0"/>
              <a:t>Answer</a:t>
            </a:r>
          </a:p>
        </p:txBody>
      </p:sp>
      <mc:AlternateContent xmlns:mc="http://schemas.openxmlformats.org/markup-compatibility/2006" xmlns:a14="http://schemas.microsoft.com/office/drawing/2010/main">
        <mc:Choice Requires="a14">
          <p:sp>
            <p:nvSpPr>
              <p:cNvPr id="8" name="TextBox 7">
                <a:extLst>
                  <a:ext uri="{FF2B5EF4-FFF2-40B4-BE49-F238E27FC236}">
                    <a16:creationId xmlns="" xmlns:a16="http://schemas.microsoft.com/office/drawing/2014/main" id="{D6403A83-32DD-794C-BF23-D0C11BD98B9C}"/>
                  </a:ext>
                </a:extLst>
              </p:cNvPr>
              <p:cNvSpPr txBox="1"/>
              <p:nvPr/>
            </p:nvSpPr>
            <p:spPr>
              <a:xfrm>
                <a:off x="4799856" y="6093295"/>
                <a:ext cx="158417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p:txBody>
          </p:sp>
        </mc:Choice>
        <mc:Fallback xmlns="">
          <p:sp>
            <p:nvSpPr>
              <p:cNvPr id="8" name="TextBox 7">
                <a:extLst>
                  <a:ext uri="{FF2B5EF4-FFF2-40B4-BE49-F238E27FC236}">
                    <a16:creationId xmlns:a16="http://schemas.microsoft.com/office/drawing/2014/main" id="{D6403A83-32DD-794C-BF23-D0C11BD98B9C}"/>
                  </a:ext>
                </a:extLst>
              </p:cNvPr>
              <p:cNvSpPr txBox="1">
                <a:spLocks noRot="1" noChangeAspect="1" noMove="1" noResize="1" noEditPoints="1" noAdjustHandles="1" noChangeArrowheads="1" noChangeShapeType="1" noTextEdit="1"/>
              </p:cNvSpPr>
              <p:nvPr/>
            </p:nvSpPr>
            <p:spPr>
              <a:xfrm>
                <a:off x="4799856" y="6093295"/>
                <a:ext cx="1584176" cy="461665"/>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 xmlns:a16="http://schemas.microsoft.com/office/drawing/2014/main" id="{8C1FBFE0-5986-834A-9DAE-4338F221A06D}"/>
                  </a:ext>
                </a:extLst>
              </p:cNvPr>
              <p:cNvSpPr txBox="1"/>
              <p:nvPr/>
            </p:nvSpPr>
            <p:spPr>
              <a:xfrm>
                <a:off x="9264352" y="6115992"/>
                <a:ext cx="172819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&gt;2</m:t>
                      </m:r>
                      <m:r>
                        <a:rPr lang="en-GB" sz="2400" b="0" i="1" smtClean="0">
                          <a:solidFill>
                            <a:srgbClr val="FF0000"/>
                          </a:solidFill>
                          <a:latin typeface="Cambria Math" panose="02040503050406030204" pitchFamily="18" charset="0"/>
                        </a:rPr>
                        <m:t>𝑥</m:t>
                      </m:r>
                    </m:oMath>
                  </m:oMathPara>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8C1FBFE0-5986-834A-9DAE-4338F221A06D}"/>
                  </a:ext>
                </a:extLst>
              </p:cNvPr>
              <p:cNvSpPr txBox="1">
                <a:spLocks noRot="1" noChangeAspect="1" noMove="1" noResize="1" noEditPoints="1" noAdjustHandles="1" noChangeArrowheads="1" noChangeShapeType="1" noTextEdit="1"/>
              </p:cNvSpPr>
              <p:nvPr/>
            </p:nvSpPr>
            <p:spPr>
              <a:xfrm>
                <a:off x="9264352" y="6115992"/>
                <a:ext cx="1728192" cy="461665"/>
              </a:xfrm>
              <a:prstGeom prst="rect">
                <a:avLst/>
              </a:prstGeom>
              <a:blipFill>
                <a:blip r:embed="rId6"/>
                <a:stretch>
                  <a:fillRect b="-8108"/>
                </a:stretch>
              </a:blipFill>
            </p:spPr>
            <p:txBody>
              <a:bodyPr/>
              <a:lstStyle/>
              <a:p>
                <a:r>
                  <a:rPr lang="en-US">
                    <a:noFill/>
                  </a:rPr>
                  <a:t> </a:t>
                </a:r>
              </a:p>
            </p:txBody>
          </p:sp>
        </mc:Fallback>
      </mc:AlternateContent>
    </p:spTree>
    <p:extLst>
      <p:ext uri="{BB962C8B-B14F-4D97-AF65-F5344CB8AC3E}">
        <p14:creationId xmlns:p14="http://schemas.microsoft.com/office/powerpoint/2010/main" val="4130733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5" grpId="0"/>
      <p:bldP spid="6" grpId="0"/>
      <p:bldP spid="7" grpId="0"/>
      <p:bldP spid="12"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sp>
        <p:nvSpPr>
          <p:cNvPr id="2" name="TextBox 1">
            <a:extLst>
              <a:ext uri="{FF2B5EF4-FFF2-40B4-BE49-F238E27FC236}">
                <a16:creationId xmlns="" xmlns:a16="http://schemas.microsoft.com/office/drawing/2014/main" id="{C2191A34-DB4D-7B45-88A6-81EB16286D3E}"/>
              </a:ext>
            </a:extLst>
          </p:cNvPr>
          <p:cNvSpPr txBox="1"/>
          <p:nvPr/>
        </p:nvSpPr>
        <p:spPr>
          <a:xfrm>
            <a:off x="2733204" y="1023828"/>
            <a:ext cx="8352928" cy="830997"/>
          </a:xfrm>
          <a:prstGeom prst="rect">
            <a:avLst/>
          </a:prstGeom>
          <a:noFill/>
        </p:spPr>
        <p:txBody>
          <a:bodyPr wrap="square" rtlCol="0">
            <a:spAutoFit/>
          </a:bodyPr>
          <a:lstStyle/>
          <a:p>
            <a:pPr algn="ctr"/>
            <a:r>
              <a:rPr lang="en-US" sz="2400" dirty="0"/>
              <a:t>For each of the examples below, determine the </a:t>
            </a:r>
          </a:p>
          <a:p>
            <a:pPr algn="ctr"/>
            <a:r>
              <a:rPr lang="en-US" sz="2400" dirty="0"/>
              <a:t>inequality represented by the shaded region</a:t>
            </a:r>
          </a:p>
        </p:txBody>
      </p:sp>
      <p:sp>
        <p:nvSpPr>
          <p:cNvPr id="5" name="TextBox 4">
            <a:extLst>
              <a:ext uri="{FF2B5EF4-FFF2-40B4-BE49-F238E27FC236}">
                <a16:creationId xmlns="" xmlns:a16="http://schemas.microsoft.com/office/drawing/2014/main" id="{A82A1F8A-4BBD-2145-BB2A-CBF6BA717F4F}"/>
              </a:ext>
            </a:extLst>
          </p:cNvPr>
          <p:cNvSpPr txBox="1"/>
          <p:nvPr/>
        </p:nvSpPr>
        <p:spPr>
          <a:xfrm>
            <a:off x="2711624" y="2520688"/>
            <a:ext cx="576064" cy="461665"/>
          </a:xfrm>
          <a:prstGeom prst="rect">
            <a:avLst/>
          </a:prstGeom>
          <a:noFill/>
        </p:spPr>
        <p:txBody>
          <a:bodyPr wrap="square" rtlCol="0">
            <a:spAutoFit/>
          </a:bodyPr>
          <a:lstStyle/>
          <a:p>
            <a:r>
              <a:rPr lang="en-US" sz="2400" dirty="0"/>
              <a:t>3.</a:t>
            </a:r>
          </a:p>
        </p:txBody>
      </p:sp>
      <p:sp>
        <p:nvSpPr>
          <p:cNvPr id="6" name="TextBox 5">
            <a:extLst>
              <a:ext uri="{FF2B5EF4-FFF2-40B4-BE49-F238E27FC236}">
                <a16:creationId xmlns="" xmlns:a16="http://schemas.microsoft.com/office/drawing/2014/main" id="{94FD0A21-081D-8E45-8F99-EE15BFCF1141}"/>
              </a:ext>
            </a:extLst>
          </p:cNvPr>
          <p:cNvSpPr txBox="1"/>
          <p:nvPr/>
        </p:nvSpPr>
        <p:spPr>
          <a:xfrm>
            <a:off x="7104112" y="2520688"/>
            <a:ext cx="720080" cy="461665"/>
          </a:xfrm>
          <a:prstGeom prst="rect">
            <a:avLst/>
          </a:prstGeom>
          <a:noFill/>
        </p:spPr>
        <p:txBody>
          <a:bodyPr wrap="square" rtlCol="0">
            <a:spAutoFit/>
          </a:bodyPr>
          <a:lstStyle/>
          <a:p>
            <a:r>
              <a:rPr lang="en-US" sz="2400" dirty="0"/>
              <a:t>4.</a:t>
            </a:r>
          </a:p>
        </p:txBody>
      </p:sp>
      <p:pic>
        <p:nvPicPr>
          <p:cNvPr id="7" name="Picture 6">
            <a:extLst>
              <a:ext uri="{FF2B5EF4-FFF2-40B4-BE49-F238E27FC236}">
                <a16:creationId xmlns="" xmlns:a16="http://schemas.microsoft.com/office/drawing/2014/main" id="{49F12A0D-E97D-FA4F-925F-8805D4F92194}"/>
              </a:ext>
            </a:extLst>
          </p:cNvPr>
          <p:cNvPicPr>
            <a:picLocks noChangeAspect="1"/>
          </p:cNvPicPr>
          <p:nvPr/>
        </p:nvPicPr>
        <p:blipFill>
          <a:blip r:embed="rId3"/>
          <a:stretch>
            <a:fillRect/>
          </a:stretch>
        </p:blipFill>
        <p:spPr>
          <a:xfrm>
            <a:off x="3335893" y="2539475"/>
            <a:ext cx="3496159" cy="3462755"/>
          </a:xfrm>
          <a:prstGeom prst="rect">
            <a:avLst/>
          </a:prstGeom>
        </p:spPr>
      </p:pic>
      <p:pic>
        <p:nvPicPr>
          <p:cNvPr id="8" name="Picture 7">
            <a:extLst>
              <a:ext uri="{FF2B5EF4-FFF2-40B4-BE49-F238E27FC236}">
                <a16:creationId xmlns="" xmlns:a16="http://schemas.microsoft.com/office/drawing/2014/main" id="{203EB56D-4A38-5843-B746-1B80729C7B02}"/>
              </a:ext>
            </a:extLst>
          </p:cNvPr>
          <p:cNvPicPr>
            <a:picLocks noChangeAspect="1"/>
          </p:cNvPicPr>
          <p:nvPr/>
        </p:nvPicPr>
        <p:blipFill>
          <a:blip r:embed="rId4"/>
          <a:stretch>
            <a:fillRect/>
          </a:stretch>
        </p:blipFill>
        <p:spPr>
          <a:xfrm>
            <a:off x="7968208" y="2527519"/>
            <a:ext cx="3334501" cy="3509517"/>
          </a:xfrm>
          <a:prstGeom prst="rect">
            <a:avLst/>
          </a:prstGeom>
        </p:spPr>
      </p:pic>
      <p:sp>
        <p:nvSpPr>
          <p:cNvPr id="13" name="TextBox 12">
            <a:extLst>
              <a:ext uri="{FF2B5EF4-FFF2-40B4-BE49-F238E27FC236}">
                <a16:creationId xmlns="" xmlns:a16="http://schemas.microsoft.com/office/drawing/2014/main" id="{86459C55-BD16-0C4C-94E2-CF57C4EF126C}"/>
              </a:ext>
            </a:extLst>
          </p:cNvPr>
          <p:cNvSpPr txBox="1"/>
          <p:nvPr/>
        </p:nvSpPr>
        <p:spPr>
          <a:xfrm>
            <a:off x="3431704" y="6093296"/>
            <a:ext cx="1224136" cy="461665"/>
          </a:xfrm>
          <a:prstGeom prst="rect">
            <a:avLst/>
          </a:prstGeom>
          <a:noFill/>
        </p:spPr>
        <p:txBody>
          <a:bodyPr wrap="square" rtlCol="0">
            <a:spAutoFit/>
          </a:bodyPr>
          <a:lstStyle/>
          <a:p>
            <a:r>
              <a:rPr lang="en-US" sz="2400" dirty="0"/>
              <a:t>Answer</a:t>
            </a:r>
          </a:p>
        </p:txBody>
      </p:sp>
      <p:sp>
        <p:nvSpPr>
          <p:cNvPr id="14" name="TextBox 13">
            <a:extLst>
              <a:ext uri="{FF2B5EF4-FFF2-40B4-BE49-F238E27FC236}">
                <a16:creationId xmlns="" xmlns:a16="http://schemas.microsoft.com/office/drawing/2014/main" id="{478EDF9C-C5AC-EE4A-9513-CF76FAC0F1F2}"/>
              </a:ext>
            </a:extLst>
          </p:cNvPr>
          <p:cNvSpPr txBox="1"/>
          <p:nvPr/>
        </p:nvSpPr>
        <p:spPr>
          <a:xfrm>
            <a:off x="7869932" y="6107608"/>
            <a:ext cx="1224136" cy="461665"/>
          </a:xfrm>
          <a:prstGeom prst="rect">
            <a:avLst/>
          </a:prstGeom>
          <a:noFill/>
        </p:spPr>
        <p:txBody>
          <a:bodyPr wrap="square" rtlCol="0">
            <a:spAutoFit/>
          </a:bodyPr>
          <a:lstStyle/>
          <a:p>
            <a:r>
              <a:rPr lang="en-US" sz="2400" dirty="0"/>
              <a:t>Answer</a:t>
            </a:r>
          </a:p>
        </p:txBody>
      </p:sp>
      <mc:AlternateContent xmlns:mc="http://schemas.openxmlformats.org/markup-compatibility/2006" xmlns:a14="http://schemas.microsoft.com/office/drawing/2010/main">
        <mc:Choice Requires="a14">
          <p:sp>
            <p:nvSpPr>
              <p:cNvPr id="9" name="TextBox 8">
                <a:extLst>
                  <a:ext uri="{FF2B5EF4-FFF2-40B4-BE49-F238E27FC236}">
                    <a16:creationId xmlns="" xmlns:a16="http://schemas.microsoft.com/office/drawing/2014/main" id="{EB6BDA29-5D04-CD40-8944-0059CDAF8CF5}"/>
                  </a:ext>
                </a:extLst>
              </p:cNvPr>
              <p:cNvSpPr txBox="1"/>
              <p:nvPr/>
            </p:nvSpPr>
            <p:spPr>
              <a:xfrm>
                <a:off x="4455788" y="6093296"/>
                <a:ext cx="237626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&gt;4</m:t>
                      </m:r>
                    </m:oMath>
                  </m:oMathPara>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EB6BDA29-5D04-CD40-8944-0059CDAF8CF5}"/>
                  </a:ext>
                </a:extLst>
              </p:cNvPr>
              <p:cNvSpPr txBox="1">
                <a:spLocks noRot="1" noChangeAspect="1" noMove="1" noResize="1" noEditPoints="1" noAdjustHandles="1" noChangeArrowheads="1" noChangeShapeType="1" noTextEdit="1"/>
              </p:cNvSpPr>
              <p:nvPr/>
            </p:nvSpPr>
            <p:spPr>
              <a:xfrm>
                <a:off x="4455788" y="6093296"/>
                <a:ext cx="2376264" cy="461665"/>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 xmlns:a16="http://schemas.microsoft.com/office/drawing/2014/main" id="{4E18D29D-FBC0-0A4B-9CFC-3488FDDE773A}"/>
                  </a:ext>
                </a:extLst>
              </p:cNvPr>
              <p:cNvSpPr txBox="1"/>
              <p:nvPr/>
            </p:nvSpPr>
            <p:spPr>
              <a:xfrm>
                <a:off x="9192344" y="6093296"/>
                <a:ext cx="20162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p:txBody>
          </p:sp>
        </mc:Choice>
        <mc:Fallback xmlns="">
          <p:sp>
            <p:nvSpPr>
              <p:cNvPr id="10" name="TextBox 9">
                <a:extLst>
                  <a:ext uri="{FF2B5EF4-FFF2-40B4-BE49-F238E27FC236}">
                    <a16:creationId xmlns:a16="http://schemas.microsoft.com/office/drawing/2014/main" id="{4E18D29D-FBC0-0A4B-9CFC-3488FDDE773A}"/>
                  </a:ext>
                </a:extLst>
              </p:cNvPr>
              <p:cNvSpPr txBox="1">
                <a:spLocks noRot="1" noChangeAspect="1" noMove="1" noResize="1" noEditPoints="1" noAdjustHandles="1" noChangeArrowheads="1" noChangeShapeType="1" noTextEdit="1"/>
              </p:cNvSpPr>
              <p:nvPr/>
            </p:nvSpPr>
            <p:spPr>
              <a:xfrm>
                <a:off x="9192344" y="6093296"/>
                <a:ext cx="2016224" cy="461665"/>
              </a:xfrm>
              <a:prstGeom prst="rect">
                <a:avLst/>
              </a:prstGeom>
              <a:blipFill>
                <a:blip r:embed="rId6"/>
                <a:stretch>
                  <a:fillRect b="-8333"/>
                </a:stretch>
              </a:blipFill>
            </p:spPr>
            <p:txBody>
              <a:bodyPr/>
              <a:lstStyle/>
              <a:p>
                <a:r>
                  <a:rPr lang="en-US">
                    <a:noFill/>
                  </a:rPr>
                  <a:t> </a:t>
                </a:r>
              </a:p>
            </p:txBody>
          </p:sp>
        </mc:Fallback>
      </mc:AlternateContent>
    </p:spTree>
    <p:extLst>
      <p:ext uri="{BB962C8B-B14F-4D97-AF65-F5344CB8AC3E}">
        <p14:creationId xmlns:p14="http://schemas.microsoft.com/office/powerpoint/2010/main" val="8343483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13" grpId="0"/>
      <p:bldP spid="14"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 xmlns:a16="http://schemas.microsoft.com/office/drawing/2014/main"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sp>
        <p:nvSpPr>
          <p:cNvPr id="15364" name="TextBox 1">
            <a:extLst>
              <a:ext uri="{FF2B5EF4-FFF2-40B4-BE49-F238E27FC236}">
                <a16:creationId xmlns="" xmlns:a16="http://schemas.microsoft.com/office/drawing/2014/main" id="{F84EC826-FF37-D74D-8488-4FFEF709F932}"/>
              </a:ext>
            </a:extLst>
          </p:cNvPr>
          <p:cNvSpPr txBox="1">
            <a:spLocks noChangeArrowheads="1"/>
          </p:cNvSpPr>
          <p:nvPr/>
        </p:nvSpPr>
        <p:spPr bwMode="auto">
          <a:xfrm>
            <a:off x="4160956" y="1132131"/>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have completed the </a:t>
            </a:r>
            <a:r>
              <a:rPr lang="en-US" altLang="en-US" sz="2400" b="1" dirty="0"/>
              <a:t>fourth Section.</a:t>
            </a:r>
          </a:p>
        </p:txBody>
      </p:sp>
      <p:sp>
        <p:nvSpPr>
          <p:cNvPr id="15365" name="TextBox 2">
            <a:extLst>
              <a:ext uri="{FF2B5EF4-FFF2-40B4-BE49-F238E27FC236}">
                <a16:creationId xmlns="" xmlns:a16="http://schemas.microsoft.com/office/drawing/2014/main" id="{4CE0686E-3F23-D449-A7D1-D3026C68C1D1}"/>
              </a:ext>
            </a:extLst>
          </p:cNvPr>
          <p:cNvSpPr txBox="1">
            <a:spLocks noChangeArrowheads="1"/>
          </p:cNvSpPr>
          <p:nvPr/>
        </p:nvSpPr>
        <p:spPr bwMode="auto">
          <a:xfrm>
            <a:off x="2999653" y="3367456"/>
            <a:ext cx="907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FFC000"/>
                </a:solidFill>
              </a:rPr>
              <a:t>If you need more examples and interactive practice, go here     </a:t>
            </a:r>
          </a:p>
          <a:p>
            <a:r>
              <a:rPr lang="en-US" altLang="en-US" sz="2400">
                <a:solidFill>
                  <a:srgbClr val="FFC000"/>
                </a:solidFill>
              </a:rPr>
              <a:t>                          </a:t>
            </a:r>
            <a:endParaRPr lang="en-US" altLang="en-US" sz="2400" b="1">
              <a:solidFill>
                <a:srgbClr val="FFC000"/>
              </a:solidFill>
            </a:endParaRPr>
          </a:p>
        </p:txBody>
      </p:sp>
      <p:sp>
        <p:nvSpPr>
          <p:cNvPr id="2" name="TextBox 1">
            <a:extLst>
              <a:ext uri="{FF2B5EF4-FFF2-40B4-BE49-F238E27FC236}">
                <a16:creationId xmlns="" xmlns:a16="http://schemas.microsoft.com/office/drawing/2014/main"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00B050"/>
                </a:solidFill>
              </a:rPr>
              <a:t>If you have completed and understood this section, </a:t>
            </a:r>
          </a:p>
          <a:p>
            <a:r>
              <a:rPr lang="en-US" altLang="en-US" sz="2400">
                <a:solidFill>
                  <a:srgbClr val="00B050"/>
                </a:solidFill>
              </a:rPr>
              <a:t>               continue onto to the </a:t>
            </a:r>
            <a:r>
              <a:rPr lang="en-US" altLang="en-US" sz="2400" b="1">
                <a:solidFill>
                  <a:srgbClr val="00B050"/>
                </a:solidFill>
              </a:rPr>
              <a:t>last  Section</a:t>
            </a:r>
          </a:p>
        </p:txBody>
      </p:sp>
      <p:sp>
        <p:nvSpPr>
          <p:cNvPr id="3" name="TextBox 2">
            <a:extLst>
              <a:ext uri="{FF2B5EF4-FFF2-40B4-BE49-F238E27FC236}">
                <a16:creationId xmlns="" xmlns:a16="http://schemas.microsoft.com/office/drawing/2014/main" id="{0510F379-D1DE-224F-883E-C4D46216A211}"/>
              </a:ext>
            </a:extLst>
          </p:cNvPr>
          <p:cNvSpPr txBox="1">
            <a:spLocks noChangeArrowheads="1"/>
          </p:cNvSpPr>
          <p:nvPr/>
        </p:nvSpPr>
        <p:spPr bwMode="auto">
          <a:xfrm>
            <a:off x="4412988" y="450912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might also find it helpful to look at:</a:t>
            </a:r>
            <a:endParaRPr lang="en-US" altLang="en-US" sz="2400" b="1">
              <a:solidFill>
                <a:srgbClr val="FF0000"/>
              </a:solidFill>
            </a:endParaRPr>
          </a:p>
          <a:p>
            <a:endParaRPr lang="en-US" altLang="en-US" sz="2400">
              <a:solidFill>
                <a:srgbClr val="FF0000"/>
              </a:solidFill>
            </a:endParaRPr>
          </a:p>
          <a:p>
            <a:r>
              <a:rPr lang="en-US" altLang="en-US" sz="2400" b="1">
                <a:solidFill>
                  <a:srgbClr val="FF0000"/>
                </a:solidFill>
              </a:rPr>
              <a:t> Essential Information:</a:t>
            </a:r>
            <a:r>
              <a:rPr lang="en-US" altLang="en-US" sz="2400">
                <a:solidFill>
                  <a:srgbClr val="FF0000"/>
                </a:solidFill>
              </a:rPr>
              <a:t> press </a:t>
            </a:r>
            <a:r>
              <a:rPr lang="en-US" altLang="en-US" sz="2400" b="1">
                <a:solidFill>
                  <a:srgbClr val="FF0000"/>
                </a:solidFill>
              </a:rPr>
              <a:t>here</a:t>
            </a:r>
          </a:p>
        </p:txBody>
      </p:sp>
      <p:sp>
        <p:nvSpPr>
          <p:cNvPr id="9" name="TextBox 7">
            <a:extLst>
              <a:ext uri="{FF2B5EF4-FFF2-40B4-BE49-F238E27FC236}">
                <a16:creationId xmlns="" xmlns:a16="http://schemas.microsoft.com/office/drawing/2014/main"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spTree>
    <p:extLst>
      <p:ext uri="{BB962C8B-B14F-4D97-AF65-F5344CB8AC3E}">
        <p14:creationId xmlns:p14="http://schemas.microsoft.com/office/powerpoint/2010/main" val="3242937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cxnSp>
        <p:nvCxnSpPr>
          <p:cNvPr id="35" name="Straight Connector 34">
            <a:extLst>
              <a:ext uri="{FF2B5EF4-FFF2-40B4-BE49-F238E27FC236}">
                <a16:creationId xmlns="" xmlns:a16="http://schemas.microsoft.com/office/drawing/2014/main" id="{076FABBB-DCB7-0B4E-9C24-1312A7A0FC16}"/>
              </a:ext>
            </a:extLst>
          </p:cNvPr>
          <p:cNvCxnSpPr>
            <a:cxnSpLocks/>
          </p:cNvCxnSpPr>
          <p:nvPr/>
        </p:nvCxnSpPr>
        <p:spPr bwMode="auto">
          <a:xfrm>
            <a:off x="12192000" y="4735141"/>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 xmlns:a16="http://schemas.microsoft.com/office/drawing/2014/main" id="{02AED29F-D02F-3E42-9201-2D28C4C7F602}"/>
              </a:ext>
            </a:extLst>
          </p:cNvPr>
          <p:cNvCxnSpPr>
            <a:cxnSpLocks/>
          </p:cNvCxnSpPr>
          <p:nvPr/>
        </p:nvCxnSpPr>
        <p:spPr bwMode="auto">
          <a:xfrm>
            <a:off x="0" y="4709964"/>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22" name="TextBox 1">
            <a:extLst>
              <a:ext uri="{FF2B5EF4-FFF2-40B4-BE49-F238E27FC236}">
                <a16:creationId xmlns="" xmlns:a16="http://schemas.microsoft.com/office/drawing/2014/main" id="{553E8602-37BF-4041-A25D-C2419E3B2D86}"/>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than One Inequality</a:t>
            </a:r>
          </a:p>
        </p:txBody>
      </p:sp>
      <p:sp>
        <p:nvSpPr>
          <p:cNvPr id="5" name="TextBox 4">
            <a:extLst>
              <a:ext uri="{FF2B5EF4-FFF2-40B4-BE49-F238E27FC236}">
                <a16:creationId xmlns="" xmlns:a16="http://schemas.microsoft.com/office/drawing/2014/main" id="{BAB159C5-A987-C345-9161-BCEED1396BD9}"/>
              </a:ext>
            </a:extLst>
          </p:cNvPr>
          <p:cNvSpPr txBox="1"/>
          <p:nvPr/>
        </p:nvSpPr>
        <p:spPr>
          <a:xfrm>
            <a:off x="2775952" y="980728"/>
            <a:ext cx="8712968" cy="2015936"/>
          </a:xfrm>
          <a:prstGeom prst="rect">
            <a:avLst/>
          </a:prstGeom>
          <a:noFill/>
        </p:spPr>
        <p:txBody>
          <a:bodyPr wrap="square" rtlCol="0">
            <a:spAutoFit/>
          </a:bodyPr>
          <a:lstStyle/>
          <a:p>
            <a:pPr algn="ctr">
              <a:spcAft>
                <a:spcPts val="600"/>
              </a:spcAft>
            </a:pPr>
            <a:r>
              <a:rPr lang="en-US" sz="2400" dirty="0"/>
              <a:t>Here we extend our graphical approach in the previous section and now look at problems with more than one inequality.</a:t>
            </a:r>
          </a:p>
          <a:p>
            <a:pPr algn="ctr"/>
            <a:r>
              <a:rPr lang="en-US" sz="2400" dirty="0"/>
              <a:t>This is the beginning of a topic called “</a:t>
            </a:r>
            <a:r>
              <a:rPr lang="en-US" sz="2400" b="1" dirty="0"/>
              <a:t>Linear Programming</a:t>
            </a:r>
            <a:r>
              <a:rPr lang="en-US" sz="2400" dirty="0"/>
              <a:t>” which has applications in many different contexts from </a:t>
            </a:r>
            <a:r>
              <a:rPr lang="en-US" sz="2400" b="1" dirty="0"/>
              <a:t>Business</a:t>
            </a:r>
            <a:r>
              <a:rPr lang="en-US" sz="2400" dirty="0"/>
              <a:t> planning and scheduling to </a:t>
            </a:r>
            <a:r>
              <a:rPr lang="en-US" sz="2400" b="1" dirty="0"/>
              <a:t>Economic</a:t>
            </a:r>
            <a:r>
              <a:rPr lang="en-US" sz="2400" dirty="0"/>
              <a:t> modelling.</a:t>
            </a:r>
          </a:p>
        </p:txBody>
      </p:sp>
      <p:sp>
        <p:nvSpPr>
          <p:cNvPr id="6" name="TextBox 5">
            <a:extLst>
              <a:ext uri="{FF2B5EF4-FFF2-40B4-BE49-F238E27FC236}">
                <a16:creationId xmlns="" xmlns:a16="http://schemas.microsoft.com/office/drawing/2014/main" id="{44CF5B14-9CDE-5A46-8E71-4DA70CE86741}"/>
              </a:ext>
            </a:extLst>
          </p:cNvPr>
          <p:cNvSpPr txBox="1"/>
          <p:nvPr/>
        </p:nvSpPr>
        <p:spPr>
          <a:xfrm>
            <a:off x="2775952" y="3212976"/>
            <a:ext cx="9163733" cy="2462213"/>
          </a:xfrm>
          <a:prstGeom prst="rect">
            <a:avLst/>
          </a:prstGeom>
          <a:noFill/>
        </p:spPr>
        <p:txBody>
          <a:bodyPr wrap="square" rtlCol="0">
            <a:spAutoFit/>
          </a:bodyPr>
          <a:lstStyle/>
          <a:p>
            <a:pPr>
              <a:spcAft>
                <a:spcPts val="600"/>
              </a:spcAft>
            </a:pPr>
            <a:r>
              <a:rPr lang="en-US" sz="2400" b="1" dirty="0"/>
              <a:t>Problem</a:t>
            </a:r>
          </a:p>
          <a:p>
            <a:pPr>
              <a:spcAft>
                <a:spcPts val="600"/>
              </a:spcAft>
            </a:pPr>
            <a:r>
              <a:rPr lang="en-US" sz="2400" dirty="0"/>
              <a:t>A small factory employs people at two rates of pay.  The maximum number of people who can be employed is 10.  More workers are employed on the lower rate than on the higher rate.</a:t>
            </a:r>
          </a:p>
          <a:p>
            <a:r>
              <a:rPr lang="en-US" sz="2400" dirty="0"/>
              <a:t>Describe this situation using inequalities, and draw a graph to show the feasible region in which they are satisfied.</a:t>
            </a:r>
          </a:p>
        </p:txBody>
      </p:sp>
      <p:sp>
        <p:nvSpPr>
          <p:cNvPr id="8" name="TextBox 7">
            <a:extLst>
              <a:ext uri="{FF2B5EF4-FFF2-40B4-BE49-F238E27FC236}">
                <a16:creationId xmlns="" xmlns:a16="http://schemas.microsoft.com/office/drawing/2014/main" id="{4BEFCF06-6652-B64E-AE78-21FAE47EC394}"/>
              </a:ext>
            </a:extLst>
          </p:cNvPr>
          <p:cNvSpPr txBox="1"/>
          <p:nvPr/>
        </p:nvSpPr>
        <p:spPr>
          <a:xfrm>
            <a:off x="4439816" y="5916613"/>
            <a:ext cx="4752523" cy="461665"/>
          </a:xfrm>
          <a:prstGeom prst="rect">
            <a:avLst/>
          </a:prstGeom>
          <a:noFill/>
        </p:spPr>
        <p:txBody>
          <a:bodyPr wrap="square" rtlCol="0">
            <a:spAutoFit/>
          </a:bodyPr>
          <a:lstStyle/>
          <a:p>
            <a:r>
              <a:rPr lang="en-US" sz="2400" dirty="0">
                <a:solidFill>
                  <a:srgbClr val="FF0000"/>
                </a:solidFill>
              </a:rPr>
              <a:t>This continues on the next slide</a:t>
            </a:r>
          </a:p>
        </p:txBody>
      </p:sp>
    </p:spTree>
    <p:extLst>
      <p:ext uri="{BB962C8B-B14F-4D97-AF65-F5344CB8AC3E}">
        <p14:creationId xmlns:p14="http://schemas.microsoft.com/office/powerpoint/2010/main" val="3655327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cxnSp>
        <p:nvCxnSpPr>
          <p:cNvPr id="35" name="Straight Connector 34">
            <a:extLst>
              <a:ext uri="{FF2B5EF4-FFF2-40B4-BE49-F238E27FC236}">
                <a16:creationId xmlns="" xmlns:a16="http://schemas.microsoft.com/office/drawing/2014/main" id="{076FABBB-DCB7-0B4E-9C24-1312A7A0FC16}"/>
              </a:ext>
            </a:extLst>
          </p:cNvPr>
          <p:cNvCxnSpPr>
            <a:cxnSpLocks/>
          </p:cNvCxnSpPr>
          <p:nvPr/>
        </p:nvCxnSpPr>
        <p:spPr bwMode="auto">
          <a:xfrm>
            <a:off x="12192000" y="4735141"/>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 xmlns:a16="http://schemas.microsoft.com/office/drawing/2014/main" id="{02AED29F-D02F-3E42-9201-2D28C4C7F602}"/>
              </a:ext>
            </a:extLst>
          </p:cNvPr>
          <p:cNvCxnSpPr>
            <a:cxnSpLocks/>
          </p:cNvCxnSpPr>
          <p:nvPr/>
        </p:nvCxnSpPr>
        <p:spPr bwMode="auto">
          <a:xfrm>
            <a:off x="0" y="4709964"/>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pic>
        <p:nvPicPr>
          <p:cNvPr id="2" name="Picture 1">
            <a:extLst>
              <a:ext uri="{FF2B5EF4-FFF2-40B4-BE49-F238E27FC236}">
                <a16:creationId xmlns="" xmlns:a16="http://schemas.microsoft.com/office/drawing/2014/main" id="{1D25D04E-9F55-8C44-8A31-70453E7B95E0}"/>
              </a:ext>
            </a:extLst>
          </p:cNvPr>
          <p:cNvPicPr>
            <a:picLocks noChangeAspect="1"/>
          </p:cNvPicPr>
          <p:nvPr/>
        </p:nvPicPr>
        <p:blipFill>
          <a:blip r:embed="rId3"/>
          <a:stretch>
            <a:fillRect/>
          </a:stretch>
        </p:blipFill>
        <p:spPr>
          <a:xfrm>
            <a:off x="6492973" y="1682587"/>
            <a:ext cx="5629228" cy="4221921"/>
          </a:xfrm>
          <a:prstGeom prst="rect">
            <a:avLst/>
          </a:prstGeom>
        </p:spPr>
      </p:pic>
      <p:sp>
        <p:nvSpPr>
          <p:cNvPr id="3" name="Rectangle 2">
            <a:extLst>
              <a:ext uri="{FF2B5EF4-FFF2-40B4-BE49-F238E27FC236}">
                <a16:creationId xmlns="" xmlns:a16="http://schemas.microsoft.com/office/drawing/2014/main" id="{878F346B-EA27-D146-BD7E-376EC84F27A9}"/>
              </a:ext>
            </a:extLst>
          </p:cNvPr>
          <p:cNvSpPr/>
          <p:nvPr/>
        </p:nvSpPr>
        <p:spPr bwMode="auto">
          <a:xfrm>
            <a:off x="7069037" y="5252636"/>
            <a:ext cx="4392488" cy="576064"/>
          </a:xfrm>
          <a:prstGeom prst="rect">
            <a:avLst/>
          </a:prstGeom>
          <a:solidFill>
            <a:srgbClr val="C6CDD1">
              <a:alpha val="2941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 name="Rectangle 3">
            <a:extLst>
              <a:ext uri="{FF2B5EF4-FFF2-40B4-BE49-F238E27FC236}">
                <a16:creationId xmlns="" xmlns:a16="http://schemas.microsoft.com/office/drawing/2014/main" id="{2D3CFC1B-DAEB-D146-8CAA-FBDF14864C94}"/>
              </a:ext>
            </a:extLst>
          </p:cNvPr>
          <p:cNvSpPr/>
          <p:nvPr/>
        </p:nvSpPr>
        <p:spPr bwMode="auto">
          <a:xfrm>
            <a:off x="6532177" y="2084284"/>
            <a:ext cx="536860" cy="3744416"/>
          </a:xfrm>
          <a:prstGeom prst="rect">
            <a:avLst/>
          </a:prstGeom>
          <a:solidFill>
            <a:srgbClr val="C6CDD1">
              <a:alpha val="3333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7" name="Diagonal Stripe 6">
            <a:extLst>
              <a:ext uri="{FF2B5EF4-FFF2-40B4-BE49-F238E27FC236}">
                <a16:creationId xmlns="" xmlns:a16="http://schemas.microsoft.com/office/drawing/2014/main" id="{B72D4FC7-861D-804A-BB47-F52ADD7D941F}"/>
              </a:ext>
            </a:extLst>
          </p:cNvPr>
          <p:cNvSpPr/>
          <p:nvPr/>
        </p:nvSpPr>
        <p:spPr bwMode="auto">
          <a:xfrm flipH="1">
            <a:off x="7065287" y="2413015"/>
            <a:ext cx="2808312" cy="2880320"/>
          </a:xfrm>
          <a:prstGeom prst="diagStripe">
            <a:avLst>
              <a:gd name="adj" fmla="val 71588"/>
            </a:avLst>
          </a:prstGeom>
          <a:solidFill>
            <a:srgbClr val="C6CDD1">
              <a:alpha val="3254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cxnSp>
        <p:nvCxnSpPr>
          <p:cNvPr id="9" name="Straight Connector 8">
            <a:extLst>
              <a:ext uri="{FF2B5EF4-FFF2-40B4-BE49-F238E27FC236}">
                <a16:creationId xmlns="" xmlns:a16="http://schemas.microsoft.com/office/drawing/2014/main" id="{C539F5CB-A517-B449-8480-6DEC15C9F510}"/>
              </a:ext>
            </a:extLst>
          </p:cNvPr>
          <p:cNvCxnSpPr/>
          <p:nvPr/>
        </p:nvCxnSpPr>
        <p:spPr bwMode="auto">
          <a:xfrm>
            <a:off x="7069037" y="2372316"/>
            <a:ext cx="2880320" cy="2880320"/>
          </a:xfrm>
          <a:prstGeom prst="line">
            <a:avLst/>
          </a:prstGeom>
          <a:solidFill>
            <a:srgbClr val="00B8FF"/>
          </a:solidFill>
          <a:ln w="19050" cap="flat" cmpd="sng" algn="ctr">
            <a:solidFill>
              <a:schemeClr val="tx1"/>
            </a:solidFill>
            <a:prstDash val="solid"/>
            <a:round/>
            <a:headEnd type="none" w="med" len="med"/>
            <a:tailEnd type="none" w="med" len="med"/>
          </a:ln>
          <a:effectLst/>
        </p:spPr>
      </p:cxnSp>
      <p:sp>
        <p:nvSpPr>
          <p:cNvPr id="10" name="Triangle 9">
            <a:extLst>
              <a:ext uri="{FF2B5EF4-FFF2-40B4-BE49-F238E27FC236}">
                <a16:creationId xmlns="" xmlns:a16="http://schemas.microsoft.com/office/drawing/2014/main" id="{B1D36B10-4FF2-7E4B-9990-0C2F08B463AF}"/>
              </a:ext>
            </a:extLst>
          </p:cNvPr>
          <p:cNvSpPr/>
          <p:nvPr/>
        </p:nvSpPr>
        <p:spPr bwMode="auto">
          <a:xfrm>
            <a:off x="9877349" y="4460548"/>
            <a:ext cx="936104" cy="792088"/>
          </a:xfrm>
          <a:prstGeom prst="triangle">
            <a:avLst>
              <a:gd name="adj" fmla="val 1811"/>
            </a:avLst>
          </a:prstGeom>
          <a:solidFill>
            <a:srgbClr val="C6CDD1">
              <a:alpha val="31765"/>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Right Triangle 10">
            <a:extLst>
              <a:ext uri="{FF2B5EF4-FFF2-40B4-BE49-F238E27FC236}">
                <a16:creationId xmlns="" xmlns:a16="http://schemas.microsoft.com/office/drawing/2014/main" id="{D9CA7348-9CB5-4340-8448-06D105EF8649}"/>
              </a:ext>
            </a:extLst>
          </p:cNvPr>
          <p:cNvSpPr/>
          <p:nvPr/>
        </p:nvSpPr>
        <p:spPr bwMode="auto">
          <a:xfrm>
            <a:off x="7605897" y="2084284"/>
            <a:ext cx="255228" cy="288032"/>
          </a:xfrm>
          <a:prstGeom prst="rtTriangle">
            <a:avLst/>
          </a:prstGeom>
          <a:solidFill>
            <a:srgbClr val="C6CDD1">
              <a:alpha val="3568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2" name="Rectangle 11">
            <a:extLst>
              <a:ext uri="{FF2B5EF4-FFF2-40B4-BE49-F238E27FC236}">
                <a16:creationId xmlns="" xmlns:a16="http://schemas.microsoft.com/office/drawing/2014/main" id="{D24AAFF5-14A9-994A-91A0-D9E1760C07BD}"/>
              </a:ext>
            </a:extLst>
          </p:cNvPr>
          <p:cNvSpPr/>
          <p:nvPr/>
        </p:nvSpPr>
        <p:spPr bwMode="auto">
          <a:xfrm>
            <a:off x="7012395" y="2084284"/>
            <a:ext cx="608868" cy="288032"/>
          </a:xfrm>
          <a:prstGeom prst="rect">
            <a:avLst/>
          </a:prstGeom>
          <a:solidFill>
            <a:srgbClr val="C6CDD1">
              <a:alpha val="28235"/>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cxnSp>
        <p:nvCxnSpPr>
          <p:cNvPr id="14" name="Straight Connector 13">
            <a:extLst>
              <a:ext uri="{FF2B5EF4-FFF2-40B4-BE49-F238E27FC236}">
                <a16:creationId xmlns="" xmlns:a16="http://schemas.microsoft.com/office/drawing/2014/main" id="{585AEA17-1B0E-F443-ACC9-E421829D84C1}"/>
              </a:ext>
            </a:extLst>
          </p:cNvPr>
          <p:cNvCxnSpPr/>
          <p:nvPr/>
        </p:nvCxnSpPr>
        <p:spPr bwMode="auto">
          <a:xfrm flipV="1">
            <a:off x="7069037" y="2084284"/>
            <a:ext cx="3096344" cy="3168352"/>
          </a:xfrm>
          <a:prstGeom prst="line">
            <a:avLst/>
          </a:prstGeom>
          <a:solidFill>
            <a:srgbClr val="00B8FF"/>
          </a:solidFill>
          <a:ln w="19050" cap="flat" cmpd="sng" algn="ctr">
            <a:solidFill>
              <a:schemeClr val="tx1"/>
            </a:solidFill>
            <a:prstDash val="dash"/>
            <a:round/>
            <a:headEnd type="none" w="med" len="med"/>
            <a:tailEnd type="none" w="med" len="med"/>
          </a:ln>
          <a:effectLst/>
        </p:spPr>
      </p:cxnSp>
      <p:sp>
        <p:nvSpPr>
          <p:cNvPr id="16" name="Diagonal Stripe 15">
            <a:extLst>
              <a:ext uri="{FF2B5EF4-FFF2-40B4-BE49-F238E27FC236}">
                <a16:creationId xmlns="" xmlns:a16="http://schemas.microsoft.com/office/drawing/2014/main" id="{D5EAEA2A-60F7-C347-93A6-39BFEFA55683}"/>
              </a:ext>
            </a:extLst>
          </p:cNvPr>
          <p:cNvSpPr/>
          <p:nvPr/>
        </p:nvSpPr>
        <p:spPr bwMode="auto">
          <a:xfrm>
            <a:off x="7012395" y="2084284"/>
            <a:ext cx="3152986" cy="3168352"/>
          </a:xfrm>
          <a:prstGeom prst="diagStripe">
            <a:avLst>
              <a:gd name="adj" fmla="val 72575"/>
            </a:avLst>
          </a:prstGeom>
          <a:solidFill>
            <a:srgbClr val="C6CDD1">
              <a:alpha val="3333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2" name="TextBox 1">
            <a:extLst>
              <a:ext uri="{FF2B5EF4-FFF2-40B4-BE49-F238E27FC236}">
                <a16:creationId xmlns="" xmlns:a16="http://schemas.microsoft.com/office/drawing/2014/main" id="{553E8602-37BF-4041-A25D-C2419E3B2D86}"/>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than One Inequality</a:t>
            </a:r>
          </a:p>
        </p:txBody>
      </p:sp>
      <p:sp>
        <p:nvSpPr>
          <p:cNvPr id="17" name="TextBox 16">
            <a:extLst>
              <a:ext uri="{FF2B5EF4-FFF2-40B4-BE49-F238E27FC236}">
                <a16:creationId xmlns="" xmlns:a16="http://schemas.microsoft.com/office/drawing/2014/main" id="{BB422073-B1F8-9F42-91D8-049FA6B1EFD1}"/>
              </a:ext>
            </a:extLst>
          </p:cNvPr>
          <p:cNvSpPr txBox="1"/>
          <p:nvPr/>
        </p:nvSpPr>
        <p:spPr>
          <a:xfrm>
            <a:off x="2439589" y="714899"/>
            <a:ext cx="9477870" cy="830997"/>
          </a:xfrm>
          <a:prstGeom prst="rect">
            <a:avLst/>
          </a:prstGeom>
          <a:noFill/>
        </p:spPr>
        <p:txBody>
          <a:bodyPr wrap="square" rtlCol="0">
            <a:spAutoFit/>
          </a:bodyPr>
          <a:lstStyle/>
          <a:p>
            <a:pPr algn="ctr"/>
            <a:r>
              <a:rPr lang="en-US" sz="2400" dirty="0"/>
              <a:t>Let  </a:t>
            </a:r>
            <a:r>
              <a:rPr lang="en-US" sz="2400" i="1" dirty="0">
                <a:latin typeface="Times" pitchFamily="2" charset="0"/>
              </a:rPr>
              <a:t>x </a:t>
            </a:r>
            <a:r>
              <a:rPr lang="en-US" sz="2400" dirty="0"/>
              <a:t>= number employed at the lower rate of pay</a:t>
            </a:r>
          </a:p>
          <a:p>
            <a:pPr algn="ctr"/>
            <a:r>
              <a:rPr lang="en-US" sz="2400" dirty="0"/>
              <a:t>and  </a:t>
            </a:r>
            <a:r>
              <a:rPr lang="en-US" sz="2400" i="1" dirty="0">
                <a:latin typeface="Times" pitchFamily="2" charset="0"/>
              </a:rPr>
              <a:t>y</a:t>
            </a:r>
            <a:r>
              <a:rPr lang="en-US" sz="2400" dirty="0"/>
              <a:t> = number employed at the higher rate of pay</a:t>
            </a:r>
          </a:p>
        </p:txBody>
      </p:sp>
      <p:sp>
        <p:nvSpPr>
          <p:cNvPr id="18" name="TextBox 17">
            <a:extLst>
              <a:ext uri="{FF2B5EF4-FFF2-40B4-BE49-F238E27FC236}">
                <a16:creationId xmlns="" xmlns:a16="http://schemas.microsoft.com/office/drawing/2014/main" id="{395F506A-A018-CF46-A9E9-BA802EAE2048}"/>
              </a:ext>
            </a:extLst>
          </p:cNvPr>
          <p:cNvSpPr txBox="1"/>
          <p:nvPr/>
        </p:nvSpPr>
        <p:spPr>
          <a:xfrm>
            <a:off x="2244033" y="1649048"/>
            <a:ext cx="4284394" cy="1569660"/>
          </a:xfrm>
          <a:prstGeom prst="rect">
            <a:avLst/>
          </a:prstGeom>
          <a:noFill/>
        </p:spPr>
        <p:txBody>
          <a:bodyPr wrap="square" rtlCol="0">
            <a:spAutoFit/>
          </a:bodyPr>
          <a:lstStyle/>
          <a:p>
            <a:r>
              <a:rPr lang="en-US" sz="2400" dirty="0">
                <a:solidFill>
                  <a:srgbClr val="FF0000"/>
                </a:solidFill>
              </a:rPr>
              <a:t>Maximum number employed is 10 so    </a:t>
            </a:r>
            <a:r>
              <a:rPr lang="en-US" sz="2400" i="1" dirty="0">
                <a:solidFill>
                  <a:srgbClr val="FF0000"/>
                </a:solidFill>
                <a:latin typeface="Times" pitchFamily="2" charset="0"/>
              </a:rPr>
              <a:t>x</a:t>
            </a:r>
            <a:r>
              <a:rPr lang="en-US" sz="2400" dirty="0">
                <a:solidFill>
                  <a:srgbClr val="FF0000"/>
                </a:solidFill>
              </a:rPr>
              <a:t> + </a:t>
            </a:r>
            <a:r>
              <a:rPr lang="en-US" sz="2400" i="1" dirty="0">
                <a:solidFill>
                  <a:srgbClr val="FF0000"/>
                </a:solidFill>
                <a:latin typeface="Times" pitchFamily="2" charset="0"/>
              </a:rPr>
              <a:t>y</a:t>
            </a:r>
            <a:r>
              <a:rPr lang="en-US" sz="2400" dirty="0">
                <a:solidFill>
                  <a:srgbClr val="FF0000"/>
                </a:solidFill>
              </a:rPr>
              <a:t> ≤ 10</a:t>
            </a:r>
          </a:p>
          <a:p>
            <a:r>
              <a:rPr lang="en-US" sz="2400" dirty="0">
                <a:solidFill>
                  <a:srgbClr val="FF0000"/>
                </a:solidFill>
              </a:rPr>
              <a:t>See diagram, noting that we shade out the side not wanted </a:t>
            </a:r>
          </a:p>
        </p:txBody>
      </p:sp>
      <p:sp>
        <p:nvSpPr>
          <p:cNvPr id="19" name="TextBox 18">
            <a:extLst>
              <a:ext uri="{FF2B5EF4-FFF2-40B4-BE49-F238E27FC236}">
                <a16:creationId xmlns="" xmlns:a16="http://schemas.microsoft.com/office/drawing/2014/main" id="{C455904C-D00B-A140-9120-21EC5D245EA4}"/>
              </a:ext>
            </a:extLst>
          </p:cNvPr>
          <p:cNvSpPr txBox="1"/>
          <p:nvPr/>
        </p:nvSpPr>
        <p:spPr>
          <a:xfrm>
            <a:off x="2318401" y="3330542"/>
            <a:ext cx="3460958" cy="1200329"/>
          </a:xfrm>
          <a:prstGeom prst="rect">
            <a:avLst/>
          </a:prstGeom>
          <a:noFill/>
        </p:spPr>
        <p:txBody>
          <a:bodyPr wrap="square" rtlCol="0">
            <a:spAutoFit/>
          </a:bodyPr>
          <a:lstStyle/>
          <a:p>
            <a:r>
              <a:rPr lang="en-US" sz="2400" dirty="0">
                <a:solidFill>
                  <a:srgbClr val="FF0000"/>
                </a:solidFill>
              </a:rPr>
              <a:t>More people employed at lower rate so   </a:t>
            </a:r>
            <a:r>
              <a:rPr lang="en-US" sz="2400" i="1" dirty="0">
                <a:solidFill>
                  <a:srgbClr val="FF0000"/>
                </a:solidFill>
                <a:latin typeface="Times" pitchFamily="2" charset="0"/>
              </a:rPr>
              <a:t>x</a:t>
            </a:r>
            <a:r>
              <a:rPr lang="en-US" sz="2400" i="1" dirty="0">
                <a:solidFill>
                  <a:srgbClr val="FF0000"/>
                </a:solidFill>
              </a:rPr>
              <a:t> </a:t>
            </a:r>
            <a:r>
              <a:rPr lang="en-US" sz="2400" dirty="0">
                <a:solidFill>
                  <a:srgbClr val="FF0000"/>
                </a:solidFill>
              </a:rPr>
              <a:t>&gt; </a:t>
            </a:r>
            <a:r>
              <a:rPr lang="en-US" sz="2400" i="1" dirty="0">
                <a:solidFill>
                  <a:srgbClr val="FF0000"/>
                </a:solidFill>
                <a:latin typeface="Times" pitchFamily="2" charset="0"/>
              </a:rPr>
              <a:t>y</a:t>
            </a:r>
          </a:p>
          <a:p>
            <a:r>
              <a:rPr lang="en-US" sz="2400" i="1" dirty="0">
                <a:solidFill>
                  <a:srgbClr val="FF0000"/>
                </a:solidFill>
                <a:latin typeface="Times" pitchFamily="2" charset="0"/>
              </a:rPr>
              <a:t>            </a:t>
            </a:r>
            <a:r>
              <a:rPr lang="en-US" sz="2400" dirty="0">
                <a:solidFill>
                  <a:srgbClr val="FF0000"/>
                </a:solidFill>
                <a:latin typeface="+mj-lt"/>
              </a:rPr>
              <a:t>See diagram</a:t>
            </a:r>
            <a:endParaRPr lang="en-US" sz="2400" i="1" dirty="0">
              <a:solidFill>
                <a:srgbClr val="FF0000"/>
              </a:solidFill>
              <a:latin typeface="Times" pitchFamily="2" charset="0"/>
            </a:endParaRPr>
          </a:p>
        </p:txBody>
      </p:sp>
      <p:sp>
        <p:nvSpPr>
          <p:cNvPr id="20" name="TextBox 19">
            <a:extLst>
              <a:ext uri="{FF2B5EF4-FFF2-40B4-BE49-F238E27FC236}">
                <a16:creationId xmlns="" xmlns:a16="http://schemas.microsoft.com/office/drawing/2014/main" id="{9118C5A7-E342-834D-AB1A-73052ED1212F}"/>
              </a:ext>
            </a:extLst>
          </p:cNvPr>
          <p:cNvSpPr txBox="1"/>
          <p:nvPr/>
        </p:nvSpPr>
        <p:spPr>
          <a:xfrm>
            <a:off x="2165872" y="4677838"/>
            <a:ext cx="4405262" cy="1200329"/>
          </a:xfrm>
          <a:prstGeom prst="rect">
            <a:avLst/>
          </a:prstGeom>
          <a:noFill/>
        </p:spPr>
        <p:txBody>
          <a:bodyPr wrap="square" rtlCol="0">
            <a:spAutoFit/>
          </a:bodyPr>
          <a:lstStyle/>
          <a:p>
            <a:r>
              <a:rPr lang="en-US" sz="2400" dirty="0">
                <a:solidFill>
                  <a:srgbClr val="FF0000"/>
                </a:solidFill>
              </a:rPr>
              <a:t>As </a:t>
            </a:r>
            <a:r>
              <a:rPr lang="en-US" sz="2400" i="1" dirty="0">
                <a:solidFill>
                  <a:srgbClr val="FF0000"/>
                </a:solidFill>
                <a:latin typeface="Times" pitchFamily="2" charset="0"/>
              </a:rPr>
              <a:t>x </a:t>
            </a:r>
            <a:r>
              <a:rPr lang="en-US" sz="2400" dirty="0">
                <a:solidFill>
                  <a:srgbClr val="FF0000"/>
                </a:solidFill>
              </a:rPr>
              <a:t>and </a:t>
            </a:r>
            <a:r>
              <a:rPr lang="en-US" sz="2400" i="1" dirty="0">
                <a:solidFill>
                  <a:srgbClr val="FF0000"/>
                </a:solidFill>
                <a:latin typeface="Times" pitchFamily="2" charset="0"/>
              </a:rPr>
              <a:t>y</a:t>
            </a:r>
            <a:r>
              <a:rPr lang="en-US" sz="2400" dirty="0">
                <a:solidFill>
                  <a:srgbClr val="FF0000"/>
                </a:solidFill>
              </a:rPr>
              <a:t> must be positive,     </a:t>
            </a:r>
          </a:p>
          <a:p>
            <a:r>
              <a:rPr lang="en-US" sz="2400" dirty="0">
                <a:solidFill>
                  <a:srgbClr val="FF0000"/>
                </a:solidFill>
              </a:rPr>
              <a:t>          </a:t>
            </a:r>
            <a:r>
              <a:rPr lang="en-US" sz="2400" i="1" dirty="0">
                <a:solidFill>
                  <a:srgbClr val="FF0000"/>
                </a:solidFill>
                <a:latin typeface="Times" pitchFamily="2" charset="0"/>
              </a:rPr>
              <a:t>x</a:t>
            </a:r>
            <a:r>
              <a:rPr lang="en-US" sz="2400" dirty="0">
                <a:solidFill>
                  <a:srgbClr val="FF0000"/>
                </a:solidFill>
              </a:rPr>
              <a:t> ≥ 0 and </a:t>
            </a:r>
            <a:r>
              <a:rPr lang="en-US" sz="2400" i="1" dirty="0">
                <a:solidFill>
                  <a:srgbClr val="FF0000"/>
                </a:solidFill>
                <a:latin typeface="Times" pitchFamily="2" charset="0"/>
              </a:rPr>
              <a:t>y</a:t>
            </a:r>
            <a:r>
              <a:rPr lang="en-US" sz="2400" dirty="0">
                <a:solidFill>
                  <a:srgbClr val="FF0000"/>
                </a:solidFill>
              </a:rPr>
              <a:t> ≥ 0</a:t>
            </a:r>
          </a:p>
          <a:p>
            <a:r>
              <a:rPr lang="en-US" sz="2400" dirty="0">
                <a:solidFill>
                  <a:srgbClr val="FF0000"/>
                </a:solidFill>
              </a:rPr>
              <a:t>            See diagram</a:t>
            </a:r>
          </a:p>
        </p:txBody>
      </p:sp>
      <p:sp>
        <p:nvSpPr>
          <p:cNvPr id="5" name="TextBox 4">
            <a:extLst>
              <a:ext uri="{FF2B5EF4-FFF2-40B4-BE49-F238E27FC236}">
                <a16:creationId xmlns="" xmlns:a16="http://schemas.microsoft.com/office/drawing/2014/main" id="{E7028BA0-A0E6-8E4C-BFD0-1442F64600F9}"/>
              </a:ext>
            </a:extLst>
          </p:cNvPr>
          <p:cNvSpPr txBox="1"/>
          <p:nvPr/>
        </p:nvSpPr>
        <p:spPr>
          <a:xfrm>
            <a:off x="2194793" y="5963732"/>
            <a:ext cx="4226841" cy="830997"/>
          </a:xfrm>
          <a:prstGeom prst="rect">
            <a:avLst/>
          </a:prstGeom>
          <a:noFill/>
        </p:spPr>
        <p:txBody>
          <a:bodyPr wrap="square" rtlCol="0">
            <a:spAutoFit/>
          </a:bodyPr>
          <a:lstStyle/>
          <a:p>
            <a:r>
              <a:rPr lang="en-US" sz="2400" dirty="0">
                <a:solidFill>
                  <a:srgbClr val="FF0000"/>
                </a:solidFill>
              </a:rPr>
              <a:t>The feasible region is the lower RED triangle as shown.</a:t>
            </a:r>
          </a:p>
        </p:txBody>
      </p:sp>
      <p:sp>
        <p:nvSpPr>
          <p:cNvPr id="6" name="Triangle 5">
            <a:extLst>
              <a:ext uri="{FF2B5EF4-FFF2-40B4-BE49-F238E27FC236}">
                <a16:creationId xmlns="" xmlns:a16="http://schemas.microsoft.com/office/drawing/2014/main" id="{E6ADF7C6-0FA0-F646-99B9-D1415C8B1B3E}"/>
              </a:ext>
            </a:extLst>
          </p:cNvPr>
          <p:cNvSpPr/>
          <p:nvPr/>
        </p:nvSpPr>
        <p:spPr bwMode="auto">
          <a:xfrm>
            <a:off x="7069037" y="3812476"/>
            <a:ext cx="2833326" cy="1440160"/>
          </a:xfrm>
          <a:prstGeom prst="triangle">
            <a:avLst/>
          </a:prstGeom>
          <a:solidFill>
            <a:srgbClr val="FF0000">
              <a:alpha val="2588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8" name="TextBox 7">
            <a:extLst>
              <a:ext uri="{FF2B5EF4-FFF2-40B4-BE49-F238E27FC236}">
                <a16:creationId xmlns="" xmlns:a16="http://schemas.microsoft.com/office/drawing/2014/main" id="{1CE42EB2-3FBD-4C4E-9EBB-C39950EDDA3E}"/>
              </a:ext>
            </a:extLst>
          </p:cNvPr>
          <p:cNvSpPr txBox="1"/>
          <p:nvPr/>
        </p:nvSpPr>
        <p:spPr>
          <a:xfrm>
            <a:off x="6495244" y="6022201"/>
            <a:ext cx="5422215" cy="830997"/>
          </a:xfrm>
          <a:prstGeom prst="rect">
            <a:avLst/>
          </a:prstGeom>
          <a:noFill/>
        </p:spPr>
        <p:txBody>
          <a:bodyPr wrap="square" rtlCol="0">
            <a:spAutoFit/>
          </a:bodyPr>
          <a:lstStyle/>
          <a:p>
            <a:r>
              <a:rPr lang="en-US" sz="2400" dirty="0">
                <a:solidFill>
                  <a:srgbClr val="FF0000"/>
                </a:solidFill>
              </a:rPr>
              <a:t>Only integer solutions are possible and these are marked with RED dots</a:t>
            </a:r>
          </a:p>
        </p:txBody>
      </p:sp>
      <p:sp>
        <p:nvSpPr>
          <p:cNvPr id="13" name="Oval 12">
            <a:extLst>
              <a:ext uri="{FF2B5EF4-FFF2-40B4-BE49-F238E27FC236}">
                <a16:creationId xmlns="" xmlns:a16="http://schemas.microsoft.com/office/drawing/2014/main" id="{82ED3123-0D50-A04D-9D2A-E31A131ACC1A}"/>
              </a:ext>
            </a:extLst>
          </p:cNvPr>
          <p:cNvSpPr/>
          <p:nvPr/>
        </p:nvSpPr>
        <p:spPr bwMode="auto">
          <a:xfrm>
            <a:off x="8722661" y="406353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5" name="Oval 24">
            <a:extLst>
              <a:ext uri="{FF2B5EF4-FFF2-40B4-BE49-F238E27FC236}">
                <a16:creationId xmlns="" xmlns:a16="http://schemas.microsoft.com/office/drawing/2014/main" id="{C3D10190-37ED-D940-AE86-16B405E1238F}"/>
              </a:ext>
            </a:extLst>
          </p:cNvPr>
          <p:cNvSpPr/>
          <p:nvPr/>
        </p:nvSpPr>
        <p:spPr bwMode="auto">
          <a:xfrm>
            <a:off x="9024243" y="4368983"/>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6" name="Oval 25">
            <a:extLst>
              <a:ext uri="{FF2B5EF4-FFF2-40B4-BE49-F238E27FC236}">
                <a16:creationId xmlns="" xmlns:a16="http://schemas.microsoft.com/office/drawing/2014/main" id="{F30B9938-4DA2-CC4A-8F81-8B9718056C5A}"/>
              </a:ext>
            </a:extLst>
          </p:cNvPr>
          <p:cNvSpPr/>
          <p:nvPr/>
        </p:nvSpPr>
        <p:spPr bwMode="auto">
          <a:xfrm>
            <a:off x="9307587" y="4644863"/>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7" name="Oval 26">
            <a:extLst>
              <a:ext uri="{FF2B5EF4-FFF2-40B4-BE49-F238E27FC236}">
                <a16:creationId xmlns="" xmlns:a16="http://schemas.microsoft.com/office/drawing/2014/main" id="{F66E819A-4A0E-F24C-95CD-20F3CEB64888}"/>
              </a:ext>
            </a:extLst>
          </p:cNvPr>
          <p:cNvSpPr/>
          <p:nvPr/>
        </p:nvSpPr>
        <p:spPr bwMode="auto">
          <a:xfrm>
            <a:off x="9589317" y="4947088"/>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8" name="Oval 27">
            <a:extLst>
              <a:ext uri="{FF2B5EF4-FFF2-40B4-BE49-F238E27FC236}">
                <a16:creationId xmlns="" xmlns:a16="http://schemas.microsoft.com/office/drawing/2014/main" id="{5BFA4449-EB2B-B440-8F72-134DA9A65F18}"/>
              </a:ext>
            </a:extLst>
          </p:cNvPr>
          <p:cNvSpPr/>
          <p:nvPr/>
        </p:nvSpPr>
        <p:spPr bwMode="auto">
          <a:xfrm>
            <a:off x="9868921" y="5203827"/>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9" name="Oval 28">
            <a:extLst>
              <a:ext uri="{FF2B5EF4-FFF2-40B4-BE49-F238E27FC236}">
                <a16:creationId xmlns="" xmlns:a16="http://schemas.microsoft.com/office/drawing/2014/main" id="{23F16901-2C33-F84D-AEAB-EE6CE7D46C6D}"/>
              </a:ext>
            </a:extLst>
          </p:cNvPr>
          <p:cNvSpPr/>
          <p:nvPr/>
        </p:nvSpPr>
        <p:spPr bwMode="auto">
          <a:xfrm>
            <a:off x="8736211" y="4365104"/>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0" name="Oval 29">
            <a:extLst>
              <a:ext uri="{FF2B5EF4-FFF2-40B4-BE49-F238E27FC236}">
                <a16:creationId xmlns="" xmlns:a16="http://schemas.microsoft.com/office/drawing/2014/main" id="{49F37D72-8724-D84A-A6A4-FBAF051BC8BA}"/>
              </a:ext>
            </a:extLst>
          </p:cNvPr>
          <p:cNvSpPr/>
          <p:nvPr/>
        </p:nvSpPr>
        <p:spPr bwMode="auto">
          <a:xfrm>
            <a:off x="8722661" y="465313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1" name="Oval 30">
            <a:extLst>
              <a:ext uri="{FF2B5EF4-FFF2-40B4-BE49-F238E27FC236}">
                <a16:creationId xmlns="" xmlns:a16="http://schemas.microsoft.com/office/drawing/2014/main" id="{3F2FFD43-7E42-8347-8E32-EF224FB2FCA1}"/>
              </a:ext>
            </a:extLst>
          </p:cNvPr>
          <p:cNvSpPr/>
          <p:nvPr/>
        </p:nvSpPr>
        <p:spPr bwMode="auto">
          <a:xfrm>
            <a:off x="9015124" y="4648479"/>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3" name="Oval 32">
            <a:extLst>
              <a:ext uri="{FF2B5EF4-FFF2-40B4-BE49-F238E27FC236}">
                <a16:creationId xmlns="" xmlns:a16="http://schemas.microsoft.com/office/drawing/2014/main" id="{3914F89C-27EC-2142-9E8A-F052DF81CC23}"/>
              </a:ext>
            </a:extLst>
          </p:cNvPr>
          <p:cNvSpPr/>
          <p:nvPr/>
        </p:nvSpPr>
        <p:spPr bwMode="auto">
          <a:xfrm>
            <a:off x="8722661"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4" name="Oval 33">
            <a:extLst>
              <a:ext uri="{FF2B5EF4-FFF2-40B4-BE49-F238E27FC236}">
                <a16:creationId xmlns="" xmlns:a16="http://schemas.microsoft.com/office/drawing/2014/main" id="{7FBBB62B-EC6B-4241-8A7E-AB4519F5EA91}"/>
              </a:ext>
            </a:extLst>
          </p:cNvPr>
          <p:cNvSpPr/>
          <p:nvPr/>
        </p:nvSpPr>
        <p:spPr bwMode="auto">
          <a:xfrm>
            <a:off x="9018621"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7" name="Oval 36">
            <a:extLst>
              <a:ext uri="{FF2B5EF4-FFF2-40B4-BE49-F238E27FC236}">
                <a16:creationId xmlns="" xmlns:a16="http://schemas.microsoft.com/office/drawing/2014/main" id="{43EB7D02-BCBE-6248-A222-780F69D03D48}"/>
              </a:ext>
            </a:extLst>
          </p:cNvPr>
          <p:cNvSpPr/>
          <p:nvPr/>
        </p:nvSpPr>
        <p:spPr bwMode="auto">
          <a:xfrm>
            <a:off x="9289956" y="4925072"/>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8" name="Oval 37">
            <a:extLst>
              <a:ext uri="{FF2B5EF4-FFF2-40B4-BE49-F238E27FC236}">
                <a16:creationId xmlns="" xmlns:a16="http://schemas.microsoft.com/office/drawing/2014/main" id="{FFEC23CC-0161-C14C-A152-17A7D6A43348}"/>
              </a:ext>
            </a:extLst>
          </p:cNvPr>
          <p:cNvSpPr/>
          <p:nvPr/>
        </p:nvSpPr>
        <p:spPr bwMode="auto">
          <a:xfrm>
            <a:off x="9580483" y="5211404"/>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9" name="Oval 38">
            <a:extLst>
              <a:ext uri="{FF2B5EF4-FFF2-40B4-BE49-F238E27FC236}">
                <a16:creationId xmlns="" xmlns:a16="http://schemas.microsoft.com/office/drawing/2014/main" id="{BF9BBCB8-37CF-A840-8B90-05390CDBFF59}"/>
              </a:ext>
            </a:extLst>
          </p:cNvPr>
          <p:cNvSpPr/>
          <p:nvPr/>
        </p:nvSpPr>
        <p:spPr bwMode="auto">
          <a:xfrm>
            <a:off x="929245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0" name="Oval 39">
            <a:extLst>
              <a:ext uri="{FF2B5EF4-FFF2-40B4-BE49-F238E27FC236}">
                <a16:creationId xmlns="" xmlns:a16="http://schemas.microsoft.com/office/drawing/2014/main" id="{0326BB61-8ECD-6341-9FAD-8E8BF91E55E0}"/>
              </a:ext>
            </a:extLst>
          </p:cNvPr>
          <p:cNvSpPr/>
          <p:nvPr/>
        </p:nvSpPr>
        <p:spPr bwMode="auto">
          <a:xfrm>
            <a:off x="9015124" y="521643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1" name="Oval 40">
            <a:extLst>
              <a:ext uri="{FF2B5EF4-FFF2-40B4-BE49-F238E27FC236}">
                <a16:creationId xmlns="" xmlns:a16="http://schemas.microsoft.com/office/drawing/2014/main" id="{DFEBD304-7143-B347-88E5-13C0663733D9}"/>
              </a:ext>
            </a:extLst>
          </p:cNvPr>
          <p:cNvSpPr/>
          <p:nvPr/>
        </p:nvSpPr>
        <p:spPr bwMode="auto">
          <a:xfrm>
            <a:off x="872266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2" name="Oval 41">
            <a:extLst>
              <a:ext uri="{FF2B5EF4-FFF2-40B4-BE49-F238E27FC236}">
                <a16:creationId xmlns="" xmlns:a16="http://schemas.microsoft.com/office/drawing/2014/main" id="{3714AE6F-0D05-C641-8336-A34253FD0415}"/>
              </a:ext>
            </a:extLst>
          </p:cNvPr>
          <p:cNvSpPr/>
          <p:nvPr/>
        </p:nvSpPr>
        <p:spPr bwMode="auto">
          <a:xfrm>
            <a:off x="8446548" y="40767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3" name="Oval 42">
            <a:extLst>
              <a:ext uri="{FF2B5EF4-FFF2-40B4-BE49-F238E27FC236}">
                <a16:creationId xmlns="" xmlns:a16="http://schemas.microsoft.com/office/drawing/2014/main" id="{EF36A7C6-14B7-5547-9F46-1B296CDD932C}"/>
              </a:ext>
            </a:extLst>
          </p:cNvPr>
          <p:cNvSpPr/>
          <p:nvPr/>
        </p:nvSpPr>
        <p:spPr bwMode="auto">
          <a:xfrm>
            <a:off x="8446548" y="43611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4" name="Oval 43">
            <a:extLst>
              <a:ext uri="{FF2B5EF4-FFF2-40B4-BE49-F238E27FC236}">
                <a16:creationId xmlns="" xmlns:a16="http://schemas.microsoft.com/office/drawing/2014/main" id="{8F47F738-092C-4E4A-8E73-83D6E12D34D8}"/>
              </a:ext>
            </a:extLst>
          </p:cNvPr>
          <p:cNvSpPr/>
          <p:nvPr/>
        </p:nvSpPr>
        <p:spPr bwMode="auto">
          <a:xfrm>
            <a:off x="8430198" y="4663699"/>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5" name="Oval 44">
            <a:extLst>
              <a:ext uri="{FF2B5EF4-FFF2-40B4-BE49-F238E27FC236}">
                <a16:creationId xmlns="" xmlns:a16="http://schemas.microsoft.com/office/drawing/2014/main" id="{3C06CFDB-EEBE-6E40-AA33-AEF4F4674FDC}"/>
              </a:ext>
            </a:extLst>
          </p:cNvPr>
          <p:cNvSpPr/>
          <p:nvPr/>
        </p:nvSpPr>
        <p:spPr bwMode="auto">
          <a:xfrm>
            <a:off x="8446548"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6" name="Oval 45">
            <a:extLst>
              <a:ext uri="{FF2B5EF4-FFF2-40B4-BE49-F238E27FC236}">
                <a16:creationId xmlns="" xmlns:a16="http://schemas.microsoft.com/office/drawing/2014/main" id="{9CE215E6-559F-CB41-8516-750794D402ED}"/>
              </a:ext>
            </a:extLst>
          </p:cNvPr>
          <p:cNvSpPr/>
          <p:nvPr/>
        </p:nvSpPr>
        <p:spPr bwMode="auto">
          <a:xfrm>
            <a:off x="8442072" y="5212640"/>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7" name="Oval 46">
            <a:extLst>
              <a:ext uri="{FF2B5EF4-FFF2-40B4-BE49-F238E27FC236}">
                <a16:creationId xmlns="" xmlns:a16="http://schemas.microsoft.com/office/drawing/2014/main" id="{33DE1789-6624-8440-8F3A-A8C18F627903}"/>
              </a:ext>
            </a:extLst>
          </p:cNvPr>
          <p:cNvSpPr/>
          <p:nvPr/>
        </p:nvSpPr>
        <p:spPr bwMode="auto">
          <a:xfrm>
            <a:off x="8156885" y="43611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8" name="Oval 47">
            <a:extLst>
              <a:ext uri="{FF2B5EF4-FFF2-40B4-BE49-F238E27FC236}">
                <a16:creationId xmlns="" xmlns:a16="http://schemas.microsoft.com/office/drawing/2014/main" id="{B24E66A2-4BDE-414A-89AB-4DE44B12D87A}"/>
              </a:ext>
            </a:extLst>
          </p:cNvPr>
          <p:cNvSpPr/>
          <p:nvPr/>
        </p:nvSpPr>
        <p:spPr bwMode="auto">
          <a:xfrm>
            <a:off x="8156885" y="465903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9" name="Oval 48">
            <a:extLst>
              <a:ext uri="{FF2B5EF4-FFF2-40B4-BE49-F238E27FC236}">
                <a16:creationId xmlns="" xmlns:a16="http://schemas.microsoft.com/office/drawing/2014/main" id="{A8BBD153-45DB-764A-A99C-2A3B3268ED7D}"/>
              </a:ext>
            </a:extLst>
          </p:cNvPr>
          <p:cNvSpPr/>
          <p:nvPr/>
        </p:nvSpPr>
        <p:spPr bwMode="auto">
          <a:xfrm>
            <a:off x="8156687" y="494069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0" name="Oval 49">
            <a:extLst>
              <a:ext uri="{FF2B5EF4-FFF2-40B4-BE49-F238E27FC236}">
                <a16:creationId xmlns="" xmlns:a16="http://schemas.microsoft.com/office/drawing/2014/main" id="{66C4C85B-95BB-FD43-8213-BFE7D29327CA}"/>
              </a:ext>
            </a:extLst>
          </p:cNvPr>
          <p:cNvSpPr/>
          <p:nvPr/>
        </p:nvSpPr>
        <p:spPr bwMode="auto">
          <a:xfrm>
            <a:off x="8152308" y="521581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1" name="Oval 50">
            <a:extLst>
              <a:ext uri="{FF2B5EF4-FFF2-40B4-BE49-F238E27FC236}">
                <a16:creationId xmlns="" xmlns:a16="http://schemas.microsoft.com/office/drawing/2014/main" id="{1A17089C-C3B9-2A4F-8A7A-5EC6F75BA477}"/>
              </a:ext>
            </a:extLst>
          </p:cNvPr>
          <p:cNvSpPr/>
          <p:nvPr/>
        </p:nvSpPr>
        <p:spPr bwMode="auto">
          <a:xfrm>
            <a:off x="7875339" y="465313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2" name="Oval 51">
            <a:extLst>
              <a:ext uri="{FF2B5EF4-FFF2-40B4-BE49-F238E27FC236}">
                <a16:creationId xmlns="" xmlns:a16="http://schemas.microsoft.com/office/drawing/2014/main" id="{FE5C2D8C-9AC3-5B4F-B645-44C247F4D6E7}"/>
              </a:ext>
            </a:extLst>
          </p:cNvPr>
          <p:cNvSpPr/>
          <p:nvPr/>
        </p:nvSpPr>
        <p:spPr bwMode="auto">
          <a:xfrm>
            <a:off x="7871638"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3" name="Oval 52">
            <a:extLst>
              <a:ext uri="{FF2B5EF4-FFF2-40B4-BE49-F238E27FC236}">
                <a16:creationId xmlns="" xmlns:a16="http://schemas.microsoft.com/office/drawing/2014/main" id="{B1F8206E-EB6E-2242-BAC6-C9DBA2DE02E5}"/>
              </a:ext>
            </a:extLst>
          </p:cNvPr>
          <p:cNvSpPr/>
          <p:nvPr/>
        </p:nvSpPr>
        <p:spPr bwMode="auto">
          <a:xfrm>
            <a:off x="7871638" y="5213352"/>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4" name="Oval 53">
            <a:extLst>
              <a:ext uri="{FF2B5EF4-FFF2-40B4-BE49-F238E27FC236}">
                <a16:creationId xmlns="" xmlns:a16="http://schemas.microsoft.com/office/drawing/2014/main" id="{9634AC47-CF38-914B-B772-0AC82B7757B3}"/>
              </a:ext>
            </a:extLst>
          </p:cNvPr>
          <p:cNvSpPr/>
          <p:nvPr/>
        </p:nvSpPr>
        <p:spPr bwMode="auto">
          <a:xfrm>
            <a:off x="7590183" y="493907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5" name="Oval 54">
            <a:extLst>
              <a:ext uri="{FF2B5EF4-FFF2-40B4-BE49-F238E27FC236}">
                <a16:creationId xmlns="" xmlns:a16="http://schemas.microsoft.com/office/drawing/2014/main" id="{EA8BCDA4-DA01-674C-97A2-D6F8E4E3030F}"/>
              </a:ext>
            </a:extLst>
          </p:cNvPr>
          <p:cNvSpPr/>
          <p:nvPr/>
        </p:nvSpPr>
        <p:spPr bwMode="auto">
          <a:xfrm>
            <a:off x="7585259"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6" name="Oval 55">
            <a:extLst>
              <a:ext uri="{FF2B5EF4-FFF2-40B4-BE49-F238E27FC236}">
                <a16:creationId xmlns="" xmlns:a16="http://schemas.microsoft.com/office/drawing/2014/main" id="{6E7E8D41-CADB-0342-8970-A050CFFA687B}"/>
              </a:ext>
            </a:extLst>
          </p:cNvPr>
          <p:cNvSpPr/>
          <p:nvPr/>
        </p:nvSpPr>
        <p:spPr bwMode="auto">
          <a:xfrm>
            <a:off x="729811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903945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2" end="2"/>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10" grpId="0" animBg="1"/>
      <p:bldP spid="11" grpId="0" animBg="1"/>
      <p:bldP spid="12" grpId="0" animBg="1"/>
      <p:bldP spid="16" grpId="0" animBg="1"/>
      <p:bldP spid="17" grpId="0"/>
      <p:bldP spid="5" grpId="0"/>
      <p:bldP spid="6" grpId="0" animBg="1"/>
      <p:bldP spid="8" grpId="0"/>
      <p:bldP spid="13" grpId="0" animBg="1"/>
      <p:bldP spid="25" grpId="0" animBg="1"/>
      <p:bldP spid="26" grpId="0" animBg="1"/>
      <p:bldP spid="27" grpId="0" animBg="1"/>
      <p:bldP spid="28" grpId="0" animBg="1"/>
      <p:bldP spid="29" grpId="0" animBg="1"/>
      <p:bldP spid="30" grpId="0" animBg="1"/>
      <p:bldP spid="31" grpId="0" animBg="1"/>
      <p:bldP spid="33" grpId="0" animBg="1"/>
      <p:bldP spid="34"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071664" y="650928"/>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pic>
        <p:nvPicPr>
          <p:cNvPr id="6" name="Picture 1" descr="A close up of a screen&#10;&#10;Description automatically generated">
            <a:extLst>
              <a:ext uri="{FF2B5EF4-FFF2-40B4-BE49-F238E27FC236}">
                <a16:creationId xmlns="" xmlns:a16="http://schemas.microsoft.com/office/drawing/2014/main" id="{64299CEF-E660-D749-BF6B-E0B7D0372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903" y="1177045"/>
            <a:ext cx="4306705" cy="498825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 xmlns:a16="http://schemas.microsoft.com/office/drawing/2014/main" id="{A381E7EC-B13D-6B4B-AF3F-4FBA7C2B885E}"/>
              </a:ext>
            </a:extLst>
          </p:cNvPr>
          <p:cNvCxnSpPr>
            <a:cxnSpLocks/>
          </p:cNvCxnSpPr>
          <p:nvPr/>
        </p:nvCxnSpPr>
        <p:spPr bwMode="auto">
          <a:xfrm>
            <a:off x="7414207" y="6165303"/>
            <a:ext cx="4392489" cy="1"/>
          </a:xfrm>
          <a:prstGeom prst="straightConnector1">
            <a:avLst/>
          </a:prstGeom>
          <a:solidFill>
            <a:srgbClr val="00B8FF"/>
          </a:solidFill>
          <a:ln w="19050" cap="flat" cmpd="sng" algn="ctr">
            <a:solidFill>
              <a:schemeClr val="tx1"/>
            </a:solidFill>
            <a:prstDash val="solid"/>
            <a:round/>
            <a:headEnd type="none" w="med" len="med"/>
            <a:tailEnd type="triangle"/>
          </a:ln>
          <a:effectLst/>
        </p:spPr>
      </p:cxnSp>
      <p:cxnSp>
        <p:nvCxnSpPr>
          <p:cNvPr id="8" name="Straight Arrow Connector 7">
            <a:extLst>
              <a:ext uri="{FF2B5EF4-FFF2-40B4-BE49-F238E27FC236}">
                <a16:creationId xmlns="" xmlns:a16="http://schemas.microsoft.com/office/drawing/2014/main" id="{DC2A5683-C574-F743-A284-4083B32CAB66}"/>
              </a:ext>
            </a:extLst>
          </p:cNvPr>
          <p:cNvCxnSpPr>
            <a:cxnSpLocks/>
          </p:cNvCxnSpPr>
          <p:nvPr/>
        </p:nvCxnSpPr>
        <p:spPr bwMode="auto">
          <a:xfrm flipV="1">
            <a:off x="7392143" y="1153056"/>
            <a:ext cx="0" cy="5012248"/>
          </a:xfrm>
          <a:prstGeom prst="straightConnector1">
            <a:avLst/>
          </a:prstGeom>
          <a:solidFill>
            <a:srgbClr val="00B8FF"/>
          </a:solidFill>
          <a:ln w="19050" cap="flat" cmpd="sng" algn="ctr">
            <a:solidFill>
              <a:schemeClr val="tx1"/>
            </a:solidFill>
            <a:prstDash val="solid"/>
            <a:round/>
            <a:headEnd type="none" w="med" len="med"/>
            <a:tailEnd type="triangle"/>
          </a:ln>
          <a:effectLst/>
        </p:spPr>
      </p:cxnSp>
      <p:sp>
        <p:nvSpPr>
          <p:cNvPr id="5" name="TextBox 4">
            <a:extLst>
              <a:ext uri="{FF2B5EF4-FFF2-40B4-BE49-F238E27FC236}">
                <a16:creationId xmlns="" xmlns:a16="http://schemas.microsoft.com/office/drawing/2014/main" id="{47D0C1D9-8D04-BA4D-8D1A-2CB1A1158D85}"/>
              </a:ext>
            </a:extLst>
          </p:cNvPr>
          <p:cNvSpPr txBox="1"/>
          <p:nvPr/>
        </p:nvSpPr>
        <p:spPr>
          <a:xfrm>
            <a:off x="7289929" y="6238101"/>
            <a:ext cx="4871864" cy="276999"/>
          </a:xfrm>
          <a:prstGeom prst="rect">
            <a:avLst/>
          </a:prstGeom>
          <a:noFill/>
        </p:spPr>
        <p:txBody>
          <a:bodyPr wrap="square" rtlCol="0">
            <a:spAutoFit/>
          </a:bodyPr>
          <a:lstStyle/>
          <a:p>
            <a:r>
              <a:rPr lang="en-US" sz="1200" dirty="0"/>
              <a:t>0            1            2             3           4             5            6            7</a:t>
            </a:r>
          </a:p>
        </p:txBody>
      </p:sp>
      <p:sp>
        <p:nvSpPr>
          <p:cNvPr id="9" name="TextBox 8">
            <a:extLst>
              <a:ext uri="{FF2B5EF4-FFF2-40B4-BE49-F238E27FC236}">
                <a16:creationId xmlns="" xmlns:a16="http://schemas.microsoft.com/office/drawing/2014/main" id="{9C0341E5-D868-884B-8E17-574A1DEDDEC5}"/>
              </a:ext>
            </a:extLst>
          </p:cNvPr>
          <p:cNvSpPr txBox="1"/>
          <p:nvPr/>
        </p:nvSpPr>
        <p:spPr>
          <a:xfrm>
            <a:off x="11859788" y="6001647"/>
            <a:ext cx="385304" cy="400110"/>
          </a:xfrm>
          <a:prstGeom prst="rect">
            <a:avLst/>
          </a:prstGeom>
          <a:noFill/>
        </p:spPr>
        <p:txBody>
          <a:bodyPr wrap="square" rtlCol="0">
            <a:spAutoFit/>
          </a:bodyPr>
          <a:lstStyle/>
          <a:p>
            <a:r>
              <a:rPr lang="en-US" i="1" dirty="0">
                <a:latin typeface="Times" pitchFamily="2" charset="0"/>
              </a:rPr>
              <a:t>x</a:t>
            </a:r>
          </a:p>
        </p:txBody>
      </p:sp>
      <p:sp>
        <p:nvSpPr>
          <p:cNvPr id="10" name="TextBox 9">
            <a:extLst>
              <a:ext uri="{FF2B5EF4-FFF2-40B4-BE49-F238E27FC236}">
                <a16:creationId xmlns="" xmlns:a16="http://schemas.microsoft.com/office/drawing/2014/main" id="{3D73DB09-39CA-FD46-946C-44DAE331FB0A}"/>
              </a:ext>
            </a:extLst>
          </p:cNvPr>
          <p:cNvSpPr txBox="1"/>
          <p:nvPr/>
        </p:nvSpPr>
        <p:spPr>
          <a:xfrm>
            <a:off x="6942634" y="1064272"/>
            <a:ext cx="383550" cy="400110"/>
          </a:xfrm>
          <a:prstGeom prst="rect">
            <a:avLst/>
          </a:prstGeom>
          <a:noFill/>
        </p:spPr>
        <p:txBody>
          <a:bodyPr wrap="square" rtlCol="0">
            <a:spAutoFit/>
          </a:bodyPr>
          <a:lstStyle/>
          <a:p>
            <a:r>
              <a:rPr lang="en-US" i="1" dirty="0">
                <a:latin typeface="Times" pitchFamily="2" charset="0"/>
              </a:rPr>
              <a:t>y</a:t>
            </a:r>
          </a:p>
        </p:txBody>
      </p:sp>
      <p:sp>
        <p:nvSpPr>
          <p:cNvPr id="11" name="TextBox 10">
            <a:extLst>
              <a:ext uri="{FF2B5EF4-FFF2-40B4-BE49-F238E27FC236}">
                <a16:creationId xmlns="" xmlns:a16="http://schemas.microsoft.com/office/drawing/2014/main" id="{59CA8789-F810-E647-8AD6-1AD3FE92A490}"/>
              </a:ext>
            </a:extLst>
          </p:cNvPr>
          <p:cNvSpPr txBox="1"/>
          <p:nvPr/>
        </p:nvSpPr>
        <p:spPr>
          <a:xfrm>
            <a:off x="7027739" y="1578855"/>
            <a:ext cx="383550" cy="4708981"/>
          </a:xfrm>
          <a:prstGeom prst="rect">
            <a:avLst/>
          </a:prstGeom>
          <a:noFill/>
        </p:spPr>
        <p:txBody>
          <a:bodyPr wrap="square" rtlCol="0">
            <a:spAutoFit/>
          </a:bodyPr>
          <a:lstStyle/>
          <a:p>
            <a:r>
              <a:rPr lang="en-US" sz="1200" dirty="0"/>
              <a:t>8</a:t>
            </a:r>
          </a:p>
          <a:p>
            <a:endParaRPr lang="en-US" sz="1200" dirty="0"/>
          </a:p>
          <a:p>
            <a:endParaRPr lang="en-US" sz="1200" dirty="0"/>
          </a:p>
          <a:p>
            <a:r>
              <a:rPr lang="en-US" sz="1200" dirty="0"/>
              <a:t>7</a:t>
            </a:r>
          </a:p>
          <a:p>
            <a:endParaRPr lang="en-US" sz="1200" dirty="0"/>
          </a:p>
          <a:p>
            <a:endParaRPr lang="en-US" sz="1200" dirty="0"/>
          </a:p>
          <a:p>
            <a:r>
              <a:rPr lang="en-US" sz="1200" dirty="0"/>
              <a:t>6</a:t>
            </a:r>
          </a:p>
          <a:p>
            <a:endParaRPr lang="en-US" sz="1200" dirty="0"/>
          </a:p>
          <a:p>
            <a:endParaRPr lang="en-US" sz="1200" dirty="0"/>
          </a:p>
          <a:p>
            <a:r>
              <a:rPr lang="en-US" sz="1200" dirty="0"/>
              <a:t>5</a:t>
            </a:r>
          </a:p>
          <a:p>
            <a:endParaRPr lang="en-US" sz="1200" dirty="0"/>
          </a:p>
          <a:p>
            <a:endParaRPr lang="en-US" sz="1200" dirty="0"/>
          </a:p>
          <a:p>
            <a:r>
              <a:rPr lang="en-US" sz="1200" dirty="0"/>
              <a:t>4</a:t>
            </a:r>
          </a:p>
          <a:p>
            <a:endParaRPr lang="en-US" sz="1200" dirty="0"/>
          </a:p>
          <a:p>
            <a:endParaRPr lang="en-US" sz="1200" dirty="0"/>
          </a:p>
          <a:p>
            <a:r>
              <a:rPr lang="en-US" sz="1200" dirty="0"/>
              <a:t>3</a:t>
            </a:r>
          </a:p>
          <a:p>
            <a:endParaRPr lang="en-US" sz="1200" dirty="0"/>
          </a:p>
          <a:p>
            <a:endParaRPr lang="en-US" sz="1200" dirty="0"/>
          </a:p>
          <a:p>
            <a:r>
              <a:rPr lang="en-US" sz="1200" dirty="0"/>
              <a:t>2</a:t>
            </a:r>
          </a:p>
          <a:p>
            <a:endParaRPr lang="en-US" sz="1200" dirty="0"/>
          </a:p>
          <a:p>
            <a:endParaRPr lang="en-US" sz="1200" dirty="0"/>
          </a:p>
          <a:p>
            <a:r>
              <a:rPr lang="en-US" sz="1200" dirty="0"/>
              <a:t>1</a:t>
            </a:r>
          </a:p>
          <a:p>
            <a:endParaRPr lang="en-US" sz="1200" dirty="0"/>
          </a:p>
          <a:p>
            <a:endParaRPr lang="en-US" sz="1200" dirty="0"/>
          </a:p>
          <a:p>
            <a:r>
              <a:rPr lang="en-US" sz="1200" dirty="0"/>
              <a:t>0</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 xmlns:a16="http://schemas.microsoft.com/office/drawing/2014/main" id="{D48E771E-0D61-8646-BBC6-6CF0C1DEFF3F}"/>
                  </a:ext>
                </a:extLst>
              </p:cNvPr>
              <p:cNvSpPr txBox="1"/>
              <p:nvPr/>
            </p:nvSpPr>
            <p:spPr>
              <a:xfrm>
                <a:off x="2288791" y="1213421"/>
                <a:ext cx="4612280" cy="3647152"/>
              </a:xfrm>
              <a:prstGeom prst="rect">
                <a:avLst/>
              </a:prstGeom>
              <a:noFill/>
            </p:spPr>
            <p:txBody>
              <a:bodyPr wrap="square" rtlCol="0">
                <a:spAutoFit/>
              </a:bodyPr>
              <a:lstStyle/>
              <a:p>
                <a:pPr marL="457200" indent="-457200">
                  <a:spcAft>
                    <a:spcPts val="600"/>
                  </a:spcAft>
                  <a:buAutoNum type="arabicPeriod"/>
                </a:pPr>
                <a:r>
                  <a:rPr lang="en-US" sz="2400" dirty="0"/>
                  <a:t>Print out this slide and then draw on these inequalities using dashed lines where appropriate.</a:t>
                </a:r>
              </a:p>
              <a:p>
                <a:pPr>
                  <a:spcAft>
                    <a:spcPts val="600"/>
                  </a:spcAft>
                </a:pPr>
                <a:r>
                  <a:rPr lang="en-US" sz="2400" dirty="0"/>
                  <a:t>      </a:t>
                </a:r>
                <a14:m>
                  <m:oMath xmlns:m="http://schemas.openxmlformats.org/officeDocument/2006/math">
                    <m:r>
                      <a:rPr lang="en-GB" sz="2400">
                        <a:latin typeface="Cambria Math" panose="02040503050406030204" pitchFamily="18" charset="0"/>
                      </a:rPr>
                      <m:t>0</m:t>
                    </m:r>
                    <m:r>
                      <a:rPr lang="en-GB" sz="2400" b="0" i="0"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&gt;3,  </m:t>
                    </m:r>
                    <m:r>
                      <a:rPr lang="en-GB" sz="2400" b="0" i="1" smtClean="0">
                        <a:latin typeface="Cambria Math" panose="02040503050406030204" pitchFamily="18" charset="0"/>
                      </a:rPr>
                      <m:t>𝑦</m:t>
                    </m:r>
                    <m:r>
                      <a:rPr lang="en-GB" sz="2400" b="0" i="1" smtClean="0">
                        <a:latin typeface="Cambria Math" panose="02040503050406030204" pitchFamily="18" charset="0"/>
                      </a:rPr>
                      <m:t>&lt;3,  </m:t>
                    </m:r>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≤7 </m:t>
                    </m:r>
                  </m:oMath>
                </a14:m>
                <a:endParaRPr lang="en-US" sz="2400" dirty="0"/>
              </a:p>
              <a:p>
                <a:pPr>
                  <a:spcAft>
                    <a:spcPts val="600"/>
                  </a:spcAft>
                </a:pPr>
                <a:r>
                  <a:rPr lang="en-US" sz="2400" dirty="0"/>
                  <a:t>       a) Show the feasible region</a:t>
                </a:r>
              </a:p>
              <a:p>
                <a:r>
                  <a:rPr lang="en-US" sz="2400" dirty="0"/>
                  <a:t>       b) If </a:t>
                </a:r>
                <a:r>
                  <a:rPr lang="en-US" sz="2400" i="1" dirty="0">
                    <a:latin typeface="Times" pitchFamily="2" charset="0"/>
                  </a:rPr>
                  <a:t>x</a:t>
                </a:r>
                <a:r>
                  <a:rPr lang="en-US" sz="2400" dirty="0"/>
                  <a:t> and </a:t>
                </a:r>
                <a:r>
                  <a:rPr lang="en-US" sz="2400" i="1" dirty="0">
                    <a:latin typeface="Times" pitchFamily="2" charset="0"/>
                  </a:rPr>
                  <a:t>y </a:t>
                </a:r>
                <a:r>
                  <a:rPr lang="en-US" sz="2400" dirty="0"/>
                  <a:t>have to be  </a:t>
                </a:r>
              </a:p>
              <a:p>
                <a:r>
                  <a:rPr lang="en-US" sz="2400" dirty="0"/>
                  <a:t>            integers what are the </a:t>
                </a:r>
              </a:p>
              <a:p>
                <a:r>
                  <a:rPr lang="en-US" sz="2400" dirty="0"/>
                  <a:t>            possible solutions?</a:t>
                </a:r>
              </a:p>
            </p:txBody>
          </p:sp>
        </mc:Choice>
        <mc:Fallback xmlns="">
          <p:sp>
            <p:nvSpPr>
              <p:cNvPr id="12" name="TextBox 11">
                <a:extLst>
                  <a:ext uri="{FF2B5EF4-FFF2-40B4-BE49-F238E27FC236}">
                    <a16:creationId xmlns:a16="http://schemas.microsoft.com/office/drawing/2014/main" id="{D48E771E-0D61-8646-BBC6-6CF0C1DEFF3F}"/>
                  </a:ext>
                </a:extLst>
              </p:cNvPr>
              <p:cNvSpPr txBox="1">
                <a:spLocks noRot="1" noChangeAspect="1" noMove="1" noResize="1" noEditPoints="1" noAdjustHandles="1" noChangeArrowheads="1" noChangeShapeType="1" noTextEdit="1"/>
              </p:cNvSpPr>
              <p:nvPr/>
            </p:nvSpPr>
            <p:spPr>
              <a:xfrm>
                <a:off x="2288791" y="1213421"/>
                <a:ext cx="4612280" cy="3647152"/>
              </a:xfrm>
              <a:prstGeom prst="rect">
                <a:avLst/>
              </a:prstGeom>
              <a:blipFill>
                <a:blip r:embed="rId4"/>
                <a:stretch>
                  <a:fillRect l="-1928" t="-1742" b="-2439"/>
                </a:stretch>
              </a:blipFill>
            </p:spPr>
            <p:txBody>
              <a:bodyPr/>
              <a:lstStyle/>
              <a:p>
                <a:r>
                  <a:rPr lang="en-US">
                    <a:noFill/>
                  </a:rPr>
                  <a:t> </a:t>
                </a:r>
              </a:p>
            </p:txBody>
          </p:sp>
        </mc:Fallback>
      </mc:AlternateContent>
      <p:sp>
        <p:nvSpPr>
          <p:cNvPr id="17" name="TextBox 16">
            <a:extLst>
              <a:ext uri="{FF2B5EF4-FFF2-40B4-BE49-F238E27FC236}">
                <a16:creationId xmlns="" xmlns:a16="http://schemas.microsoft.com/office/drawing/2014/main" id="{1FB02A6D-A1BD-824B-A670-C6787173F955}"/>
              </a:ext>
            </a:extLst>
          </p:cNvPr>
          <p:cNvSpPr txBox="1"/>
          <p:nvPr/>
        </p:nvSpPr>
        <p:spPr>
          <a:xfrm>
            <a:off x="2288791" y="5289163"/>
            <a:ext cx="1485639" cy="461665"/>
          </a:xfrm>
          <a:prstGeom prst="rect">
            <a:avLst/>
          </a:prstGeom>
          <a:noFill/>
        </p:spPr>
        <p:txBody>
          <a:bodyPr wrap="square" rtlCol="0">
            <a:spAutoFit/>
          </a:bodyPr>
          <a:lstStyle/>
          <a:p>
            <a:r>
              <a:rPr lang="en-US" sz="2400" dirty="0">
                <a:solidFill>
                  <a:srgbClr val="FF0000"/>
                </a:solidFill>
              </a:rPr>
              <a:t>Answers</a:t>
            </a:r>
          </a:p>
        </p:txBody>
      </p:sp>
      <p:sp>
        <p:nvSpPr>
          <p:cNvPr id="14" name="TextBox 13">
            <a:extLst>
              <a:ext uri="{FF2B5EF4-FFF2-40B4-BE49-F238E27FC236}">
                <a16:creationId xmlns="" xmlns:a16="http://schemas.microsoft.com/office/drawing/2014/main" id="{BEAEB185-879D-F445-BEC4-6B86D47F058B}"/>
              </a:ext>
            </a:extLst>
          </p:cNvPr>
          <p:cNvSpPr txBox="1"/>
          <p:nvPr/>
        </p:nvSpPr>
        <p:spPr>
          <a:xfrm>
            <a:off x="2278699" y="5944522"/>
            <a:ext cx="9073316" cy="907941"/>
          </a:xfrm>
          <a:prstGeom prst="rect">
            <a:avLst/>
          </a:prstGeom>
          <a:noFill/>
        </p:spPr>
        <p:txBody>
          <a:bodyPr wrap="square" rtlCol="0">
            <a:spAutoFit/>
          </a:bodyPr>
          <a:lstStyle/>
          <a:p>
            <a:pPr marL="457200" indent="-457200">
              <a:spcAft>
                <a:spcPts val="600"/>
              </a:spcAft>
              <a:buAutoNum type="alphaLcParenR"/>
            </a:pPr>
            <a:r>
              <a:rPr lang="en-US" sz="2400" dirty="0">
                <a:solidFill>
                  <a:srgbClr val="FF0000"/>
                </a:solidFill>
              </a:rPr>
              <a:t>See diagram</a:t>
            </a:r>
          </a:p>
          <a:p>
            <a:pPr marL="457200" indent="-457200">
              <a:buAutoNum type="alphaLcParenR"/>
            </a:pPr>
            <a:r>
              <a:rPr lang="en-US" sz="2400" dirty="0">
                <a:solidFill>
                  <a:srgbClr val="FF0000"/>
                </a:solidFill>
              </a:rPr>
              <a:t>(4, 0), (4, 1), (4, 2), (5, 0), (5, 1), (5, 2), (6, 0), (6, 1), (7, 0)</a:t>
            </a:r>
          </a:p>
        </p:txBody>
      </p:sp>
      <p:cxnSp>
        <p:nvCxnSpPr>
          <p:cNvPr id="16" name="Straight Connector 15">
            <a:extLst>
              <a:ext uri="{FF2B5EF4-FFF2-40B4-BE49-F238E27FC236}">
                <a16:creationId xmlns="" xmlns:a16="http://schemas.microsoft.com/office/drawing/2014/main" id="{2B9A978F-73BE-4A45-8364-B5CEFEFFB39E}"/>
              </a:ext>
            </a:extLst>
          </p:cNvPr>
          <p:cNvCxnSpPr/>
          <p:nvPr/>
        </p:nvCxnSpPr>
        <p:spPr bwMode="auto">
          <a:xfrm>
            <a:off x="7414207" y="4509120"/>
            <a:ext cx="4298401" cy="0"/>
          </a:xfrm>
          <a:prstGeom prst="line">
            <a:avLst/>
          </a:prstGeom>
          <a:solidFill>
            <a:srgbClr val="00B8FF"/>
          </a:solidFill>
          <a:ln w="19050" cap="flat" cmpd="sng" algn="ctr">
            <a:solidFill>
              <a:schemeClr val="tx1"/>
            </a:solidFill>
            <a:prstDash val="dash"/>
            <a:round/>
            <a:headEnd type="none" w="med" len="med"/>
            <a:tailEnd type="none" w="med" len="med"/>
          </a:ln>
          <a:effectLst/>
        </p:spPr>
      </p:cxnSp>
      <p:cxnSp>
        <p:nvCxnSpPr>
          <p:cNvPr id="19" name="Straight Connector 18">
            <a:extLst>
              <a:ext uri="{FF2B5EF4-FFF2-40B4-BE49-F238E27FC236}">
                <a16:creationId xmlns="" xmlns:a16="http://schemas.microsoft.com/office/drawing/2014/main" id="{68070A3B-4B2F-9744-AEB5-ADCF52A9AD49}"/>
              </a:ext>
            </a:extLst>
          </p:cNvPr>
          <p:cNvCxnSpPr/>
          <p:nvPr/>
        </p:nvCxnSpPr>
        <p:spPr bwMode="auto">
          <a:xfrm flipV="1">
            <a:off x="9264352" y="1177045"/>
            <a:ext cx="0" cy="4988258"/>
          </a:xfrm>
          <a:prstGeom prst="line">
            <a:avLst/>
          </a:prstGeom>
          <a:solidFill>
            <a:srgbClr val="00B8FF"/>
          </a:solidFill>
          <a:ln w="19050" cap="flat" cmpd="sng" algn="ctr">
            <a:solidFill>
              <a:schemeClr val="tx1"/>
            </a:solidFill>
            <a:prstDash val="dash"/>
            <a:round/>
            <a:headEnd type="none" w="med" len="med"/>
            <a:tailEnd type="none" w="med" len="med"/>
          </a:ln>
          <a:effectLst/>
        </p:spPr>
      </p:cxnSp>
      <p:cxnSp>
        <p:nvCxnSpPr>
          <p:cNvPr id="22" name="Straight Connector 21">
            <a:extLst>
              <a:ext uri="{FF2B5EF4-FFF2-40B4-BE49-F238E27FC236}">
                <a16:creationId xmlns="" xmlns:a16="http://schemas.microsoft.com/office/drawing/2014/main" id="{3F39FBA1-58D6-CE4B-A58A-62156F70E4CF}"/>
              </a:ext>
            </a:extLst>
          </p:cNvPr>
          <p:cNvCxnSpPr/>
          <p:nvPr/>
        </p:nvCxnSpPr>
        <p:spPr bwMode="auto">
          <a:xfrm>
            <a:off x="7392143" y="2276872"/>
            <a:ext cx="4320465" cy="3888431"/>
          </a:xfrm>
          <a:prstGeom prst="line">
            <a:avLst/>
          </a:prstGeom>
          <a:solidFill>
            <a:srgbClr val="00B8FF"/>
          </a:solidFill>
          <a:ln w="19050" cap="flat" cmpd="sng" algn="ctr">
            <a:solidFill>
              <a:schemeClr val="tx1"/>
            </a:solidFill>
            <a:prstDash val="solid"/>
            <a:round/>
            <a:headEnd type="none" w="med" len="med"/>
            <a:tailEnd type="none" w="med" len="med"/>
          </a:ln>
          <a:effectLst/>
        </p:spPr>
      </p:cxnSp>
      <p:sp>
        <p:nvSpPr>
          <p:cNvPr id="24" name="Rectangle 23">
            <a:extLst>
              <a:ext uri="{FF2B5EF4-FFF2-40B4-BE49-F238E27FC236}">
                <a16:creationId xmlns="" xmlns:a16="http://schemas.microsoft.com/office/drawing/2014/main" id="{3F443203-B646-474C-A4BC-DBF3EEA4A9A2}"/>
              </a:ext>
            </a:extLst>
          </p:cNvPr>
          <p:cNvSpPr/>
          <p:nvPr/>
        </p:nvSpPr>
        <p:spPr bwMode="auto">
          <a:xfrm>
            <a:off x="7414207" y="4149080"/>
            <a:ext cx="4298401" cy="360040"/>
          </a:xfrm>
          <a:prstGeom prst="rect">
            <a:avLst/>
          </a:prstGeom>
          <a:solidFill>
            <a:srgbClr val="DFE3E5">
              <a:alpha val="2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5" name="Rectangle 24">
            <a:extLst>
              <a:ext uri="{FF2B5EF4-FFF2-40B4-BE49-F238E27FC236}">
                <a16:creationId xmlns="" xmlns:a16="http://schemas.microsoft.com/office/drawing/2014/main" id="{A9867473-FE16-0A4B-9912-34A80DE4E6E2}"/>
              </a:ext>
            </a:extLst>
          </p:cNvPr>
          <p:cNvSpPr/>
          <p:nvPr/>
        </p:nvSpPr>
        <p:spPr bwMode="auto">
          <a:xfrm>
            <a:off x="7352730" y="6169133"/>
            <a:ext cx="4480512" cy="349797"/>
          </a:xfrm>
          <a:prstGeom prst="rect">
            <a:avLst/>
          </a:prstGeom>
          <a:solidFill>
            <a:srgbClr val="DFE3E5">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7" name="Rectangle 26">
            <a:extLst>
              <a:ext uri="{FF2B5EF4-FFF2-40B4-BE49-F238E27FC236}">
                <a16:creationId xmlns="" xmlns:a16="http://schemas.microsoft.com/office/drawing/2014/main" id="{64D3EB60-0676-124E-9BBD-716FD8C80153}"/>
              </a:ext>
            </a:extLst>
          </p:cNvPr>
          <p:cNvSpPr/>
          <p:nvPr/>
        </p:nvSpPr>
        <p:spPr bwMode="auto">
          <a:xfrm>
            <a:off x="8904312" y="1177045"/>
            <a:ext cx="360040" cy="4988258"/>
          </a:xfrm>
          <a:prstGeom prst="rect">
            <a:avLst/>
          </a:prstGeom>
          <a:solidFill>
            <a:srgbClr val="DFE3E5">
              <a:alpha val="2431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8" name="Diagonal Stripe 27">
            <a:extLst>
              <a:ext uri="{FF2B5EF4-FFF2-40B4-BE49-F238E27FC236}">
                <a16:creationId xmlns="" xmlns:a16="http://schemas.microsoft.com/office/drawing/2014/main" id="{473AF99A-B38A-2545-9619-8839236EB93C}"/>
              </a:ext>
            </a:extLst>
          </p:cNvPr>
          <p:cNvSpPr/>
          <p:nvPr/>
        </p:nvSpPr>
        <p:spPr bwMode="auto">
          <a:xfrm flipH="1">
            <a:off x="7392142" y="2276871"/>
            <a:ext cx="4287560" cy="3839967"/>
          </a:xfrm>
          <a:prstGeom prst="diagStripe">
            <a:avLst>
              <a:gd name="adj" fmla="val 84608"/>
            </a:avLst>
          </a:prstGeom>
          <a:solidFill>
            <a:srgbClr val="DFE3E5">
              <a:alpha val="2078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9" name="Right Triangle 28">
            <a:extLst>
              <a:ext uri="{FF2B5EF4-FFF2-40B4-BE49-F238E27FC236}">
                <a16:creationId xmlns="" xmlns:a16="http://schemas.microsoft.com/office/drawing/2014/main" id="{F2DC1E74-C15A-1640-91AC-D992180C1586}"/>
              </a:ext>
            </a:extLst>
          </p:cNvPr>
          <p:cNvSpPr/>
          <p:nvPr/>
        </p:nvSpPr>
        <p:spPr bwMode="auto">
          <a:xfrm>
            <a:off x="7414207" y="1700808"/>
            <a:ext cx="626009" cy="576063"/>
          </a:xfrm>
          <a:prstGeom prst="rtTriangle">
            <a:avLst/>
          </a:prstGeom>
          <a:solidFill>
            <a:srgbClr val="DFE3E5">
              <a:alpha val="2235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0" name="TextBox 29">
            <a:extLst>
              <a:ext uri="{FF2B5EF4-FFF2-40B4-BE49-F238E27FC236}">
                <a16:creationId xmlns="" xmlns:a16="http://schemas.microsoft.com/office/drawing/2014/main" id="{13D9EB24-617C-F74C-8CE5-C0463E9E8613}"/>
              </a:ext>
            </a:extLst>
          </p:cNvPr>
          <p:cNvSpPr txBox="1"/>
          <p:nvPr/>
        </p:nvSpPr>
        <p:spPr>
          <a:xfrm>
            <a:off x="9323591" y="5581551"/>
            <a:ext cx="2039288" cy="338554"/>
          </a:xfrm>
          <a:prstGeom prst="rect">
            <a:avLst/>
          </a:prstGeom>
          <a:noFill/>
        </p:spPr>
        <p:txBody>
          <a:bodyPr wrap="square" rtlCol="0">
            <a:spAutoFit/>
          </a:bodyPr>
          <a:lstStyle/>
          <a:p>
            <a:r>
              <a:rPr lang="en-US" sz="1600" dirty="0">
                <a:solidFill>
                  <a:srgbClr val="FF0000"/>
                </a:solidFill>
              </a:rPr>
              <a:t>Feasible Region</a:t>
            </a:r>
          </a:p>
        </p:txBody>
      </p:sp>
      <p:sp>
        <p:nvSpPr>
          <p:cNvPr id="31" name="Oval 30">
            <a:extLst>
              <a:ext uri="{FF2B5EF4-FFF2-40B4-BE49-F238E27FC236}">
                <a16:creationId xmlns="" xmlns:a16="http://schemas.microsoft.com/office/drawing/2014/main" id="{C9E6C1A5-C6F9-F04E-913F-B4D435EC179A}"/>
              </a:ext>
            </a:extLst>
          </p:cNvPr>
          <p:cNvSpPr/>
          <p:nvPr/>
        </p:nvSpPr>
        <p:spPr bwMode="auto">
          <a:xfrm>
            <a:off x="9840416" y="5013176"/>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4" name="Oval 33">
            <a:extLst>
              <a:ext uri="{FF2B5EF4-FFF2-40B4-BE49-F238E27FC236}">
                <a16:creationId xmlns="" xmlns:a16="http://schemas.microsoft.com/office/drawing/2014/main" id="{0447EB85-614F-C246-AB09-35263A42ED7E}"/>
              </a:ext>
            </a:extLst>
          </p:cNvPr>
          <p:cNvSpPr/>
          <p:nvPr/>
        </p:nvSpPr>
        <p:spPr bwMode="auto">
          <a:xfrm>
            <a:off x="10436022" y="5013176"/>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5" name="Oval 34">
            <a:extLst>
              <a:ext uri="{FF2B5EF4-FFF2-40B4-BE49-F238E27FC236}">
                <a16:creationId xmlns="" xmlns:a16="http://schemas.microsoft.com/office/drawing/2014/main" id="{76C3E8BA-9834-3846-8508-94E616927285}"/>
              </a:ext>
            </a:extLst>
          </p:cNvPr>
          <p:cNvSpPr/>
          <p:nvPr/>
        </p:nvSpPr>
        <p:spPr bwMode="auto">
          <a:xfrm>
            <a:off x="11064552" y="557115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6" name="Oval 35">
            <a:extLst>
              <a:ext uri="{FF2B5EF4-FFF2-40B4-BE49-F238E27FC236}">
                <a16:creationId xmlns="" xmlns:a16="http://schemas.microsoft.com/office/drawing/2014/main" id="{F1B0EAA0-0B9E-9E4F-98FC-91E8FDC5E654}"/>
              </a:ext>
            </a:extLst>
          </p:cNvPr>
          <p:cNvSpPr/>
          <p:nvPr/>
        </p:nvSpPr>
        <p:spPr bwMode="auto">
          <a:xfrm>
            <a:off x="10436022" y="555713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7" name="Oval 36">
            <a:extLst>
              <a:ext uri="{FF2B5EF4-FFF2-40B4-BE49-F238E27FC236}">
                <a16:creationId xmlns="" xmlns:a16="http://schemas.microsoft.com/office/drawing/2014/main" id="{2451A351-9BC8-CF4A-B7FF-AE5D3E2F13AE}"/>
              </a:ext>
            </a:extLst>
          </p:cNvPr>
          <p:cNvSpPr/>
          <p:nvPr/>
        </p:nvSpPr>
        <p:spPr bwMode="auto">
          <a:xfrm>
            <a:off x="9827455" y="557115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8" name="Oval 37">
            <a:extLst>
              <a:ext uri="{FF2B5EF4-FFF2-40B4-BE49-F238E27FC236}">
                <a16:creationId xmlns="" xmlns:a16="http://schemas.microsoft.com/office/drawing/2014/main" id="{9611B265-9AF7-B842-AC10-A3D68A390B46}"/>
              </a:ext>
            </a:extLst>
          </p:cNvPr>
          <p:cNvSpPr/>
          <p:nvPr/>
        </p:nvSpPr>
        <p:spPr bwMode="auto">
          <a:xfrm>
            <a:off x="9833234" y="612969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9" name="Oval 38">
            <a:extLst>
              <a:ext uri="{FF2B5EF4-FFF2-40B4-BE49-F238E27FC236}">
                <a16:creationId xmlns="" xmlns:a16="http://schemas.microsoft.com/office/drawing/2014/main" id="{612E50B7-7B81-6B4F-9886-D22BE3643318}"/>
              </a:ext>
            </a:extLst>
          </p:cNvPr>
          <p:cNvSpPr/>
          <p:nvPr/>
        </p:nvSpPr>
        <p:spPr bwMode="auto">
          <a:xfrm>
            <a:off x="10451904" y="6129299"/>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0" name="Oval 39">
            <a:extLst>
              <a:ext uri="{FF2B5EF4-FFF2-40B4-BE49-F238E27FC236}">
                <a16:creationId xmlns="" xmlns:a16="http://schemas.microsoft.com/office/drawing/2014/main" id="{D3E9D0C0-C5ED-E040-9F87-AE207BA3075D}"/>
              </a:ext>
            </a:extLst>
          </p:cNvPr>
          <p:cNvSpPr/>
          <p:nvPr/>
        </p:nvSpPr>
        <p:spPr bwMode="auto">
          <a:xfrm>
            <a:off x="11056789" y="611991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1" name="Oval 40">
            <a:extLst>
              <a:ext uri="{FF2B5EF4-FFF2-40B4-BE49-F238E27FC236}">
                <a16:creationId xmlns="" xmlns:a16="http://schemas.microsoft.com/office/drawing/2014/main" id="{EF7882E6-BD58-E041-AFE9-77281996B8BD}"/>
              </a:ext>
            </a:extLst>
          </p:cNvPr>
          <p:cNvSpPr/>
          <p:nvPr/>
        </p:nvSpPr>
        <p:spPr bwMode="auto">
          <a:xfrm>
            <a:off x="11643169" y="611138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1655116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5" grpId="0"/>
      <p:bldP spid="9" grpId="0"/>
      <p:bldP spid="10" grpId="0"/>
      <p:bldP spid="11" grpId="0"/>
      <p:bldP spid="12" grpId="0"/>
      <p:bldP spid="17" grpId="0"/>
      <p:bldP spid="14" grpId="0"/>
      <p:bldP spid="24" grpId="0" animBg="1"/>
      <p:bldP spid="25" grpId="0" animBg="1"/>
      <p:bldP spid="27" grpId="0" animBg="1"/>
      <p:bldP spid="28" grpId="0" animBg="1"/>
      <p:bldP spid="29" grpId="0" animBg="1"/>
      <p:bldP spid="30" grpId="0"/>
      <p:bldP spid="31"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 xmlns:a16="http://schemas.microsoft.com/office/drawing/2014/main" id="{D71B9784-D0E6-304F-9783-F26E9A73CDCC}"/>
              </a:ext>
            </a:extLst>
          </p:cNvPr>
          <p:cNvSpPr txBox="1">
            <a:spLocks noChangeArrowheads="1"/>
          </p:cNvSpPr>
          <p:nvPr/>
        </p:nvSpPr>
        <p:spPr bwMode="auto">
          <a:xfrm>
            <a:off x="-11938" y="20992"/>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sp>
        <p:nvSpPr>
          <p:cNvPr id="2" name="TextBox 1">
            <a:extLst>
              <a:ext uri="{FF2B5EF4-FFF2-40B4-BE49-F238E27FC236}">
                <a16:creationId xmlns="" xmlns:a16="http://schemas.microsoft.com/office/drawing/2014/main" id="{AAED80AE-A2CB-D849-9509-0B045C58DE7E}"/>
              </a:ext>
            </a:extLst>
          </p:cNvPr>
          <p:cNvSpPr txBox="1"/>
          <p:nvPr/>
        </p:nvSpPr>
        <p:spPr>
          <a:xfrm>
            <a:off x="2843146" y="959710"/>
            <a:ext cx="8712968" cy="830997"/>
          </a:xfrm>
          <a:prstGeom prst="rect">
            <a:avLst/>
          </a:prstGeom>
          <a:noFill/>
        </p:spPr>
        <p:txBody>
          <a:bodyPr wrap="square" rtlCol="0">
            <a:spAutoFit/>
          </a:bodyPr>
          <a:lstStyle/>
          <a:p>
            <a:r>
              <a:rPr lang="en-US" sz="2400" dirty="0"/>
              <a:t>2</a:t>
            </a:r>
            <a:r>
              <a:rPr lang="en-US" dirty="0"/>
              <a:t>.   </a:t>
            </a:r>
            <a:r>
              <a:rPr lang="en-US" sz="2400" dirty="0"/>
              <a:t>Each diagram shows a region which satisfies 3 inequalities.  </a:t>
            </a:r>
          </a:p>
          <a:p>
            <a:r>
              <a:rPr lang="en-US" dirty="0"/>
              <a:t>       </a:t>
            </a:r>
            <a:r>
              <a:rPr lang="en-US" sz="2400" dirty="0"/>
              <a:t>Find the three inequalities in each case.</a:t>
            </a:r>
          </a:p>
        </p:txBody>
      </p:sp>
      <p:pic>
        <p:nvPicPr>
          <p:cNvPr id="3" name="Picture 2">
            <a:extLst>
              <a:ext uri="{FF2B5EF4-FFF2-40B4-BE49-F238E27FC236}">
                <a16:creationId xmlns="" xmlns:a16="http://schemas.microsoft.com/office/drawing/2014/main" id="{CE7DF216-C546-D743-B828-6527DDE2BA49}"/>
              </a:ext>
            </a:extLst>
          </p:cNvPr>
          <p:cNvPicPr>
            <a:picLocks noChangeAspect="1"/>
          </p:cNvPicPr>
          <p:nvPr/>
        </p:nvPicPr>
        <p:blipFill>
          <a:blip r:embed="rId3"/>
          <a:stretch>
            <a:fillRect/>
          </a:stretch>
        </p:blipFill>
        <p:spPr>
          <a:xfrm>
            <a:off x="3371875" y="1988838"/>
            <a:ext cx="3600400" cy="3727473"/>
          </a:xfrm>
          <a:prstGeom prst="rect">
            <a:avLst/>
          </a:prstGeom>
        </p:spPr>
      </p:pic>
      <p:pic>
        <p:nvPicPr>
          <p:cNvPr id="4" name="Picture 3">
            <a:extLst>
              <a:ext uri="{FF2B5EF4-FFF2-40B4-BE49-F238E27FC236}">
                <a16:creationId xmlns="" xmlns:a16="http://schemas.microsoft.com/office/drawing/2014/main" id="{B9AB962A-248F-3C40-86CE-40429A3A415F}"/>
              </a:ext>
            </a:extLst>
          </p:cNvPr>
          <p:cNvPicPr>
            <a:picLocks noChangeAspect="1"/>
          </p:cNvPicPr>
          <p:nvPr/>
        </p:nvPicPr>
        <p:blipFill>
          <a:blip r:embed="rId4"/>
          <a:stretch>
            <a:fillRect/>
          </a:stretch>
        </p:blipFill>
        <p:spPr>
          <a:xfrm>
            <a:off x="8112223" y="1988839"/>
            <a:ext cx="3860123" cy="3727473"/>
          </a:xfrm>
          <a:prstGeom prst="rect">
            <a:avLst/>
          </a:prstGeom>
        </p:spPr>
      </p:pic>
      <p:sp>
        <p:nvSpPr>
          <p:cNvPr id="13" name="TextBox 12">
            <a:extLst>
              <a:ext uri="{FF2B5EF4-FFF2-40B4-BE49-F238E27FC236}">
                <a16:creationId xmlns="" xmlns:a16="http://schemas.microsoft.com/office/drawing/2014/main" id="{C41F9045-DD7E-114E-A7C7-46F0F764181E}"/>
              </a:ext>
            </a:extLst>
          </p:cNvPr>
          <p:cNvSpPr txBox="1"/>
          <p:nvPr/>
        </p:nvSpPr>
        <p:spPr>
          <a:xfrm>
            <a:off x="2711624" y="1988839"/>
            <a:ext cx="648072" cy="461665"/>
          </a:xfrm>
          <a:prstGeom prst="rect">
            <a:avLst/>
          </a:prstGeom>
          <a:noFill/>
        </p:spPr>
        <p:txBody>
          <a:bodyPr wrap="square" rtlCol="0">
            <a:spAutoFit/>
          </a:bodyPr>
          <a:lstStyle/>
          <a:p>
            <a:r>
              <a:rPr lang="en-US" sz="2400" dirty="0"/>
              <a:t>a)</a:t>
            </a:r>
          </a:p>
        </p:txBody>
      </p:sp>
      <p:sp>
        <p:nvSpPr>
          <p:cNvPr id="14" name="TextBox 13">
            <a:extLst>
              <a:ext uri="{FF2B5EF4-FFF2-40B4-BE49-F238E27FC236}">
                <a16:creationId xmlns="" xmlns:a16="http://schemas.microsoft.com/office/drawing/2014/main" id="{B3652425-4EC3-C440-8618-E227DAA04A49}"/>
              </a:ext>
            </a:extLst>
          </p:cNvPr>
          <p:cNvSpPr txBox="1"/>
          <p:nvPr/>
        </p:nvSpPr>
        <p:spPr>
          <a:xfrm>
            <a:off x="7392144" y="1988839"/>
            <a:ext cx="504056" cy="461665"/>
          </a:xfrm>
          <a:prstGeom prst="rect">
            <a:avLst/>
          </a:prstGeom>
          <a:noFill/>
        </p:spPr>
        <p:txBody>
          <a:bodyPr wrap="square" rtlCol="0">
            <a:spAutoFit/>
          </a:bodyPr>
          <a:lstStyle/>
          <a:p>
            <a:r>
              <a:rPr lang="en-US" sz="2400" dirty="0"/>
              <a:t>b)</a:t>
            </a:r>
          </a:p>
        </p:txBody>
      </p:sp>
      <p:sp>
        <p:nvSpPr>
          <p:cNvPr id="16" name="TextBox 15">
            <a:extLst>
              <a:ext uri="{FF2B5EF4-FFF2-40B4-BE49-F238E27FC236}">
                <a16:creationId xmlns="" xmlns:a16="http://schemas.microsoft.com/office/drawing/2014/main" id="{49B3F951-E2F8-D14C-883E-A0BC02DCA6A7}"/>
              </a:ext>
            </a:extLst>
          </p:cNvPr>
          <p:cNvSpPr txBox="1"/>
          <p:nvPr/>
        </p:nvSpPr>
        <p:spPr>
          <a:xfrm>
            <a:off x="2711624" y="5949280"/>
            <a:ext cx="1296144" cy="461665"/>
          </a:xfrm>
          <a:prstGeom prst="rect">
            <a:avLst/>
          </a:prstGeom>
          <a:noFill/>
        </p:spPr>
        <p:txBody>
          <a:bodyPr wrap="square" rtlCol="0">
            <a:spAutoFit/>
          </a:bodyPr>
          <a:lstStyle/>
          <a:p>
            <a:r>
              <a:rPr lang="en-US" sz="2400" dirty="0">
                <a:solidFill>
                  <a:srgbClr val="FF0000"/>
                </a:solidFill>
              </a:rPr>
              <a:t>Answer</a:t>
            </a:r>
          </a:p>
        </p:txBody>
      </p:sp>
      <p:sp>
        <p:nvSpPr>
          <p:cNvPr id="22" name="TextBox 21">
            <a:extLst>
              <a:ext uri="{FF2B5EF4-FFF2-40B4-BE49-F238E27FC236}">
                <a16:creationId xmlns="" xmlns:a16="http://schemas.microsoft.com/office/drawing/2014/main" id="{E73D26AC-6566-2D41-BA89-91A66133EB5B}"/>
              </a:ext>
            </a:extLst>
          </p:cNvPr>
          <p:cNvSpPr txBox="1"/>
          <p:nvPr/>
        </p:nvSpPr>
        <p:spPr>
          <a:xfrm>
            <a:off x="7392144" y="5979867"/>
            <a:ext cx="1296144" cy="461665"/>
          </a:xfrm>
          <a:prstGeom prst="rect">
            <a:avLst/>
          </a:prstGeom>
          <a:noFill/>
        </p:spPr>
        <p:txBody>
          <a:bodyPr wrap="square" rtlCol="0">
            <a:spAutoFit/>
          </a:bodyPr>
          <a:lstStyle/>
          <a:p>
            <a:r>
              <a:rPr lang="en-US" sz="2400" dirty="0">
                <a:solidFill>
                  <a:srgbClr val="FF0000"/>
                </a:solidFill>
              </a:rPr>
              <a:t>Answer</a:t>
            </a:r>
          </a:p>
        </p:txBody>
      </p:sp>
      <p:sp>
        <p:nvSpPr>
          <p:cNvPr id="17" name="Rectangle 16">
            <a:extLst>
              <a:ext uri="{FF2B5EF4-FFF2-40B4-BE49-F238E27FC236}">
                <a16:creationId xmlns="" xmlns:a16="http://schemas.microsoft.com/office/drawing/2014/main" id="{5A9B1E67-33EF-EE4C-8A1F-1432E4CC778E}"/>
              </a:ext>
            </a:extLst>
          </p:cNvPr>
          <p:cNvSpPr/>
          <p:nvPr/>
        </p:nvSpPr>
        <p:spPr>
          <a:xfrm>
            <a:off x="3998902" y="5949280"/>
            <a:ext cx="2715808" cy="461665"/>
          </a:xfrm>
          <a:prstGeom prst="rect">
            <a:avLst/>
          </a:prstGeom>
        </p:spPr>
        <p:txBody>
          <a:bodyPr wrap="none">
            <a:spAutoFit/>
          </a:bodyPr>
          <a:lstStyle/>
          <a:p>
            <a:r>
              <a:rPr lang="en-GB" sz="2400" i="1" dirty="0">
                <a:solidFill>
                  <a:srgbClr val="FF0000"/>
                </a:solidFill>
                <a:latin typeface="Times" pitchFamily="2" charset="0"/>
              </a:rPr>
              <a:t>x </a:t>
            </a:r>
            <a:r>
              <a:rPr lang="en-GB" sz="2400" dirty="0">
                <a:solidFill>
                  <a:srgbClr val="FF0000"/>
                </a:solidFill>
                <a:latin typeface="Times" pitchFamily="2" charset="0"/>
              </a:rPr>
              <a:t>≤ 5, </a:t>
            </a:r>
            <a:r>
              <a:rPr lang="en-GB" sz="2400" i="1" dirty="0">
                <a:solidFill>
                  <a:srgbClr val="FF0000"/>
                </a:solidFill>
                <a:latin typeface="Times" pitchFamily="2" charset="0"/>
              </a:rPr>
              <a:t>y </a:t>
            </a:r>
            <a:r>
              <a:rPr lang="en-GB" sz="2400" dirty="0">
                <a:solidFill>
                  <a:srgbClr val="FF0000"/>
                </a:solidFill>
                <a:latin typeface="Times" pitchFamily="2" charset="0"/>
              </a:rPr>
              <a:t>≥ 2, </a:t>
            </a:r>
            <a:r>
              <a:rPr lang="en-GB" sz="2400" i="1" dirty="0">
                <a:solidFill>
                  <a:srgbClr val="FF0000"/>
                </a:solidFill>
                <a:latin typeface="Times" pitchFamily="2" charset="0"/>
              </a:rPr>
              <a:t>y </a:t>
            </a:r>
            <a:r>
              <a:rPr lang="en-GB" sz="2400" dirty="0">
                <a:solidFill>
                  <a:srgbClr val="FF0000"/>
                </a:solidFill>
                <a:latin typeface="Times" pitchFamily="2" charset="0"/>
              </a:rPr>
              <a:t>≤ </a:t>
            </a:r>
            <a:r>
              <a:rPr lang="en-GB" sz="2400" i="1" dirty="0">
                <a:solidFill>
                  <a:srgbClr val="FF0000"/>
                </a:solidFill>
                <a:latin typeface="Times" pitchFamily="2" charset="0"/>
              </a:rPr>
              <a:t>x</a:t>
            </a:r>
            <a:r>
              <a:rPr lang="en-GB" sz="2400" dirty="0">
                <a:solidFill>
                  <a:srgbClr val="FF0000"/>
                </a:solidFill>
                <a:latin typeface="Times" pitchFamily="2" charset="0"/>
              </a:rPr>
              <a:t>+2 </a:t>
            </a:r>
          </a:p>
        </p:txBody>
      </p:sp>
      <p:sp>
        <p:nvSpPr>
          <p:cNvPr id="18" name="Rectangle 17">
            <a:extLst>
              <a:ext uri="{FF2B5EF4-FFF2-40B4-BE49-F238E27FC236}">
                <a16:creationId xmlns="" xmlns:a16="http://schemas.microsoft.com/office/drawing/2014/main" id="{BC62D38C-7627-F145-8BEC-B679617D99C9}"/>
              </a:ext>
            </a:extLst>
          </p:cNvPr>
          <p:cNvSpPr/>
          <p:nvPr/>
        </p:nvSpPr>
        <p:spPr>
          <a:xfrm>
            <a:off x="8655832" y="5979867"/>
            <a:ext cx="3198311" cy="461665"/>
          </a:xfrm>
          <a:prstGeom prst="rect">
            <a:avLst/>
          </a:prstGeom>
        </p:spPr>
        <p:txBody>
          <a:bodyPr wrap="none">
            <a:spAutoFit/>
          </a:bodyPr>
          <a:lstStyle/>
          <a:p>
            <a:r>
              <a:rPr lang="en-GB" sz="2400" i="1" dirty="0">
                <a:solidFill>
                  <a:srgbClr val="FF0000"/>
                </a:solidFill>
                <a:latin typeface="Times" pitchFamily="2" charset="0"/>
              </a:rPr>
              <a:t>x </a:t>
            </a:r>
            <a:r>
              <a:rPr lang="en-GB" sz="2400" dirty="0">
                <a:solidFill>
                  <a:srgbClr val="FF0000"/>
                </a:solidFill>
                <a:latin typeface="Times" pitchFamily="2" charset="0"/>
              </a:rPr>
              <a:t>≥ −2, </a:t>
            </a:r>
            <a:r>
              <a:rPr lang="en-GB" sz="2400" i="1" dirty="0">
                <a:solidFill>
                  <a:srgbClr val="FF0000"/>
                </a:solidFill>
                <a:latin typeface="Times" pitchFamily="2" charset="0"/>
              </a:rPr>
              <a:t>y </a:t>
            </a:r>
            <a:r>
              <a:rPr lang="en-GB" sz="2400" dirty="0">
                <a:solidFill>
                  <a:srgbClr val="FF0000"/>
                </a:solidFill>
                <a:latin typeface="Times" pitchFamily="2" charset="0"/>
              </a:rPr>
              <a:t>≥ </a:t>
            </a:r>
            <a:r>
              <a:rPr lang="en-GB" sz="2400" i="1" dirty="0">
                <a:solidFill>
                  <a:srgbClr val="FF0000"/>
                </a:solidFill>
                <a:latin typeface="Times" pitchFamily="2" charset="0"/>
              </a:rPr>
              <a:t>x</a:t>
            </a:r>
            <a:r>
              <a:rPr lang="en-GB" sz="2400" dirty="0">
                <a:solidFill>
                  <a:srgbClr val="FF0000"/>
                </a:solidFill>
                <a:latin typeface="Times" pitchFamily="2" charset="0"/>
              </a:rPr>
              <a:t>−2, </a:t>
            </a:r>
            <a:r>
              <a:rPr lang="en-GB" sz="2400" i="1" dirty="0">
                <a:solidFill>
                  <a:srgbClr val="FF0000"/>
                </a:solidFill>
                <a:latin typeface="Times" pitchFamily="2" charset="0"/>
              </a:rPr>
              <a:t>y </a:t>
            </a:r>
            <a:r>
              <a:rPr lang="en-GB" sz="2400" dirty="0">
                <a:solidFill>
                  <a:srgbClr val="FF0000"/>
                </a:solidFill>
                <a:latin typeface="Times" pitchFamily="2" charset="0"/>
              </a:rPr>
              <a:t>≤ 2−</a:t>
            </a:r>
            <a:r>
              <a:rPr lang="en-GB" sz="2400" i="1" dirty="0">
                <a:solidFill>
                  <a:srgbClr val="FF0000"/>
                </a:solidFill>
                <a:latin typeface="Times" pitchFamily="2" charset="0"/>
              </a:rPr>
              <a:t>x </a:t>
            </a:r>
            <a:endParaRPr lang="en-GB" sz="2400" dirty="0">
              <a:solidFill>
                <a:srgbClr val="FF0000"/>
              </a:solidFill>
              <a:latin typeface="Times" pitchFamily="2" charset="0"/>
            </a:endParaRPr>
          </a:p>
        </p:txBody>
      </p:sp>
    </p:spTree>
    <p:extLst>
      <p:ext uri="{BB962C8B-B14F-4D97-AF65-F5344CB8AC3E}">
        <p14:creationId xmlns:p14="http://schemas.microsoft.com/office/powerpoint/2010/main" val="1587116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6" grpId="0"/>
      <p:bldP spid="22"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 xmlns:a16="http://schemas.microsoft.com/office/drawing/2014/main"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Review</a:t>
            </a:r>
          </a:p>
        </p:txBody>
      </p:sp>
      <p:sp>
        <p:nvSpPr>
          <p:cNvPr id="15364" name="TextBox 1">
            <a:extLst>
              <a:ext uri="{FF2B5EF4-FFF2-40B4-BE49-F238E27FC236}">
                <a16:creationId xmlns="" xmlns:a16="http://schemas.microsoft.com/office/drawing/2014/main" id="{F84EC826-FF37-D74D-8488-4FFEF709F932}"/>
              </a:ext>
            </a:extLst>
          </p:cNvPr>
          <p:cNvSpPr txBox="1">
            <a:spLocks noChangeArrowheads="1"/>
          </p:cNvSpPr>
          <p:nvPr/>
        </p:nvSpPr>
        <p:spPr bwMode="auto">
          <a:xfrm>
            <a:off x="2207568" y="1132131"/>
            <a:ext cx="99716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this last</a:t>
            </a:r>
            <a:r>
              <a:rPr lang="en-US" altLang="en-US" sz="2400" b="1" dirty="0"/>
              <a:t> Section.</a:t>
            </a:r>
          </a:p>
        </p:txBody>
      </p:sp>
      <p:sp>
        <p:nvSpPr>
          <p:cNvPr id="15365" name="TextBox 2">
            <a:extLst>
              <a:ext uri="{FF2B5EF4-FFF2-40B4-BE49-F238E27FC236}">
                <a16:creationId xmlns="" xmlns:a16="http://schemas.microsoft.com/office/drawing/2014/main" id="{4CE0686E-3F23-D449-A7D1-D3026C68C1D1}"/>
              </a:ext>
            </a:extLst>
          </p:cNvPr>
          <p:cNvSpPr txBox="1">
            <a:spLocks noChangeArrowheads="1"/>
          </p:cNvSpPr>
          <p:nvPr/>
        </p:nvSpPr>
        <p:spPr bwMode="auto">
          <a:xfrm>
            <a:off x="2207568" y="3367456"/>
            <a:ext cx="99844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a:t>
            </a:r>
            <a:r>
              <a:rPr lang="en-US" altLang="en-US" sz="2400" dirty="0" smtClean="0">
                <a:solidFill>
                  <a:srgbClr val="FFC000"/>
                </a:solidFill>
              </a:rPr>
              <a:t>practice,</a:t>
            </a:r>
            <a:br>
              <a:rPr lang="en-US" altLang="en-US" sz="2400" dirty="0" smtClean="0">
                <a:solidFill>
                  <a:srgbClr val="FFC000"/>
                </a:solidFill>
              </a:rPr>
            </a:br>
            <a:r>
              <a:rPr lang="en-US" altLang="en-US" sz="2400" dirty="0" smtClean="0">
                <a:solidFill>
                  <a:srgbClr val="FFC000"/>
                </a:solidFill>
              </a:rPr>
              <a:t>go </a:t>
            </a:r>
            <a:r>
              <a:rPr lang="en-US" altLang="en-US" sz="2400" dirty="0">
                <a:solidFill>
                  <a:srgbClr val="FFC000"/>
                </a:solidFill>
              </a:rPr>
              <a:t>here     </a:t>
            </a:r>
          </a:p>
          <a:p>
            <a:pPr algn="ctr"/>
            <a:r>
              <a:rPr lang="en-US" altLang="en-US" sz="2400" dirty="0">
                <a:solidFill>
                  <a:srgbClr val="FFC000"/>
                </a:solidFill>
              </a:rPr>
              <a:t>                          </a:t>
            </a:r>
            <a:endParaRPr lang="en-US" altLang="en-US" sz="2400" b="1" dirty="0">
              <a:solidFill>
                <a:srgbClr val="FFC000"/>
              </a:solidFill>
            </a:endParaRPr>
          </a:p>
        </p:txBody>
      </p:sp>
      <p:sp>
        <p:nvSpPr>
          <p:cNvPr id="2" name="TextBox 1">
            <a:extLst>
              <a:ext uri="{FF2B5EF4-FFF2-40B4-BE49-F238E27FC236}">
                <a16:creationId xmlns="" xmlns:a16="http://schemas.microsoft.com/office/drawing/2014/main" id="{22C5D992-01E3-0B4D-8B4D-59BB344B36DF}"/>
              </a:ext>
            </a:extLst>
          </p:cNvPr>
          <p:cNvSpPr txBox="1">
            <a:spLocks noChangeArrowheads="1"/>
          </p:cNvSpPr>
          <p:nvPr/>
        </p:nvSpPr>
        <p:spPr bwMode="auto">
          <a:xfrm>
            <a:off x="2207568" y="1963128"/>
            <a:ext cx="99716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a:t>
            </a:r>
            <a:r>
              <a:rPr lang="en-US" altLang="en-US" sz="2400" dirty="0" smtClean="0">
                <a:solidFill>
                  <a:srgbClr val="00B050"/>
                </a:solidFill>
              </a:rPr>
              <a:t>section,</a:t>
            </a:r>
            <a:br>
              <a:rPr lang="en-US" altLang="en-US" sz="2400" dirty="0" smtClean="0">
                <a:solidFill>
                  <a:srgbClr val="00B050"/>
                </a:solidFill>
              </a:rPr>
            </a:br>
            <a:r>
              <a:rPr lang="en-US" altLang="en-US" sz="2400" dirty="0" smtClean="0">
                <a:solidFill>
                  <a:srgbClr val="00B050"/>
                </a:solidFill>
              </a:rPr>
              <a:t>you </a:t>
            </a:r>
            <a:r>
              <a:rPr lang="en-US" altLang="en-US" sz="2400" dirty="0">
                <a:solidFill>
                  <a:srgbClr val="00B050"/>
                </a:solidFill>
              </a:rPr>
              <a:t>can take the Unit audit</a:t>
            </a:r>
            <a:endParaRPr lang="en-US" altLang="en-US" sz="2400" b="1" dirty="0">
              <a:solidFill>
                <a:srgbClr val="00B050"/>
              </a:solidFill>
            </a:endParaRPr>
          </a:p>
        </p:txBody>
      </p:sp>
      <p:sp>
        <p:nvSpPr>
          <p:cNvPr id="3" name="TextBox 2">
            <a:extLst>
              <a:ext uri="{FF2B5EF4-FFF2-40B4-BE49-F238E27FC236}">
                <a16:creationId xmlns="" xmlns:a16="http://schemas.microsoft.com/office/drawing/2014/main" id="{0510F379-D1DE-224F-883E-C4D46216A211}"/>
              </a:ext>
            </a:extLst>
          </p:cNvPr>
          <p:cNvSpPr txBox="1">
            <a:spLocks noChangeArrowheads="1"/>
          </p:cNvSpPr>
          <p:nvPr/>
        </p:nvSpPr>
        <p:spPr bwMode="auto">
          <a:xfrm>
            <a:off x="2194793" y="4509120"/>
            <a:ext cx="99844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9" name="TextBox 7">
            <a:extLst>
              <a:ext uri="{FF2B5EF4-FFF2-40B4-BE49-F238E27FC236}">
                <a16:creationId xmlns="" xmlns:a16="http://schemas.microsoft.com/office/drawing/2014/main"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spTree>
    <p:extLst>
      <p:ext uri="{BB962C8B-B14F-4D97-AF65-F5344CB8AC3E}">
        <p14:creationId xmlns:p14="http://schemas.microsoft.com/office/powerpoint/2010/main" val="2231874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2006/metadata/properties"/>
    <ds:schemaRef ds:uri="9ee75292-5076-4fcc-bc52-dcc754448144"/>
    <ds:schemaRef ds:uri="http://purl.org/dc/elements/1.1/"/>
    <ds:schemaRef ds:uri="f7b00057-f5aa-46f4-8410-da255f325540"/>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26728</TotalTime>
  <Words>2480</Words>
  <Application>Microsoft Office PowerPoint</Application>
  <PresentationFormat>Custom</PresentationFormat>
  <Paragraphs>429</Paragraphs>
  <Slides>29</Slides>
  <Notes>22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Alapértelmezett terv</vt:lpstr>
      <vt:lpstr>Supporting and Enhancing Mathematics and Statistics UNIT: Solving Inequalities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634</cp:revision>
  <cp:lastPrinted>2020-06-10T09:16:02Z</cp:lastPrinted>
  <dcterms:created xsi:type="dcterms:W3CDTF">2012-10-10T19:07:13Z</dcterms:created>
  <dcterms:modified xsi:type="dcterms:W3CDTF">2020-06-26T10:07:35Z</dcterms:modified>
</cp:coreProperties>
</file>