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4"/>
  </p:notesMasterIdLst>
  <p:handoutMasterIdLst>
    <p:handoutMasterId r:id="rId25"/>
  </p:handoutMasterIdLst>
  <p:sldIdLst>
    <p:sldId id="355" r:id="rId5"/>
    <p:sldId id="345" r:id="rId6"/>
    <p:sldId id="374" r:id="rId7"/>
    <p:sldId id="425" r:id="rId8"/>
    <p:sldId id="401" r:id="rId9"/>
    <p:sldId id="446" r:id="rId10"/>
    <p:sldId id="447" r:id="rId11"/>
    <p:sldId id="448" r:id="rId12"/>
    <p:sldId id="468" r:id="rId13"/>
    <p:sldId id="378" r:id="rId14"/>
    <p:sldId id="449" r:id="rId15"/>
    <p:sldId id="379" r:id="rId16"/>
    <p:sldId id="405" r:id="rId17"/>
    <p:sldId id="469" r:id="rId18"/>
    <p:sldId id="450" r:id="rId19"/>
    <p:sldId id="467" r:id="rId20"/>
    <p:sldId id="451" r:id="rId21"/>
    <p:sldId id="399" r:id="rId22"/>
    <p:sldId id="452" r:id="rId23"/>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 Russell" initials="AR"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14"/>
    <p:restoredTop sz="91908" autoAdjust="0"/>
  </p:normalViewPr>
  <p:slideViewPr>
    <p:cSldViewPr>
      <p:cViewPr varScale="1">
        <p:scale>
          <a:sx n="100" d="100"/>
          <a:sy n="100" d="100"/>
        </p:scale>
        <p:origin x="-846" y="-84"/>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5-27T09:03:57.870" idx="1">
    <p:pos x="7630" y="1253"/>
    <p:text/>
    <p:extLst>
      <p:ext uri="{C676402C-5697-4E1C-873F-D02D1690AC5C}">
        <p15:threadingInfo xmlns:p15="http://schemas.microsoft.com/office/powerpoint/2012/main" timeZoneBias="-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25-Jun-20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22109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36834211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39998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0092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996929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629932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81135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917422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74804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062126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688" y="5157192"/>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6.emf"/><Relationship Id="rId7" Type="http://schemas.openxmlformats.org/officeDocument/2006/relationships/image" Target="../media/image22.png"/><Relationship Id="rId2" Type="http://schemas.openxmlformats.org/officeDocument/2006/relationships/image" Target="../media/image14.emf"/><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8.emf"/><Relationship Id="rId7"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5301208"/>
            <a:ext cx="11593288" cy="1325563"/>
          </a:xfrm>
        </p:spPr>
        <p:txBody>
          <a:bodyPr/>
          <a:lstStyle/>
          <a:p>
            <a:pPr>
              <a:spcBef>
                <a:spcPts val="600"/>
              </a:spcBef>
              <a:spcAft>
                <a:spcPts val="1200"/>
              </a:spcAft>
            </a:pPr>
            <a:r>
              <a:rPr lang="en-GB" sz="3600" dirty="0"/>
              <a:t>Supporting and Enhancing Mathematics and Statistics</a:t>
            </a:r>
            <a:br>
              <a:rPr lang="en-GB" sz="3600" dirty="0"/>
            </a:br>
            <a:r>
              <a:rPr lang="en-GB" sz="3600" b="1"/>
              <a:t> </a:t>
            </a:r>
            <a:r>
              <a:rPr lang="en-GB" sz="3600" b="1" smtClean="0"/>
              <a:t>UNIT: </a:t>
            </a:r>
            <a:r>
              <a:rPr lang="en-GB" sz="3600" b="1" dirty="0"/>
              <a:t>Pythagoras’ Theorem</a:t>
            </a:r>
          </a:p>
        </p:txBody>
      </p:sp>
    </p:spTree>
    <p:extLst>
      <p:ext uri="{BB962C8B-B14F-4D97-AF65-F5344CB8AC3E}">
        <p14:creationId xmlns:p14="http://schemas.microsoft.com/office/powerpoint/2010/main" val="368927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7568" y="3501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Pythagoras’ Theorem</a:t>
            </a:r>
          </a:p>
        </p:txBody>
      </p:sp>
      <p:sp>
        <p:nvSpPr>
          <p:cNvPr id="15364" name="TextBox 1">
            <a:extLst>
              <a:ext uri="{FF2B5EF4-FFF2-40B4-BE49-F238E27FC236}">
                <a16:creationId xmlns:a16="http://schemas.microsoft.com/office/drawing/2014/main" xmlns="" id="{B5F46D1C-97CB-8A4A-A6DF-BEF6F4E906C9}"/>
              </a:ext>
            </a:extLst>
          </p:cNvPr>
          <p:cNvSpPr txBox="1">
            <a:spLocks noChangeArrowheads="1"/>
          </p:cNvSpPr>
          <p:nvPr/>
        </p:nvSpPr>
        <p:spPr bwMode="auto">
          <a:xfrm>
            <a:off x="3593741" y="781371"/>
            <a:ext cx="770485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2400" dirty="0"/>
              <a:t>Pythagoras' Theorem gives a relationship between the lengths of the sides of a right-angled triangle.</a:t>
            </a:r>
          </a:p>
          <a:p>
            <a:pPr algn="ctr"/>
            <a:endParaRPr lang="en-GB" sz="2400" dirty="0"/>
          </a:p>
          <a:p>
            <a:r>
              <a:rPr lang="en-US" altLang="en-US" sz="2400" dirty="0"/>
              <a:t>You have two sections to work through and there are check up audits and fitness tests for each section. </a:t>
            </a:r>
          </a:p>
        </p:txBody>
      </p:sp>
      <p:sp>
        <p:nvSpPr>
          <p:cNvPr id="15365" name="TextBox 2">
            <a:extLst>
              <a:ext uri="{FF2B5EF4-FFF2-40B4-BE49-F238E27FC236}">
                <a16:creationId xmlns:a16="http://schemas.microsoft.com/office/drawing/2014/main" xmlns="" id="{49C288C9-FC2B-1C4A-A0A9-6BE06E56F896}"/>
              </a:ext>
            </a:extLst>
          </p:cNvPr>
          <p:cNvSpPr txBox="1">
            <a:spLocks noChangeArrowheads="1"/>
          </p:cNvSpPr>
          <p:nvPr/>
        </p:nvSpPr>
        <p:spPr bwMode="auto">
          <a:xfrm>
            <a:off x="4278910" y="3140968"/>
            <a:ext cx="6334517" cy="1578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marL="0" indent="0"/>
            <a:endParaRPr lang="en-US" altLang="en-US" sz="2400" dirty="0"/>
          </a:p>
          <a:p>
            <a:pPr>
              <a:lnSpc>
                <a:spcPct val="150000"/>
              </a:lnSpc>
              <a:spcAft>
                <a:spcPts val="600"/>
              </a:spcAft>
              <a:buFontTx/>
              <a:buAutoNum type="arabicPeriod"/>
            </a:pPr>
            <a:r>
              <a:rPr lang="en-GB" sz="2400" dirty="0"/>
              <a:t>Pythagoras' Theorem</a:t>
            </a:r>
          </a:p>
          <a:p>
            <a:pPr marL="0" indent="0">
              <a:lnSpc>
                <a:spcPct val="150000"/>
              </a:lnSpc>
              <a:spcAft>
                <a:spcPts val="600"/>
              </a:spcAft>
            </a:pPr>
            <a:r>
              <a:rPr lang="en-GB" sz="2400" dirty="0"/>
              <a:t>2.  Further Work With Pythagoras’ Theorem </a:t>
            </a:r>
          </a:p>
        </p:txBody>
      </p:sp>
      <p:sp>
        <p:nvSpPr>
          <p:cNvPr id="7" name="TextBox 7">
            <a:extLst>
              <a:ext uri="{FF2B5EF4-FFF2-40B4-BE49-F238E27FC236}">
                <a16:creationId xmlns:a16="http://schemas.microsoft.com/office/drawing/2014/main" xmlns="" id="{021B005A-8ABC-6347-A210-3BEF7279F2A4}"/>
              </a:ext>
            </a:extLst>
          </p:cNvPr>
          <p:cNvSpPr txBox="1">
            <a:spLocks noChangeArrowheads="1"/>
          </p:cNvSpPr>
          <p:nvPr/>
        </p:nvSpPr>
        <p:spPr bwMode="auto">
          <a:xfrm>
            <a:off x="77980" y="54964"/>
            <a:ext cx="211100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a:t>
            </a:r>
          </a:p>
        </p:txBody>
      </p:sp>
    </p:spTree>
    <p:extLst>
      <p:ext uri="{BB962C8B-B14F-4D97-AF65-F5344CB8AC3E}">
        <p14:creationId xmlns:p14="http://schemas.microsoft.com/office/powerpoint/2010/main" val="3540907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64025" y="56659"/>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800" b="1" dirty="0"/>
              <a:t>Pythagoras’ Theorem</a:t>
            </a:r>
          </a:p>
        </p:txBody>
      </p:sp>
      <p:sp>
        <p:nvSpPr>
          <p:cNvPr id="15364" name="TextBox 1">
            <a:extLst>
              <a:ext uri="{FF2B5EF4-FFF2-40B4-BE49-F238E27FC236}">
                <a16:creationId xmlns:a16="http://schemas.microsoft.com/office/drawing/2014/main" xmlns="" id="{B5F46D1C-97CB-8A4A-A6DF-BEF6F4E906C9}"/>
              </a:ext>
            </a:extLst>
          </p:cNvPr>
          <p:cNvSpPr txBox="1">
            <a:spLocks noChangeArrowheads="1"/>
          </p:cNvSpPr>
          <p:nvPr/>
        </p:nvSpPr>
        <p:spPr bwMode="auto">
          <a:xfrm>
            <a:off x="2862355" y="1288171"/>
            <a:ext cx="885026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pPr>
            <a:r>
              <a:rPr lang="en-GB" sz="2400" dirty="0"/>
              <a:t>In any right-angled triangle, the area of the square on the hypotenuse (the side opposite the right angle) is equal to the sum of the areas of the squares on the other two sides (the two sides that meet at the right angle).</a:t>
            </a:r>
          </a:p>
        </p:txBody>
      </p:sp>
      <p:sp>
        <p:nvSpPr>
          <p:cNvPr id="15365" name="TextBox 2">
            <a:extLst>
              <a:ext uri="{FF2B5EF4-FFF2-40B4-BE49-F238E27FC236}">
                <a16:creationId xmlns:a16="http://schemas.microsoft.com/office/drawing/2014/main" xmlns="" id="{49C288C9-FC2B-1C4A-A0A9-6BE06E56F896}"/>
              </a:ext>
            </a:extLst>
          </p:cNvPr>
          <p:cNvSpPr txBox="1">
            <a:spLocks noChangeArrowheads="1"/>
          </p:cNvSpPr>
          <p:nvPr/>
        </p:nvSpPr>
        <p:spPr bwMode="auto">
          <a:xfrm>
            <a:off x="2862355" y="3992397"/>
            <a:ext cx="45297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r>
              <a:rPr lang="en-GB" sz="2400" dirty="0"/>
              <a:t>For the triangle shown opposite</a:t>
            </a:r>
          </a:p>
        </p:txBody>
      </p:sp>
      <p:sp>
        <p:nvSpPr>
          <p:cNvPr id="4" name="Rectangle 3"/>
          <p:cNvSpPr/>
          <p:nvPr/>
        </p:nvSpPr>
        <p:spPr>
          <a:xfrm>
            <a:off x="2178426" y="859548"/>
            <a:ext cx="9970031" cy="461665"/>
          </a:xfrm>
          <a:prstGeom prst="rect">
            <a:avLst/>
          </a:prstGeom>
        </p:spPr>
        <p:txBody>
          <a:bodyPr wrap="square">
            <a:spAutoFit/>
          </a:bodyPr>
          <a:lstStyle/>
          <a:p>
            <a:pPr algn="ctr"/>
            <a:r>
              <a:rPr lang="en-GB" sz="2400" dirty="0"/>
              <a:t>Pythagoras' Theorem states that:</a:t>
            </a:r>
          </a:p>
        </p:txBody>
      </p:sp>
      <p:sp>
        <p:nvSpPr>
          <p:cNvPr id="10" name="TextBox 7">
            <a:extLst>
              <a:ext uri="{FF2B5EF4-FFF2-40B4-BE49-F238E27FC236}">
                <a16:creationId xmlns:a16="http://schemas.microsoft.com/office/drawing/2014/main" xmlns="" id="{2E0F5CA7-A1EF-5442-A592-1A9C56D71D4F}"/>
              </a:ext>
            </a:extLst>
          </p:cNvPr>
          <p:cNvSpPr txBox="1">
            <a:spLocks noChangeArrowheads="1"/>
          </p:cNvSpPr>
          <p:nvPr/>
        </p:nvSpPr>
        <p:spPr bwMode="auto">
          <a:xfrm>
            <a:off x="-3517" y="56659"/>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1</a:t>
            </a:r>
          </a:p>
        </p:txBody>
      </p:sp>
      <p:sp>
        <p:nvSpPr>
          <p:cNvPr id="12" name="TextBox 11">
            <a:extLst>
              <a:ext uri="{FF2B5EF4-FFF2-40B4-BE49-F238E27FC236}">
                <a16:creationId xmlns:a16="http://schemas.microsoft.com/office/drawing/2014/main" xmlns="" id="{4DBA0048-33F7-4022-9744-DFA28FF47178}"/>
              </a:ext>
            </a:extLst>
          </p:cNvPr>
          <p:cNvSpPr txBox="1"/>
          <p:nvPr/>
        </p:nvSpPr>
        <p:spPr>
          <a:xfrm>
            <a:off x="2822381" y="5935050"/>
            <a:ext cx="9139528" cy="830997"/>
          </a:xfrm>
          <a:prstGeom prst="rect">
            <a:avLst/>
          </a:prstGeom>
          <a:noFill/>
        </p:spPr>
        <p:txBody>
          <a:bodyPr wrap="square" rtlCol="0">
            <a:spAutoFit/>
          </a:bodyPr>
          <a:lstStyle/>
          <a:p>
            <a:r>
              <a:rPr lang="en-GB" sz="2400" dirty="0"/>
              <a:t>Note: The longest side of a right-angled triangle is called the hypotenuse</a:t>
            </a:r>
            <a:r>
              <a:rPr lang="en-GB" dirty="0"/>
              <a:t>.</a:t>
            </a:r>
          </a:p>
        </p:txBody>
      </p:sp>
      <p:sp>
        <p:nvSpPr>
          <p:cNvPr id="15360" name="TextBox 15359">
            <a:extLst>
              <a:ext uri="{FF2B5EF4-FFF2-40B4-BE49-F238E27FC236}">
                <a16:creationId xmlns:a16="http://schemas.microsoft.com/office/drawing/2014/main" xmlns="" id="{959EF634-D2C8-4909-9B25-3CA429C20663}"/>
              </a:ext>
            </a:extLst>
          </p:cNvPr>
          <p:cNvSpPr txBox="1"/>
          <p:nvPr/>
        </p:nvSpPr>
        <p:spPr>
          <a:xfrm>
            <a:off x="4030972" y="3059625"/>
            <a:ext cx="3865227" cy="461665"/>
          </a:xfrm>
          <a:prstGeom prst="rect">
            <a:avLst/>
          </a:prstGeom>
          <a:noFill/>
        </p:spPr>
        <p:txBody>
          <a:bodyPr wrap="square" rtlCol="0">
            <a:spAutoFit/>
          </a:bodyPr>
          <a:lstStyle/>
          <a:p>
            <a:r>
              <a:rPr lang="en-GB" sz="2400" dirty="0"/>
              <a:t>Area A  + Area B = Area C</a:t>
            </a:r>
          </a:p>
        </p:txBody>
      </p:sp>
      <p:pic>
        <p:nvPicPr>
          <p:cNvPr id="2" name="Picture 1">
            <a:extLst>
              <a:ext uri="{FF2B5EF4-FFF2-40B4-BE49-F238E27FC236}">
                <a16:creationId xmlns:a16="http://schemas.microsoft.com/office/drawing/2014/main" xmlns="" id="{48568CF5-A532-A343-9A6B-1896357084BF}"/>
              </a:ext>
            </a:extLst>
          </p:cNvPr>
          <p:cNvPicPr>
            <a:picLocks noChangeAspect="1"/>
          </p:cNvPicPr>
          <p:nvPr/>
        </p:nvPicPr>
        <p:blipFill>
          <a:blip r:embed="rId3"/>
          <a:stretch>
            <a:fillRect/>
          </a:stretch>
        </p:blipFill>
        <p:spPr>
          <a:xfrm>
            <a:off x="8688288" y="2857831"/>
            <a:ext cx="2534817" cy="2902130"/>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FB133465-A7BA-0B40-82CE-B2B55FA58253}"/>
                  </a:ext>
                </a:extLst>
              </p:cNvPr>
              <p:cNvSpPr txBox="1"/>
              <p:nvPr/>
            </p:nvSpPr>
            <p:spPr>
              <a:xfrm>
                <a:off x="4583832" y="4655856"/>
                <a:ext cx="1944216" cy="461665"/>
              </a:xfrm>
              <a:prstGeom prst="rect">
                <a:avLst/>
              </a:prstGeom>
              <a:noFill/>
              <a:ln w="12700">
                <a:solidFill>
                  <a:schemeClr val="tx1"/>
                </a:solidFill>
              </a:ln>
            </p:spPr>
            <p:txBody>
              <a:bodyPr wrap="square" rtlCol="0">
                <a:spAutoFit/>
              </a:bodyPr>
              <a:lstStyle/>
              <a:p>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𝑎</m:t>
                        </m:r>
                      </m:e>
                      <m:sup>
                        <m:r>
                          <a:rPr lang="en-GB" sz="2400" b="0" i="1" smtClean="0">
                            <a:latin typeface="Cambria Math" panose="02040503050406030204" pitchFamily="18" charset="0"/>
                          </a:rPr>
                          <m:t>2</m:t>
                        </m:r>
                      </m:sup>
                    </m:sSup>
                  </m:oMath>
                </a14:m>
                <a:r>
                  <a:rPr lang="en-US" sz="2400" dirty="0"/>
                  <a:t> +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𝑏</m:t>
                        </m:r>
                      </m:e>
                      <m:sup>
                        <m:r>
                          <a:rPr lang="en-GB" sz="2400" b="0" i="1" smtClean="0">
                            <a:latin typeface="Cambria Math" panose="02040503050406030204" pitchFamily="18" charset="0"/>
                          </a:rPr>
                          <m:t>2</m:t>
                        </m:r>
                      </m:sup>
                    </m:sSup>
                    <m:r>
                      <a:rPr lang="en-GB" sz="2400" b="0" i="1" smtClean="0">
                        <a:latin typeface="Cambria Math" panose="02040503050406030204" pitchFamily="18" charset="0"/>
                      </a:rPr>
                      <m:t>= </m:t>
                    </m:r>
                    <m:sSup>
                      <m:sSupPr>
                        <m:ctrlPr>
                          <a:rPr lang="en-GB" sz="2400" b="0" i="1" smtClean="0">
                            <a:latin typeface="Cambria Math"/>
                          </a:rPr>
                        </m:ctrlPr>
                      </m:sSupPr>
                      <m:e>
                        <m:r>
                          <a:rPr lang="en-GB" sz="2400" b="0" i="1" smtClean="0">
                            <a:latin typeface="Cambria Math" panose="02040503050406030204" pitchFamily="18" charset="0"/>
                          </a:rPr>
                          <m:t>𝑐</m:t>
                        </m:r>
                      </m:e>
                      <m:sup>
                        <m:r>
                          <a:rPr lang="en-GB" sz="2400" b="0" i="1" smtClean="0">
                            <a:latin typeface="Cambria Math" panose="02040503050406030204" pitchFamily="18" charset="0"/>
                          </a:rPr>
                          <m:t>2</m:t>
                        </m:r>
                      </m:sup>
                    </m:sSup>
                  </m:oMath>
                </a14:m>
                <a:endParaRPr lang="en-US" sz="2400" dirty="0"/>
              </a:p>
            </p:txBody>
          </p:sp>
        </mc:Choice>
        <mc:Fallback xmlns="">
          <p:sp>
            <p:nvSpPr>
              <p:cNvPr id="3" name="TextBox 2">
                <a:extLst>
                  <a:ext uri="{FF2B5EF4-FFF2-40B4-BE49-F238E27FC236}">
                    <a16:creationId xmlns:a16="http://schemas.microsoft.com/office/drawing/2014/main" xmlns:a14="http://schemas.microsoft.com/office/drawing/2010/main" xmlns="" id="{FB133465-A7BA-0B40-82CE-B2B55FA58253}"/>
                  </a:ext>
                </a:extLst>
              </p:cNvPr>
              <p:cNvSpPr txBox="1">
                <a:spLocks noRot="1" noChangeAspect="1" noMove="1" noResize="1" noEditPoints="1" noAdjustHandles="1" noChangeArrowheads="1" noChangeShapeType="1" noTextEdit="1"/>
              </p:cNvSpPr>
              <p:nvPr/>
            </p:nvSpPr>
            <p:spPr>
              <a:xfrm>
                <a:off x="4583832" y="4655856"/>
                <a:ext cx="1944216" cy="461665"/>
              </a:xfrm>
              <a:prstGeom prst="rect">
                <a:avLst/>
              </a:prstGeom>
              <a:blipFill rotWithShape="1">
                <a:blip r:embed="rId4"/>
                <a:stretch>
                  <a:fillRect t="-7792" b="-29870"/>
                </a:stretch>
              </a:blipFill>
              <a:ln w="12700">
                <a:solidFill>
                  <a:schemeClr val="tx1"/>
                </a:solidFill>
              </a:ln>
            </p:spPr>
            <p:txBody>
              <a:bodyPr/>
              <a:lstStyle/>
              <a:p>
                <a:r>
                  <a:rPr lang="en-GB">
                    <a:noFill/>
                  </a:rPr>
                  <a:t> </a:t>
                </a:r>
              </a:p>
            </p:txBody>
          </p:sp>
        </mc:Fallback>
      </mc:AlternateContent>
    </p:spTree>
    <p:extLst>
      <p:ext uri="{BB962C8B-B14F-4D97-AF65-F5344CB8AC3E}">
        <p14:creationId xmlns:p14="http://schemas.microsoft.com/office/powerpoint/2010/main" val="3980076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36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36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P spid="15365" grpId="0"/>
      <p:bldP spid="4" grpId="0"/>
      <p:bldP spid="12" grpId="0"/>
      <p:bldP spid="15360" grpId="0"/>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Box 1">
            <a:extLst>
              <a:ext uri="{FF2B5EF4-FFF2-40B4-BE49-F238E27FC236}">
                <a16:creationId xmlns:a16="http://schemas.microsoft.com/office/drawing/2014/main" xmlns="" id="{B5F46D1C-97CB-8A4A-A6DF-BEF6F4E906C9}"/>
              </a:ext>
            </a:extLst>
          </p:cNvPr>
          <p:cNvSpPr txBox="1">
            <a:spLocks noChangeArrowheads="1"/>
          </p:cNvSpPr>
          <p:nvPr/>
        </p:nvSpPr>
        <p:spPr bwMode="auto">
          <a:xfrm>
            <a:off x="2604045" y="1280090"/>
            <a:ext cx="622825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2400" dirty="0"/>
              <a:t>The hypotenuse is the side opposite the largest angle in a right-angled triangle. In the diagram opposite “a” is opposite the </a:t>
            </a:r>
            <a:br>
              <a:rPr lang="en-GB" sz="2400" dirty="0"/>
            </a:br>
            <a:r>
              <a:rPr lang="en-GB" sz="2400" dirty="0"/>
              <a:t>90 degree angle (largest angle). </a:t>
            </a:r>
          </a:p>
        </p:txBody>
      </p:sp>
      <p:sp>
        <p:nvSpPr>
          <p:cNvPr id="15365" name="TextBox 2">
            <a:extLst>
              <a:ext uri="{FF2B5EF4-FFF2-40B4-BE49-F238E27FC236}">
                <a16:creationId xmlns:a16="http://schemas.microsoft.com/office/drawing/2014/main" xmlns="" id="{49C288C9-FC2B-1C4A-A0A9-6BE06E56F896}"/>
              </a:ext>
            </a:extLst>
          </p:cNvPr>
          <p:cNvSpPr txBox="1">
            <a:spLocks noChangeArrowheads="1"/>
          </p:cNvSpPr>
          <p:nvPr/>
        </p:nvSpPr>
        <p:spPr bwMode="auto">
          <a:xfrm>
            <a:off x="2711624" y="3092854"/>
            <a:ext cx="90009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r>
              <a:rPr lang="en-GB" sz="2400" dirty="0"/>
              <a:t>Use the idea above to identify the hypotenuse on the following:</a:t>
            </a:r>
          </a:p>
        </p:txBody>
      </p:sp>
      <p:sp>
        <p:nvSpPr>
          <p:cNvPr id="4" name="Rectangle 3"/>
          <p:cNvSpPr/>
          <p:nvPr/>
        </p:nvSpPr>
        <p:spPr>
          <a:xfrm>
            <a:off x="2627617" y="818425"/>
            <a:ext cx="6480175" cy="461665"/>
          </a:xfrm>
          <a:prstGeom prst="rect">
            <a:avLst/>
          </a:prstGeom>
        </p:spPr>
        <p:txBody>
          <a:bodyPr wrap="square">
            <a:spAutoFit/>
          </a:bodyPr>
          <a:lstStyle/>
          <a:p>
            <a:r>
              <a:rPr lang="en-GB" sz="2400" b="1" dirty="0"/>
              <a:t>Hypotenuse </a:t>
            </a:r>
          </a:p>
        </p:txBody>
      </p:sp>
      <p:sp>
        <p:nvSpPr>
          <p:cNvPr id="10"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50905" y="56902"/>
            <a:ext cx="99616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800" b="1" dirty="0"/>
              <a:t>Pythagoras: Finding the Hypotenuse </a:t>
            </a:r>
          </a:p>
        </p:txBody>
      </p:sp>
      <p:sp>
        <p:nvSpPr>
          <p:cNvPr id="11" name="TextBox 7">
            <a:extLst>
              <a:ext uri="{FF2B5EF4-FFF2-40B4-BE49-F238E27FC236}">
                <a16:creationId xmlns:a16="http://schemas.microsoft.com/office/drawing/2014/main" xmlns="" id="{2E0F5CA7-A1EF-5442-A592-1A9C56D71D4F}"/>
              </a:ext>
            </a:extLst>
          </p:cNvPr>
          <p:cNvSpPr txBox="1">
            <a:spLocks noChangeArrowheads="1"/>
          </p:cNvSpPr>
          <p:nvPr/>
        </p:nvSpPr>
        <p:spPr bwMode="auto">
          <a:xfrm>
            <a:off x="-3517" y="56659"/>
            <a:ext cx="2207568"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1</a:t>
            </a:r>
          </a:p>
          <a:p>
            <a:pPr algn="ctr"/>
            <a:endParaRPr lang="en-US" altLang="en-US" b="1" dirty="0">
              <a:solidFill>
                <a:schemeClr val="bg1"/>
              </a:solidFill>
            </a:endParaRPr>
          </a:p>
        </p:txBody>
      </p:sp>
      <p:sp>
        <p:nvSpPr>
          <p:cNvPr id="17" name="TextBox 16">
            <a:extLst>
              <a:ext uri="{FF2B5EF4-FFF2-40B4-BE49-F238E27FC236}">
                <a16:creationId xmlns:a16="http://schemas.microsoft.com/office/drawing/2014/main" xmlns="" id="{0E6C33D3-F90B-4E4C-9A2F-7996D18341E3}"/>
              </a:ext>
            </a:extLst>
          </p:cNvPr>
          <p:cNvSpPr txBox="1"/>
          <p:nvPr/>
        </p:nvSpPr>
        <p:spPr>
          <a:xfrm>
            <a:off x="8832304" y="4136179"/>
            <a:ext cx="2160240" cy="2246769"/>
          </a:xfrm>
          <a:prstGeom prst="rect">
            <a:avLst/>
          </a:prstGeom>
          <a:noFill/>
        </p:spPr>
        <p:txBody>
          <a:bodyPr wrap="square" rtlCol="0">
            <a:spAutoFit/>
          </a:bodyPr>
          <a:lstStyle/>
          <a:p>
            <a:pPr>
              <a:spcAft>
                <a:spcPts val="600"/>
              </a:spcAft>
            </a:pPr>
            <a:r>
              <a:rPr lang="en-GB" sz="2400" b="1" dirty="0"/>
              <a:t>Solution</a:t>
            </a:r>
          </a:p>
          <a:p>
            <a:pPr marL="457200" indent="-457200">
              <a:spcAft>
                <a:spcPts val="600"/>
              </a:spcAft>
              <a:buAutoNum type="alphaLcParenBoth"/>
            </a:pPr>
            <a:r>
              <a:rPr lang="en-GB" sz="2400" dirty="0">
                <a:solidFill>
                  <a:srgbClr val="FF0000"/>
                </a:solidFill>
              </a:rPr>
              <a:t>Side </a:t>
            </a:r>
            <a:r>
              <a:rPr lang="en-GB" sz="2400" dirty="0">
                <a:solidFill>
                  <a:srgbClr val="FF0000"/>
                </a:solidFill>
                <a:latin typeface="Times New Roman" panose="02020603050405020304" pitchFamily="18" charset="0"/>
                <a:cs typeface="Times New Roman" panose="02020603050405020304" pitchFamily="18" charset="0"/>
              </a:rPr>
              <a:t>PQ</a:t>
            </a:r>
          </a:p>
          <a:p>
            <a:pPr marL="457200" indent="-457200">
              <a:spcAft>
                <a:spcPts val="600"/>
              </a:spcAft>
              <a:buAutoNum type="alphaLcParenBoth"/>
            </a:pPr>
            <a:r>
              <a:rPr lang="en-GB" sz="2400" dirty="0">
                <a:solidFill>
                  <a:srgbClr val="FF0000"/>
                </a:solidFill>
              </a:rPr>
              <a:t>Side </a:t>
            </a:r>
            <a:r>
              <a:rPr lang="en-GB" sz="2400" dirty="0">
                <a:solidFill>
                  <a:srgbClr val="FF0000"/>
                </a:solidFill>
                <a:latin typeface="Times New Roman" panose="02020603050405020304" pitchFamily="18" charset="0"/>
                <a:cs typeface="Times New Roman" panose="02020603050405020304" pitchFamily="18" charset="0"/>
              </a:rPr>
              <a:t>YZ</a:t>
            </a:r>
          </a:p>
          <a:p>
            <a:pPr marL="457200" indent="-457200">
              <a:spcAft>
                <a:spcPts val="600"/>
              </a:spcAft>
              <a:buAutoNum type="alphaLcParenBoth"/>
            </a:pPr>
            <a:r>
              <a:rPr lang="en-GB" sz="2400" dirty="0">
                <a:solidFill>
                  <a:srgbClr val="FF0000"/>
                </a:solidFill>
              </a:rPr>
              <a:t>Side</a:t>
            </a:r>
            <a:r>
              <a:rPr lang="en-GB" sz="2400" dirty="0"/>
              <a:t> </a:t>
            </a:r>
            <a:r>
              <a:rPr lang="en-GB" sz="2400" dirty="0">
                <a:solidFill>
                  <a:srgbClr val="FF0000"/>
                </a:solidFill>
                <a:latin typeface="Times New Roman" panose="02020603050405020304" pitchFamily="18" charset="0"/>
                <a:cs typeface="Times New Roman" panose="02020603050405020304" pitchFamily="18" charset="0"/>
              </a:rPr>
              <a:t>JK</a:t>
            </a:r>
          </a:p>
          <a:p>
            <a:pPr marL="457200" indent="-457200">
              <a:spcAft>
                <a:spcPts val="600"/>
              </a:spcAft>
              <a:buAutoNum type="alphaLcParenBoth"/>
            </a:pPr>
            <a:r>
              <a:rPr lang="en-GB" sz="2400" dirty="0">
                <a:solidFill>
                  <a:srgbClr val="FF0000"/>
                </a:solidFill>
              </a:rPr>
              <a:t>Side </a:t>
            </a:r>
            <a:r>
              <a:rPr lang="en-GB" sz="2400" dirty="0">
                <a:solidFill>
                  <a:srgbClr val="FF0000"/>
                </a:solidFill>
                <a:latin typeface="Times New Roman" panose="02020603050405020304" pitchFamily="18" charset="0"/>
                <a:cs typeface="Times New Roman" panose="02020603050405020304" pitchFamily="18" charset="0"/>
              </a:rPr>
              <a:t>TS</a:t>
            </a:r>
          </a:p>
        </p:txBody>
      </p:sp>
      <p:pic>
        <p:nvPicPr>
          <p:cNvPr id="2" name="Picture 1">
            <a:extLst>
              <a:ext uri="{FF2B5EF4-FFF2-40B4-BE49-F238E27FC236}">
                <a16:creationId xmlns:a16="http://schemas.microsoft.com/office/drawing/2014/main" xmlns="" id="{0BDFF107-4C98-6B43-AFB6-E39525BBCAFF}"/>
              </a:ext>
            </a:extLst>
          </p:cNvPr>
          <p:cNvPicPr>
            <a:picLocks noChangeAspect="1"/>
          </p:cNvPicPr>
          <p:nvPr/>
        </p:nvPicPr>
        <p:blipFill>
          <a:blip r:embed="rId3"/>
          <a:stretch>
            <a:fillRect/>
          </a:stretch>
        </p:blipFill>
        <p:spPr>
          <a:xfrm>
            <a:off x="2855640" y="3762044"/>
            <a:ext cx="5533427" cy="2857561"/>
          </a:xfrm>
          <a:prstGeom prst="rect">
            <a:avLst/>
          </a:prstGeom>
        </p:spPr>
      </p:pic>
      <p:sp>
        <p:nvSpPr>
          <p:cNvPr id="3" name="Right Triangle 2">
            <a:extLst>
              <a:ext uri="{FF2B5EF4-FFF2-40B4-BE49-F238E27FC236}">
                <a16:creationId xmlns:a16="http://schemas.microsoft.com/office/drawing/2014/main" xmlns="" id="{FC68877C-9EBD-A04D-B34A-C712075A327E}"/>
              </a:ext>
            </a:extLst>
          </p:cNvPr>
          <p:cNvSpPr/>
          <p:nvPr/>
        </p:nvSpPr>
        <p:spPr bwMode="auto">
          <a:xfrm>
            <a:off x="9264352" y="1072322"/>
            <a:ext cx="1800200" cy="1777428"/>
          </a:xfrm>
          <a:prstGeom prst="rtTriangle">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5" name="TextBox 4">
            <a:extLst>
              <a:ext uri="{FF2B5EF4-FFF2-40B4-BE49-F238E27FC236}">
                <a16:creationId xmlns:a16="http://schemas.microsoft.com/office/drawing/2014/main" xmlns="" id="{BA874674-5B90-0848-BD0C-73374829F079}"/>
              </a:ext>
            </a:extLst>
          </p:cNvPr>
          <p:cNvSpPr txBox="1"/>
          <p:nvPr/>
        </p:nvSpPr>
        <p:spPr>
          <a:xfrm>
            <a:off x="10128448" y="1556792"/>
            <a:ext cx="504056" cy="400110"/>
          </a:xfrm>
          <a:prstGeom prst="rect">
            <a:avLst/>
          </a:prstGeom>
          <a:noFill/>
        </p:spPr>
        <p:txBody>
          <a:bodyPr wrap="square" rtlCol="0">
            <a:spAutoFit/>
          </a:bodyPr>
          <a:lstStyle/>
          <a:p>
            <a:r>
              <a:rPr lang="en-US" dirty="0"/>
              <a:t>a</a:t>
            </a:r>
          </a:p>
        </p:txBody>
      </p:sp>
      <p:sp>
        <p:nvSpPr>
          <p:cNvPr id="6" name="Rectangle 5">
            <a:extLst>
              <a:ext uri="{FF2B5EF4-FFF2-40B4-BE49-F238E27FC236}">
                <a16:creationId xmlns:a16="http://schemas.microsoft.com/office/drawing/2014/main" xmlns="" id="{F436C352-C5A8-084E-AA5F-11545CC0E516}"/>
              </a:ext>
            </a:extLst>
          </p:cNvPr>
          <p:cNvSpPr/>
          <p:nvPr/>
        </p:nvSpPr>
        <p:spPr bwMode="auto">
          <a:xfrm>
            <a:off x="9264352" y="2564904"/>
            <a:ext cx="323603" cy="284846"/>
          </a:xfrm>
          <a:prstGeom prst="rect">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Tree>
    <p:extLst>
      <p:ext uri="{BB962C8B-B14F-4D97-AF65-F5344CB8AC3E}">
        <p14:creationId xmlns:p14="http://schemas.microsoft.com/office/powerpoint/2010/main" val="351975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36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P spid="15365" grpId="0"/>
      <p:bldP spid="4" grpId="0"/>
      <p:bldP spid="3" grpId="0" animBg="1"/>
      <p:bldP spid="5" grpId="0"/>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77353" y="21760"/>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400" b="1" dirty="0"/>
              <a:t> </a:t>
            </a:r>
            <a:r>
              <a:rPr lang="en-US" altLang="en-US" sz="2800" b="1" dirty="0"/>
              <a:t>Pythagoras: Finding the Hypotenuse</a:t>
            </a:r>
          </a:p>
        </p:txBody>
      </p:sp>
      <p:sp>
        <p:nvSpPr>
          <p:cNvPr id="15364" name="TextBox 1">
            <a:extLst>
              <a:ext uri="{FF2B5EF4-FFF2-40B4-BE49-F238E27FC236}">
                <a16:creationId xmlns:a16="http://schemas.microsoft.com/office/drawing/2014/main" xmlns="" id="{B5F46D1C-97CB-8A4A-A6DF-BEF6F4E906C9}"/>
              </a:ext>
            </a:extLst>
          </p:cNvPr>
          <p:cNvSpPr txBox="1">
            <a:spLocks noChangeArrowheads="1"/>
          </p:cNvSpPr>
          <p:nvPr/>
        </p:nvSpPr>
        <p:spPr bwMode="auto">
          <a:xfrm>
            <a:off x="2423591" y="1210081"/>
            <a:ext cx="99553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pPr>
            <a:r>
              <a:rPr lang="en-GB" sz="2400" dirty="0"/>
              <a:t>Find the length of the hypotenuse of the triangle shown in the diagram.  Give your answer correct to 2 decimal places.</a:t>
            </a:r>
            <a:endParaRPr lang="en-GB" sz="2400" i="1" dirty="0"/>
          </a:p>
        </p:txBody>
      </p:sp>
      <p:sp>
        <p:nvSpPr>
          <p:cNvPr id="4" name="Rectangle 3"/>
          <p:cNvSpPr/>
          <p:nvPr/>
        </p:nvSpPr>
        <p:spPr>
          <a:xfrm>
            <a:off x="2320845" y="710474"/>
            <a:ext cx="6480175" cy="461665"/>
          </a:xfrm>
          <a:prstGeom prst="rect">
            <a:avLst/>
          </a:prstGeom>
        </p:spPr>
        <p:txBody>
          <a:bodyPr wrap="square">
            <a:spAutoFit/>
          </a:bodyPr>
          <a:lstStyle/>
          <a:p>
            <a:r>
              <a:rPr lang="en-GB" sz="2400" b="1" dirty="0"/>
              <a:t> Example </a:t>
            </a:r>
            <a:r>
              <a:rPr lang="en-GB" sz="2400" dirty="0"/>
              <a:t> </a:t>
            </a:r>
          </a:p>
        </p:txBody>
      </p:sp>
      <p:sp>
        <p:nvSpPr>
          <p:cNvPr id="5" name="TextBox 4">
            <a:extLst>
              <a:ext uri="{FF2B5EF4-FFF2-40B4-BE49-F238E27FC236}">
                <a16:creationId xmlns:a16="http://schemas.microsoft.com/office/drawing/2014/main" xmlns="" id="{6907060A-3803-49AF-8FD5-E68DA09357EA}"/>
              </a:ext>
            </a:extLst>
          </p:cNvPr>
          <p:cNvSpPr txBox="1"/>
          <p:nvPr/>
        </p:nvSpPr>
        <p:spPr>
          <a:xfrm>
            <a:off x="2423591" y="2039530"/>
            <a:ext cx="5253283" cy="1938992"/>
          </a:xfrm>
          <a:prstGeom prst="rect">
            <a:avLst/>
          </a:prstGeom>
          <a:noFill/>
        </p:spPr>
        <p:txBody>
          <a:bodyPr wrap="square" rtlCol="0">
            <a:spAutoFit/>
          </a:bodyPr>
          <a:lstStyle/>
          <a:p>
            <a:r>
              <a:rPr lang="en-US" sz="2400" b="1" dirty="0"/>
              <a:t>Solution</a:t>
            </a:r>
          </a:p>
          <a:p>
            <a:r>
              <a:rPr lang="en-GB" sz="2400" dirty="0">
                <a:solidFill>
                  <a:srgbClr val="FF0000"/>
                </a:solidFill>
              </a:rPr>
              <a:t>As this is a right-angled triangle Pythagoras’ Theorem can be used. </a:t>
            </a:r>
            <a:br>
              <a:rPr lang="en-GB" sz="2400" dirty="0">
                <a:solidFill>
                  <a:srgbClr val="FF0000"/>
                </a:solidFill>
              </a:rPr>
            </a:br>
            <a:r>
              <a:rPr lang="en-GB" sz="2400" dirty="0">
                <a:solidFill>
                  <a:srgbClr val="FF0000"/>
                </a:solidFill>
              </a:rPr>
              <a:t>If the length of the hypotenuse is </a:t>
            </a:r>
            <a:r>
              <a:rPr lang="en-GB" sz="2400" i="1" dirty="0">
                <a:solidFill>
                  <a:srgbClr val="FF0000"/>
                </a:solidFill>
                <a:latin typeface="Times New Roman" panose="02020603050405020304" pitchFamily="18" charset="0"/>
                <a:cs typeface="Times New Roman" panose="02020603050405020304" pitchFamily="18" charset="0"/>
              </a:rPr>
              <a:t>a</a:t>
            </a:r>
            <a:r>
              <a:rPr lang="en-GB" sz="2400" dirty="0">
                <a:solidFill>
                  <a:srgbClr val="FF0000"/>
                </a:solidFill>
              </a:rPr>
              <a:t>, then </a:t>
            </a:r>
            <a:r>
              <a:rPr lang="en-GB" sz="2400" i="1" dirty="0">
                <a:solidFill>
                  <a:srgbClr val="FF0000"/>
                </a:solidFill>
                <a:latin typeface="Times New Roman" panose="02020603050405020304" pitchFamily="18" charset="0"/>
                <a:cs typeface="Times New Roman" panose="02020603050405020304" pitchFamily="18" charset="0"/>
              </a:rPr>
              <a:t>b</a:t>
            </a:r>
            <a:r>
              <a:rPr lang="en-GB" sz="2400" dirty="0">
                <a:solidFill>
                  <a:srgbClr val="FF0000"/>
                </a:solidFill>
              </a:rPr>
              <a:t> = 4 cm and </a:t>
            </a:r>
            <a:r>
              <a:rPr lang="en-GB" sz="2400" i="1" dirty="0">
                <a:solidFill>
                  <a:srgbClr val="FF0000"/>
                </a:solidFill>
                <a:latin typeface="Times New Roman" panose="02020603050405020304" pitchFamily="18" charset="0"/>
                <a:cs typeface="Times New Roman" panose="02020603050405020304" pitchFamily="18" charset="0"/>
              </a:rPr>
              <a:t>c</a:t>
            </a:r>
            <a:r>
              <a:rPr lang="en-GB" sz="2400" dirty="0">
                <a:solidFill>
                  <a:srgbClr val="FF0000"/>
                </a:solidFill>
              </a:rPr>
              <a:t> = 6 cm </a:t>
            </a:r>
          </a:p>
        </p:txBody>
      </p:sp>
      <p:pic>
        <p:nvPicPr>
          <p:cNvPr id="2" name="Picture 1">
            <a:extLst>
              <a:ext uri="{FF2B5EF4-FFF2-40B4-BE49-F238E27FC236}">
                <a16:creationId xmlns:a16="http://schemas.microsoft.com/office/drawing/2014/main" xmlns="" id="{632A40CA-F6B4-4F4A-9036-B156F75CD5CE}"/>
              </a:ext>
            </a:extLst>
          </p:cNvPr>
          <p:cNvPicPr>
            <a:picLocks noChangeAspect="1"/>
          </p:cNvPicPr>
          <p:nvPr/>
        </p:nvPicPr>
        <p:blipFill>
          <a:blip r:embed="rId3"/>
          <a:stretch>
            <a:fillRect/>
          </a:stretch>
        </p:blipFill>
        <p:spPr>
          <a:xfrm>
            <a:off x="7968208" y="2169173"/>
            <a:ext cx="3999764" cy="2882183"/>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6C0F4819-7D2F-984E-87B4-5D7E14BF078B}"/>
                  </a:ext>
                </a:extLst>
              </p:cNvPr>
              <p:cNvSpPr txBox="1"/>
              <p:nvPr/>
            </p:nvSpPr>
            <p:spPr>
              <a:xfrm>
                <a:off x="2423591" y="3978522"/>
                <a:ext cx="4824536" cy="2731582"/>
              </a:xfrm>
              <a:prstGeom prst="rect">
                <a:avLst/>
              </a:prstGeom>
              <a:noFill/>
            </p:spPr>
            <p:txBody>
              <a:bodyPr wrap="square" rtlCol="0">
                <a:spAutoFit/>
              </a:bodyPr>
              <a:lstStyle/>
              <a:p>
                <a:pPr>
                  <a:spcAft>
                    <a:spcPts val="600"/>
                  </a:spcAft>
                </a:pPr>
                <a:r>
                  <a:rPr lang="en-US" sz="2400" dirty="0">
                    <a:solidFill>
                      <a:srgbClr val="FF0000"/>
                    </a:solidFill>
                  </a:rPr>
                  <a:t>Hence: </a:t>
                </a:r>
                <a14:m>
                  <m:oMath xmlns:m="http://schemas.openxmlformats.org/officeDocument/2006/math">
                    <m:sSup>
                      <m:sSupPr>
                        <m:ctrlPr>
                          <a:rPr lang="en-US" sz="2400" i="1" smtClean="0">
                            <a:solidFill>
                              <a:srgbClr val="FF0000"/>
                            </a:solidFill>
                            <a:latin typeface="Cambria Math"/>
                          </a:rPr>
                        </m:ctrlPr>
                      </m:sSupPr>
                      <m:e>
                        <m:r>
                          <a:rPr lang="en-GB" sz="2400" i="1">
                            <a:solidFill>
                              <a:srgbClr val="FF0000"/>
                            </a:solidFill>
                            <a:latin typeface="Cambria Math" panose="02040503050406030204" pitchFamily="18" charset="0"/>
                          </a:rPr>
                          <m:t>𝑎</m:t>
                        </m:r>
                      </m:e>
                      <m:sup>
                        <m:r>
                          <a:rPr lang="en-GB" sz="2400" i="1">
                            <a:solidFill>
                              <a:srgbClr val="FF0000"/>
                            </a:solidFill>
                            <a:latin typeface="Cambria Math" panose="02040503050406030204" pitchFamily="18" charset="0"/>
                          </a:rPr>
                          <m:t>2</m:t>
                        </m:r>
                      </m:sup>
                    </m:sSup>
                  </m:oMath>
                </a14:m>
                <a:r>
                  <a:rPr lang="en-US" sz="2400" dirty="0">
                    <a:solidFill>
                      <a:srgbClr val="FF0000"/>
                    </a:solidFill>
                  </a:rPr>
                  <a:t> = </a:t>
                </a:r>
                <a14:m>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𝑏</m:t>
                        </m:r>
                      </m:e>
                      <m:sup>
                        <m:r>
                          <a:rPr lang="en-GB" sz="2400" i="1">
                            <a:solidFill>
                              <a:srgbClr val="FF0000"/>
                            </a:solidFill>
                            <a:latin typeface="Cambria Math" panose="02040503050406030204" pitchFamily="18" charset="0"/>
                          </a:rPr>
                          <m:t>2</m:t>
                        </m:r>
                      </m:sup>
                    </m:sSup>
                    <m:r>
                      <a:rPr lang="en-GB" sz="2400" b="0" i="1"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 </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𝑐</m:t>
                        </m:r>
                      </m:e>
                      <m:sup>
                        <m:r>
                          <a:rPr lang="en-GB" sz="2400" i="1">
                            <a:solidFill>
                              <a:srgbClr val="FF0000"/>
                            </a:solidFill>
                            <a:latin typeface="Cambria Math" panose="02040503050406030204" pitchFamily="18" charset="0"/>
                          </a:rPr>
                          <m:t>2</m:t>
                        </m:r>
                      </m:sup>
                    </m:sSup>
                  </m:oMath>
                </a14:m>
                <a:endParaRPr lang="en-GB" sz="2400" dirty="0">
                  <a:solidFill>
                    <a:srgbClr val="FF0000"/>
                  </a:solidFill>
                </a:endParaRPr>
              </a:p>
              <a:p>
                <a:pPr>
                  <a:spcAft>
                    <a:spcPts val="600"/>
                  </a:spcAft>
                </a:pPr>
                <a:r>
                  <a:rPr lang="en-US" sz="2400" dirty="0">
                    <a:solidFill>
                      <a:srgbClr val="FF0000"/>
                    </a:solidFill>
                  </a:rPr>
                  <a:t>                 = </a:t>
                </a:r>
                <a14:m>
                  <m:oMath xmlns:m="http://schemas.openxmlformats.org/officeDocument/2006/math">
                    <m:sSup>
                      <m:sSupPr>
                        <m:ctrlPr>
                          <a:rPr lang="en-US"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4</m:t>
                        </m:r>
                      </m:e>
                      <m:sup>
                        <m:r>
                          <a:rPr lang="en-GB" sz="2400" b="0" i="1" smtClean="0">
                            <a:solidFill>
                              <a:srgbClr val="FF0000"/>
                            </a:solidFill>
                            <a:latin typeface="Cambria Math" panose="02040503050406030204" pitchFamily="18" charset="0"/>
                          </a:rPr>
                          <m:t>2</m:t>
                        </m:r>
                      </m:sup>
                    </m:sSup>
                  </m:oMath>
                </a14:m>
                <a:r>
                  <a:rPr lang="en-US" sz="2400" dirty="0">
                    <a:solidFill>
                      <a:srgbClr val="FF0000"/>
                    </a:solidFill>
                  </a:rPr>
                  <a:t> + </a:t>
                </a:r>
                <a14:m>
                  <m:oMath xmlns:m="http://schemas.openxmlformats.org/officeDocument/2006/math">
                    <m:sSup>
                      <m:sSupPr>
                        <m:ctrlPr>
                          <a:rPr lang="en-US"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6</m:t>
                        </m:r>
                      </m:e>
                      <m:sup>
                        <m:r>
                          <a:rPr lang="en-GB" sz="2400" b="0" i="1" smtClean="0">
                            <a:solidFill>
                              <a:srgbClr val="FF0000"/>
                            </a:solidFill>
                            <a:latin typeface="Cambria Math" panose="02040503050406030204" pitchFamily="18" charset="0"/>
                          </a:rPr>
                          <m:t>2</m:t>
                        </m:r>
                      </m:sup>
                    </m:sSup>
                  </m:oMath>
                </a14:m>
                <a:endParaRPr lang="en-US" sz="2400" dirty="0">
                  <a:solidFill>
                    <a:srgbClr val="FF0000"/>
                  </a:solidFill>
                </a:endParaRPr>
              </a:p>
              <a:p>
                <a:pPr>
                  <a:spcAft>
                    <a:spcPts val="600"/>
                  </a:spcAft>
                </a:pPr>
                <a:r>
                  <a:rPr lang="en-US" sz="2400" dirty="0">
                    <a:solidFill>
                      <a:srgbClr val="FF0000"/>
                    </a:solidFill>
                  </a:rPr>
                  <a:t>                 = 16 + 36</a:t>
                </a:r>
              </a:p>
              <a:p>
                <a:pPr>
                  <a:spcAft>
                    <a:spcPts val="600"/>
                  </a:spcAft>
                </a:pPr>
                <a:r>
                  <a:rPr lang="en-US" sz="2400" dirty="0">
                    <a:solidFill>
                      <a:srgbClr val="FF0000"/>
                    </a:solidFill>
                  </a:rPr>
                  <a:t>                 = 52</a:t>
                </a:r>
              </a:p>
              <a:p>
                <a:pPr>
                  <a:spcAft>
                    <a:spcPts val="600"/>
                  </a:spcAft>
                </a:pPr>
                <a:r>
                  <a:rPr lang="en-US" sz="2400" dirty="0">
                    <a:solidFill>
                      <a:srgbClr val="FF0000"/>
                    </a:solidFill>
                  </a:rPr>
                  <a:t>and </a:t>
                </a:r>
                <a14:m>
                  <m:oMath xmlns:m="http://schemas.openxmlformats.org/officeDocument/2006/math">
                    <m:r>
                      <a:rPr lang="en-GB" sz="2400" b="0" i="0"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  </m:t>
                    </m:r>
                    <m:r>
                      <a:rPr lang="en-GB" sz="2400" i="1" smtClean="0">
                        <a:solidFill>
                          <a:srgbClr val="FF0000"/>
                        </a:solidFill>
                        <a:latin typeface="Cambria Math" panose="02040503050406030204" pitchFamily="18" charset="0"/>
                      </a:rPr>
                      <m:t>𝑎</m:t>
                    </m:r>
                  </m:oMath>
                </a14:m>
                <a:r>
                  <a:rPr lang="en-US" sz="2400" dirty="0">
                    <a:solidFill>
                      <a:srgbClr val="FF0000"/>
                    </a:solidFill>
                  </a:rPr>
                  <a:t>  </a:t>
                </a:r>
                <a:r>
                  <a:rPr lang="en-US" sz="2400" i="1" dirty="0">
                    <a:solidFill>
                      <a:srgbClr val="FF0000"/>
                    </a:solidFill>
                  </a:rPr>
                  <a:t>= </a:t>
                </a:r>
                <a:r>
                  <a:rPr lang="en-US" sz="2400" dirty="0">
                    <a:solidFill>
                      <a:srgbClr val="FF0000"/>
                    </a:solidFill>
                  </a:rPr>
                  <a:t> </a:t>
                </a:r>
                <a14:m>
                  <m:oMath xmlns:m="http://schemas.openxmlformats.org/officeDocument/2006/math">
                    <m:rad>
                      <m:radPr>
                        <m:degHide m:val="on"/>
                        <m:ctrlPr>
                          <a:rPr lang="en-US" sz="2400" i="1" smtClean="0">
                            <a:solidFill>
                              <a:srgbClr val="FF0000"/>
                            </a:solidFill>
                            <a:latin typeface="Cambria Math"/>
                          </a:rPr>
                        </m:ctrlPr>
                      </m:radPr>
                      <m:deg/>
                      <m:e>
                        <m:r>
                          <a:rPr lang="en-GB" sz="2400" b="0" i="1" smtClean="0">
                            <a:solidFill>
                              <a:srgbClr val="FF0000"/>
                            </a:solidFill>
                            <a:latin typeface="Cambria Math" panose="02040503050406030204" pitchFamily="18" charset="0"/>
                          </a:rPr>
                          <m:t>52</m:t>
                        </m:r>
                      </m:e>
                    </m:rad>
                  </m:oMath>
                </a14:m>
                <a:endParaRPr lang="en-US" sz="2400" dirty="0">
                  <a:solidFill>
                    <a:srgbClr val="FF0000"/>
                  </a:solidFill>
                </a:endParaRPr>
              </a:p>
              <a:p>
                <a:pPr>
                  <a:spcAft>
                    <a:spcPts val="600"/>
                  </a:spcAft>
                </a:pPr>
                <a:r>
                  <a:rPr lang="en-US" sz="2400" dirty="0">
                    <a:solidFill>
                      <a:srgbClr val="FF0000"/>
                    </a:solidFill>
                  </a:rPr>
                  <a:t>                 = 7.2 cm to 1d.p.</a:t>
                </a:r>
              </a:p>
            </p:txBody>
          </p:sp>
        </mc:Choice>
        <mc:Fallback xmlns="">
          <p:sp>
            <p:nvSpPr>
              <p:cNvPr id="3" name="TextBox 2">
                <a:extLst>
                  <a:ext uri="{FF2B5EF4-FFF2-40B4-BE49-F238E27FC236}">
                    <a16:creationId xmlns:a16="http://schemas.microsoft.com/office/drawing/2014/main" xmlns:a14="http://schemas.microsoft.com/office/drawing/2010/main" xmlns="" id="{6C0F4819-7D2F-984E-87B4-5D7E14BF078B}"/>
                  </a:ext>
                </a:extLst>
              </p:cNvPr>
              <p:cNvSpPr txBox="1">
                <a:spLocks noRot="1" noChangeAspect="1" noMove="1" noResize="1" noEditPoints="1" noAdjustHandles="1" noChangeArrowheads="1" noChangeShapeType="1" noTextEdit="1"/>
              </p:cNvSpPr>
              <p:nvPr/>
            </p:nvSpPr>
            <p:spPr>
              <a:xfrm>
                <a:off x="2423591" y="3978522"/>
                <a:ext cx="4824536" cy="2731582"/>
              </a:xfrm>
              <a:prstGeom prst="rect">
                <a:avLst/>
              </a:prstGeom>
              <a:blipFill rotWithShape="1">
                <a:blip r:embed="rId4"/>
                <a:stretch>
                  <a:fillRect l="-2023" t="-1563" b="-4241"/>
                </a:stretch>
              </a:blipFill>
            </p:spPr>
            <p:txBody>
              <a:bodyPr/>
              <a:lstStyle/>
              <a:p>
                <a:r>
                  <a:rPr lang="en-GB">
                    <a:noFill/>
                  </a:rPr>
                  <a:t> </a:t>
                </a:r>
              </a:p>
            </p:txBody>
          </p:sp>
        </mc:Fallback>
      </mc:AlternateContent>
      <p:sp>
        <p:nvSpPr>
          <p:cNvPr id="9" name="TextBox 7">
            <a:extLst>
              <a:ext uri="{FF2B5EF4-FFF2-40B4-BE49-F238E27FC236}">
                <a16:creationId xmlns:a16="http://schemas.microsoft.com/office/drawing/2014/main" xmlns="" id="{02CF7524-1179-0C4D-967D-5A12869A5B6D}"/>
              </a:ext>
            </a:extLst>
          </p:cNvPr>
          <p:cNvSpPr txBox="1">
            <a:spLocks noChangeArrowheads="1"/>
          </p:cNvSpPr>
          <p:nvPr/>
        </p:nvSpPr>
        <p:spPr bwMode="auto">
          <a:xfrm>
            <a:off x="-3517" y="56659"/>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1</a:t>
            </a:r>
          </a:p>
        </p:txBody>
      </p:sp>
    </p:spTree>
    <p:extLst>
      <p:ext uri="{BB962C8B-B14F-4D97-AF65-F5344CB8AC3E}">
        <p14:creationId xmlns:p14="http://schemas.microsoft.com/office/powerpoint/2010/main" val="2426139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77353" y="21760"/>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400" b="1" dirty="0"/>
              <a:t> </a:t>
            </a:r>
            <a:r>
              <a:rPr lang="en-US" altLang="en-US" sz="2800" b="1" dirty="0"/>
              <a:t>Pythagoras: Finding the Hypotenuse</a:t>
            </a:r>
          </a:p>
        </p:txBody>
      </p:sp>
      <p:sp>
        <p:nvSpPr>
          <p:cNvPr id="15364" name="TextBox 1">
            <a:extLst>
              <a:ext uri="{FF2B5EF4-FFF2-40B4-BE49-F238E27FC236}">
                <a16:creationId xmlns:a16="http://schemas.microsoft.com/office/drawing/2014/main" xmlns="" id="{B5F46D1C-97CB-8A4A-A6DF-BEF6F4E906C9}"/>
              </a:ext>
            </a:extLst>
          </p:cNvPr>
          <p:cNvSpPr txBox="1">
            <a:spLocks noChangeArrowheads="1"/>
          </p:cNvSpPr>
          <p:nvPr/>
        </p:nvSpPr>
        <p:spPr bwMode="auto">
          <a:xfrm>
            <a:off x="2321277" y="1157197"/>
            <a:ext cx="99553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pPr>
            <a:r>
              <a:rPr lang="en-GB" sz="2400" dirty="0"/>
              <a:t>Find the length of the hypotenuse of the triangles shown in the diagrams below. Give your answers correct to 2 decimal places</a:t>
            </a:r>
            <a:r>
              <a:rPr lang="en-GB" dirty="0"/>
              <a:t>.</a:t>
            </a:r>
            <a:endParaRPr lang="en-GB" i="1" dirty="0"/>
          </a:p>
        </p:txBody>
      </p:sp>
      <p:sp>
        <p:nvSpPr>
          <p:cNvPr id="4" name="Rectangle 3"/>
          <p:cNvSpPr/>
          <p:nvPr/>
        </p:nvSpPr>
        <p:spPr>
          <a:xfrm>
            <a:off x="2320845" y="710474"/>
            <a:ext cx="6480175" cy="461665"/>
          </a:xfrm>
          <a:prstGeom prst="rect">
            <a:avLst/>
          </a:prstGeom>
        </p:spPr>
        <p:txBody>
          <a:bodyPr wrap="square">
            <a:spAutoFit/>
          </a:bodyPr>
          <a:lstStyle/>
          <a:p>
            <a:r>
              <a:rPr lang="en-GB" sz="2400" b="1" dirty="0"/>
              <a:t>Example </a:t>
            </a:r>
            <a:r>
              <a:rPr lang="en-GB" sz="2400" dirty="0"/>
              <a:t> </a:t>
            </a:r>
          </a:p>
        </p:txBody>
      </p:sp>
      <p:sp>
        <p:nvSpPr>
          <p:cNvPr id="2" name="TextBox 1">
            <a:extLst>
              <a:ext uri="{FF2B5EF4-FFF2-40B4-BE49-F238E27FC236}">
                <a16:creationId xmlns:a16="http://schemas.microsoft.com/office/drawing/2014/main" xmlns="" id="{F42C1E20-EE63-4C13-8713-65C111B1E794}"/>
              </a:ext>
            </a:extLst>
          </p:cNvPr>
          <p:cNvSpPr txBox="1"/>
          <p:nvPr/>
        </p:nvSpPr>
        <p:spPr>
          <a:xfrm>
            <a:off x="2567608" y="4204291"/>
            <a:ext cx="1584088" cy="577850"/>
          </a:xfrm>
          <a:prstGeom prst="rect">
            <a:avLst/>
          </a:prstGeom>
          <a:noFill/>
        </p:spPr>
        <p:txBody>
          <a:bodyPr wrap="none" rtlCol="0">
            <a:spAutoFit/>
          </a:bodyPr>
          <a:lstStyle/>
          <a:p>
            <a:pPr>
              <a:lnSpc>
                <a:spcPct val="150000"/>
              </a:lnSpc>
            </a:pPr>
            <a:r>
              <a:rPr lang="en-GB" sz="2400" b="1" dirty="0"/>
              <a:t>Solutions</a:t>
            </a:r>
          </a:p>
        </p:txBody>
      </p:sp>
      <p:pic>
        <p:nvPicPr>
          <p:cNvPr id="3" name="Picture 2">
            <a:extLst>
              <a:ext uri="{FF2B5EF4-FFF2-40B4-BE49-F238E27FC236}">
                <a16:creationId xmlns:a16="http://schemas.microsoft.com/office/drawing/2014/main" xmlns="" id="{76C480F9-2B1E-024A-83A9-4B391E6692B3}"/>
              </a:ext>
            </a:extLst>
          </p:cNvPr>
          <p:cNvPicPr>
            <a:picLocks noChangeAspect="1"/>
          </p:cNvPicPr>
          <p:nvPr/>
        </p:nvPicPr>
        <p:blipFill>
          <a:blip r:embed="rId3"/>
          <a:stretch>
            <a:fillRect/>
          </a:stretch>
        </p:blipFill>
        <p:spPr>
          <a:xfrm>
            <a:off x="2567608" y="1989017"/>
            <a:ext cx="8563520" cy="2269226"/>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3FCC49ED-5AE7-EE4C-BC52-3CAA1B7B8966}"/>
                  </a:ext>
                </a:extLst>
              </p:cNvPr>
              <p:cNvSpPr txBox="1"/>
              <p:nvPr/>
            </p:nvSpPr>
            <p:spPr>
              <a:xfrm>
                <a:off x="2653164" y="4708542"/>
                <a:ext cx="4392488" cy="2127698"/>
              </a:xfrm>
              <a:prstGeom prst="rect">
                <a:avLst/>
              </a:prstGeom>
              <a:noFill/>
            </p:spPr>
            <p:txBody>
              <a:bodyPr wrap="square" rtlCol="0">
                <a:spAutoFit/>
              </a:bodyPr>
              <a:lstStyle/>
              <a:p>
                <a:pPr>
                  <a:spcAft>
                    <a:spcPts val="300"/>
                  </a:spcAft>
                </a:pPr>
                <a14:m>
                  <m:oMath xmlns:m="http://schemas.openxmlformats.org/officeDocument/2006/math">
                    <m:sSup>
                      <m:sSupPr>
                        <m:ctrlPr>
                          <a:rPr lang="en-US"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r>
                      <a:rPr lang="en-GB" sz="2400" b="0" i="1" smtClean="0">
                        <a:solidFill>
                          <a:srgbClr val="FF0000"/>
                        </a:solidFill>
                        <a:latin typeface="Cambria Math" panose="02040503050406030204" pitchFamily="18" charset="0"/>
                      </a:rPr>
                      <m:t>= </m:t>
                    </m:r>
                    <m:sSup>
                      <m:sSupPr>
                        <m:ctrlPr>
                          <a:rPr lang="en-GB" sz="2400" b="0" i="1" smtClean="0">
                            <a:solidFill>
                              <a:srgbClr val="FF0000"/>
                            </a:solidFill>
                            <a:latin typeface="Cambria Math"/>
                          </a:rPr>
                        </m:ctrlPr>
                      </m:sSupPr>
                      <m:e>
                        <m:r>
                          <a:rPr lang="en-GB" sz="2400" b="0" i="1" smtClean="0">
                            <a:solidFill>
                              <a:srgbClr val="FF0000"/>
                            </a:solidFill>
                            <a:latin typeface="Cambria Math" panose="02040503050406030204" pitchFamily="18" charset="0"/>
                          </a:rPr>
                          <m:t>11</m:t>
                        </m:r>
                      </m:e>
                      <m:sup>
                        <m:r>
                          <a:rPr lang="en-GB" sz="2400" b="0" i="1" smtClean="0">
                            <a:solidFill>
                              <a:srgbClr val="FF0000"/>
                            </a:solidFill>
                            <a:latin typeface="Cambria Math" panose="02040503050406030204" pitchFamily="18" charset="0"/>
                          </a:rPr>
                          <m:t>2</m:t>
                        </m:r>
                      </m:sup>
                    </m:sSup>
                  </m:oMath>
                </a14:m>
                <a:r>
                  <a:rPr lang="en-US" sz="2400" dirty="0">
                    <a:solidFill>
                      <a:srgbClr val="FF0000"/>
                    </a:solidFill>
                  </a:rPr>
                  <a:t> + </a:t>
                </a:r>
                <a14:m>
                  <m:oMath xmlns:m="http://schemas.openxmlformats.org/officeDocument/2006/math">
                    <m:sSup>
                      <m:sSupPr>
                        <m:ctrlPr>
                          <a:rPr lang="en-US"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7</m:t>
                        </m:r>
                      </m:e>
                      <m:sup>
                        <m:r>
                          <a:rPr lang="en-GB" sz="2400" b="0" i="1" smtClean="0">
                            <a:solidFill>
                              <a:srgbClr val="FF0000"/>
                            </a:solidFill>
                            <a:latin typeface="Cambria Math" panose="02040503050406030204" pitchFamily="18" charset="0"/>
                          </a:rPr>
                          <m:t>2</m:t>
                        </m:r>
                      </m:sup>
                    </m:sSup>
                  </m:oMath>
                </a14:m>
                <a:endParaRPr lang="en-GB" sz="2400" dirty="0">
                  <a:solidFill>
                    <a:srgbClr val="FF0000"/>
                  </a:solidFill>
                </a:endParaRPr>
              </a:p>
              <a:p>
                <a:pPr>
                  <a:spcAft>
                    <a:spcPts val="300"/>
                  </a:spcAft>
                </a:pPr>
                <a:r>
                  <a:rPr lang="en-US" sz="2400" dirty="0">
                    <a:solidFill>
                      <a:srgbClr val="FF0000"/>
                    </a:solidFill>
                  </a:rPr>
                  <a:t>          =  121 + 49</a:t>
                </a:r>
              </a:p>
              <a:p>
                <a:pPr>
                  <a:spcAft>
                    <a:spcPts val="300"/>
                  </a:spcAft>
                </a:pPr>
                <a:r>
                  <a:rPr lang="en-US" sz="2400" dirty="0">
                    <a:solidFill>
                      <a:srgbClr val="FF0000"/>
                    </a:solidFill>
                  </a:rPr>
                  <a:t>          =  170 cm</a:t>
                </a:r>
              </a:p>
              <a:p>
                <a:pPr>
                  <a:spcAft>
                    <a:spcPts val="300"/>
                  </a:spcAft>
                </a:pPr>
                <a:r>
                  <a:rPr lang="en-US" sz="2400" dirty="0">
                    <a:solidFill>
                      <a:srgbClr val="FF0000"/>
                    </a:solidFill>
                  </a:rPr>
                  <a:t>So  </a:t>
                </a:r>
                <a14:m>
                  <m:oMath xmlns:m="http://schemas.openxmlformats.org/officeDocument/2006/math">
                    <m:r>
                      <a:rPr lang="en-GB" sz="2400" b="0" i="1" smtClean="0">
                        <a:solidFill>
                          <a:srgbClr val="FF0000"/>
                        </a:solidFill>
                        <a:latin typeface="Cambria Math" panose="02040503050406030204" pitchFamily="18" charset="0"/>
                      </a:rPr>
                      <m:t>𝑥</m:t>
                    </m:r>
                  </m:oMath>
                </a14:m>
                <a:r>
                  <a:rPr lang="en-US" sz="2400" dirty="0">
                    <a:solidFill>
                      <a:srgbClr val="FF0000"/>
                    </a:solidFill>
                  </a:rPr>
                  <a:t> = </a:t>
                </a:r>
                <a14:m>
                  <m:oMath xmlns:m="http://schemas.openxmlformats.org/officeDocument/2006/math">
                    <m:rad>
                      <m:radPr>
                        <m:degHide m:val="on"/>
                        <m:ctrlPr>
                          <a:rPr lang="en-US" sz="2400" i="1" smtClean="0">
                            <a:solidFill>
                              <a:srgbClr val="FF0000"/>
                            </a:solidFill>
                            <a:latin typeface="Cambria Math"/>
                          </a:rPr>
                        </m:ctrlPr>
                      </m:radPr>
                      <m:deg/>
                      <m:e>
                        <m:r>
                          <a:rPr lang="en-GB" sz="2400" b="0" i="1" smtClean="0">
                            <a:solidFill>
                              <a:srgbClr val="FF0000"/>
                            </a:solidFill>
                            <a:latin typeface="Cambria Math" panose="02040503050406030204" pitchFamily="18" charset="0"/>
                          </a:rPr>
                          <m:t>170</m:t>
                        </m:r>
                      </m:e>
                    </m:rad>
                  </m:oMath>
                </a14:m>
                <a:endParaRPr lang="en-US" sz="2400" dirty="0">
                  <a:solidFill>
                    <a:srgbClr val="FF0000"/>
                  </a:solidFill>
                </a:endParaRPr>
              </a:p>
              <a:p>
                <a:pPr>
                  <a:spcAft>
                    <a:spcPts val="300"/>
                  </a:spcAft>
                </a:pPr>
                <a:r>
                  <a:rPr lang="en-US" sz="2400" dirty="0">
                    <a:solidFill>
                      <a:srgbClr val="FF0000"/>
                    </a:solidFill>
                  </a:rPr>
                  <a:t>          = 13.04 cm to 2 </a:t>
                </a:r>
                <a:r>
                  <a:rPr lang="en-US" sz="2400" dirty="0" err="1">
                    <a:solidFill>
                      <a:srgbClr val="FF0000"/>
                    </a:solidFill>
                  </a:rPr>
                  <a:t>d.p.</a:t>
                </a:r>
                <a:endParaRPr lang="en-US" sz="2400" dirty="0">
                  <a:solidFill>
                    <a:srgbClr val="FF0000"/>
                  </a:solidFill>
                </a:endParaRPr>
              </a:p>
            </p:txBody>
          </p:sp>
        </mc:Choice>
        <mc:Fallback xmlns="">
          <p:sp>
            <p:nvSpPr>
              <p:cNvPr id="5" name="TextBox 4">
                <a:extLst>
                  <a:ext uri="{FF2B5EF4-FFF2-40B4-BE49-F238E27FC236}">
                    <a16:creationId xmlns:a16="http://schemas.microsoft.com/office/drawing/2014/main" id="{3FCC49ED-5AE7-EE4C-BC52-3CAA1B7B8966}"/>
                  </a:ext>
                </a:extLst>
              </p:cNvPr>
              <p:cNvSpPr txBox="1">
                <a:spLocks noRot="1" noChangeAspect="1" noMove="1" noResize="1" noEditPoints="1" noAdjustHandles="1" noChangeArrowheads="1" noChangeShapeType="1" noTextEdit="1"/>
              </p:cNvSpPr>
              <p:nvPr/>
            </p:nvSpPr>
            <p:spPr>
              <a:xfrm>
                <a:off x="2653164" y="4708542"/>
                <a:ext cx="4392488" cy="2127698"/>
              </a:xfrm>
              <a:prstGeom prst="rect">
                <a:avLst/>
              </a:prstGeom>
              <a:blipFill>
                <a:blip r:embed="rId4"/>
                <a:stretch>
                  <a:fillRect l="-2080" t="-2006" b="-5731"/>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xmlns="" id="{A7DD27DB-5E92-0244-A9C5-65725939AE84}"/>
              </a:ext>
            </a:extLst>
          </p:cNvPr>
          <p:cNvSpPr txBox="1"/>
          <p:nvPr/>
        </p:nvSpPr>
        <p:spPr>
          <a:xfrm>
            <a:off x="2567608" y="4755239"/>
            <a:ext cx="504056" cy="400110"/>
          </a:xfrm>
          <a:prstGeom prst="rect">
            <a:avLst/>
          </a:prstGeom>
          <a:noFill/>
        </p:spPr>
        <p:txBody>
          <a:bodyPr wrap="square" rtlCol="0">
            <a:spAutoFit/>
          </a:bodyPr>
          <a:lstStyle/>
          <a:p>
            <a:r>
              <a:rPr lang="en-US" dirty="0"/>
              <a:t>a)</a:t>
            </a:r>
          </a:p>
        </p:txBody>
      </p:sp>
      <p:sp>
        <p:nvSpPr>
          <p:cNvPr id="7" name="TextBox 6">
            <a:extLst>
              <a:ext uri="{FF2B5EF4-FFF2-40B4-BE49-F238E27FC236}">
                <a16:creationId xmlns:a16="http://schemas.microsoft.com/office/drawing/2014/main" xmlns="" id="{D497773E-3329-9545-861F-6526DC49DCC5}"/>
              </a:ext>
            </a:extLst>
          </p:cNvPr>
          <p:cNvSpPr txBox="1"/>
          <p:nvPr/>
        </p:nvSpPr>
        <p:spPr>
          <a:xfrm>
            <a:off x="7131208" y="4759791"/>
            <a:ext cx="648072" cy="400110"/>
          </a:xfrm>
          <a:prstGeom prst="rect">
            <a:avLst/>
          </a:prstGeom>
          <a:noFill/>
        </p:spPr>
        <p:txBody>
          <a:bodyPr wrap="square" rtlCol="0">
            <a:spAutoFit/>
          </a:bodyPr>
          <a:lstStyle/>
          <a:p>
            <a:r>
              <a:rPr lang="en-US" dirty="0"/>
              <a:t>b)</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65FE7200-4F5B-B848-857C-1AAEEF764204}"/>
                  </a:ext>
                </a:extLst>
              </p:cNvPr>
              <p:cNvSpPr txBox="1"/>
              <p:nvPr/>
            </p:nvSpPr>
            <p:spPr>
              <a:xfrm>
                <a:off x="7455244" y="4718045"/>
                <a:ext cx="4392488" cy="2477666"/>
              </a:xfrm>
              <a:prstGeom prst="rect">
                <a:avLst/>
              </a:prstGeom>
              <a:noFill/>
            </p:spPr>
            <p:txBody>
              <a:bodyPr wrap="square" rtlCol="0">
                <a:spAutoFit/>
              </a:bodyPr>
              <a:lstStyle/>
              <a:p>
                <a:pPr>
                  <a:spcAft>
                    <a:spcPts val="300"/>
                  </a:spcAft>
                </a:pPr>
                <a14:m>
                  <m:oMath xmlns:m="http://schemas.openxmlformats.org/officeDocument/2006/math">
                    <m:sSup>
                      <m:sSupPr>
                        <m:ctrlPr>
                          <a:rPr lang="en-US" sz="2400" i="1" smtClean="0">
                            <a:solidFill>
                              <a:srgbClr val="FF0000"/>
                            </a:solidFill>
                            <a:latin typeface="Cambria Math"/>
                          </a:rPr>
                        </m:ctrlPr>
                      </m:sSupPr>
                      <m:e>
                        <m:r>
                          <a:rPr lang="en-GB" sz="2400" i="1">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 </m:t>
                    </m:r>
                    <m:sSup>
                      <m:sSupPr>
                        <m:ctrlPr>
                          <a:rPr lang="en-GB" sz="2400" i="1" smtClean="0">
                            <a:solidFill>
                              <a:srgbClr val="FF0000"/>
                            </a:solidFill>
                            <a:latin typeface="Cambria Math"/>
                          </a:rPr>
                        </m:ctrlPr>
                      </m:sSupPr>
                      <m:e>
                        <m:r>
                          <a:rPr lang="en-GB" sz="2400" i="1">
                            <a:solidFill>
                              <a:srgbClr val="FF0000"/>
                            </a:solidFill>
                            <a:latin typeface="Cambria Math" panose="02040503050406030204" pitchFamily="18" charset="0"/>
                          </a:rPr>
                          <m:t>1</m:t>
                        </m:r>
                        <m:r>
                          <a:rPr lang="en-GB" sz="2400" b="0" i="1" smtClean="0">
                            <a:solidFill>
                              <a:srgbClr val="FF0000"/>
                            </a:solidFill>
                            <a:latin typeface="Cambria Math" panose="02040503050406030204" pitchFamily="18" charset="0"/>
                          </a:rPr>
                          <m:t>5</m:t>
                        </m:r>
                      </m:e>
                      <m:sup>
                        <m:r>
                          <a:rPr lang="en-GB" sz="2400" i="1">
                            <a:solidFill>
                              <a:srgbClr val="FF0000"/>
                            </a:solidFill>
                            <a:latin typeface="Cambria Math" panose="02040503050406030204" pitchFamily="18" charset="0"/>
                          </a:rPr>
                          <m:t>2</m:t>
                        </m:r>
                      </m:sup>
                    </m:sSup>
                  </m:oMath>
                </a14:m>
                <a:r>
                  <a:rPr lang="en-US" sz="2400" dirty="0">
                    <a:solidFill>
                      <a:srgbClr val="FF0000"/>
                    </a:solidFill>
                  </a:rPr>
                  <a:t> + </a:t>
                </a:r>
                <a14:m>
                  <m:oMath xmlns:m="http://schemas.openxmlformats.org/officeDocument/2006/math">
                    <m:sSup>
                      <m:sSupPr>
                        <m:ctrlPr>
                          <a:rPr lang="en-US" sz="2400" i="1">
                            <a:solidFill>
                              <a:srgbClr val="FF0000"/>
                            </a:solidFill>
                            <a:latin typeface="Cambria Math"/>
                          </a:rPr>
                        </m:ctrlPr>
                      </m:sSupPr>
                      <m:e>
                        <m:r>
                          <a:rPr lang="en-GB" sz="2400" b="0" i="1" smtClean="0">
                            <a:solidFill>
                              <a:srgbClr val="FF0000"/>
                            </a:solidFill>
                            <a:latin typeface="Cambria Math" panose="02040503050406030204" pitchFamily="18" charset="0"/>
                          </a:rPr>
                          <m:t>14</m:t>
                        </m:r>
                      </m:e>
                      <m:sup>
                        <m:r>
                          <a:rPr lang="en-GB" sz="2400" i="1">
                            <a:solidFill>
                              <a:srgbClr val="FF0000"/>
                            </a:solidFill>
                            <a:latin typeface="Cambria Math" panose="02040503050406030204" pitchFamily="18" charset="0"/>
                          </a:rPr>
                          <m:t>2</m:t>
                        </m:r>
                      </m:sup>
                    </m:sSup>
                  </m:oMath>
                </a14:m>
                <a:endParaRPr lang="en-GB" sz="2400" dirty="0">
                  <a:solidFill>
                    <a:srgbClr val="FF0000"/>
                  </a:solidFill>
                </a:endParaRPr>
              </a:p>
              <a:p>
                <a:pPr>
                  <a:spcAft>
                    <a:spcPts val="300"/>
                  </a:spcAft>
                </a:pPr>
                <a:r>
                  <a:rPr lang="en-US" sz="2400" dirty="0">
                    <a:solidFill>
                      <a:srgbClr val="FF0000"/>
                    </a:solidFill>
                  </a:rPr>
                  <a:t>          =  335 + 196</a:t>
                </a:r>
              </a:p>
              <a:p>
                <a:pPr>
                  <a:spcAft>
                    <a:spcPts val="300"/>
                  </a:spcAft>
                </a:pPr>
                <a:r>
                  <a:rPr lang="en-US" sz="2400" dirty="0">
                    <a:solidFill>
                      <a:srgbClr val="FF0000"/>
                    </a:solidFill>
                  </a:rPr>
                  <a:t>          =  531 cm</a:t>
                </a:r>
              </a:p>
              <a:p>
                <a:pPr>
                  <a:spcAft>
                    <a:spcPts val="300"/>
                  </a:spcAft>
                </a:pPr>
                <a:r>
                  <a:rPr lang="en-US" sz="2400" dirty="0">
                    <a:solidFill>
                      <a:srgbClr val="FF0000"/>
                    </a:solidFill>
                  </a:rPr>
                  <a:t>So  </a:t>
                </a:r>
                <a14:m>
                  <m:oMath xmlns:m="http://schemas.openxmlformats.org/officeDocument/2006/math">
                    <m:r>
                      <a:rPr lang="en-GB" sz="2400" i="1">
                        <a:solidFill>
                          <a:srgbClr val="FF0000"/>
                        </a:solidFill>
                        <a:latin typeface="Cambria Math" panose="02040503050406030204" pitchFamily="18" charset="0"/>
                      </a:rPr>
                      <m:t>𝑥</m:t>
                    </m:r>
                  </m:oMath>
                </a14:m>
                <a:r>
                  <a:rPr lang="en-US" sz="2400" dirty="0">
                    <a:solidFill>
                      <a:srgbClr val="FF0000"/>
                    </a:solidFill>
                  </a:rPr>
                  <a:t> = </a:t>
                </a:r>
                <a14:m>
                  <m:oMath xmlns:m="http://schemas.openxmlformats.org/officeDocument/2006/math">
                    <m:rad>
                      <m:radPr>
                        <m:degHide m:val="on"/>
                        <m:ctrlPr>
                          <a:rPr lang="en-US" sz="2400" i="1">
                            <a:solidFill>
                              <a:srgbClr val="FF0000"/>
                            </a:solidFill>
                            <a:latin typeface="Cambria Math"/>
                          </a:rPr>
                        </m:ctrlPr>
                      </m:radPr>
                      <m:deg/>
                      <m:e>
                        <m:r>
                          <a:rPr lang="en-GB" sz="2400" b="0" i="1" smtClean="0">
                            <a:solidFill>
                              <a:srgbClr val="FF0000"/>
                            </a:solidFill>
                            <a:latin typeface="Cambria Math" panose="02040503050406030204" pitchFamily="18" charset="0"/>
                          </a:rPr>
                          <m:t>531</m:t>
                        </m:r>
                      </m:e>
                    </m:rad>
                  </m:oMath>
                </a14:m>
                <a:endParaRPr lang="en-US" sz="2400" dirty="0">
                  <a:solidFill>
                    <a:srgbClr val="FF0000"/>
                  </a:solidFill>
                </a:endParaRPr>
              </a:p>
              <a:p>
                <a:pPr>
                  <a:spcAft>
                    <a:spcPts val="300"/>
                  </a:spcAft>
                </a:pPr>
                <a:r>
                  <a:rPr lang="en-US" sz="2400" dirty="0">
                    <a:solidFill>
                      <a:srgbClr val="FF0000"/>
                    </a:solidFill>
                  </a:rPr>
                  <a:t>          = 23.04 cm to 2 </a:t>
                </a:r>
                <a:r>
                  <a:rPr lang="en-US" sz="2400" dirty="0" err="1">
                    <a:solidFill>
                      <a:srgbClr val="FF0000"/>
                    </a:solidFill>
                  </a:rPr>
                  <a:t>d.p.</a:t>
                </a:r>
                <a:endParaRPr lang="en-US" sz="2400" dirty="0">
                  <a:solidFill>
                    <a:srgbClr val="FF0000"/>
                  </a:solidFill>
                </a:endParaRPr>
              </a:p>
              <a:p>
                <a:endParaRPr lang="en-US" dirty="0"/>
              </a:p>
            </p:txBody>
          </p:sp>
        </mc:Choice>
        <mc:Fallback xmlns="">
          <p:sp>
            <p:nvSpPr>
              <p:cNvPr id="9" name="TextBox 8">
                <a:extLst>
                  <a:ext uri="{FF2B5EF4-FFF2-40B4-BE49-F238E27FC236}">
                    <a16:creationId xmlns:a16="http://schemas.microsoft.com/office/drawing/2014/main" id="{65FE7200-4F5B-B848-857C-1AAEEF764204}"/>
                  </a:ext>
                </a:extLst>
              </p:cNvPr>
              <p:cNvSpPr txBox="1">
                <a:spLocks noRot="1" noChangeAspect="1" noMove="1" noResize="1" noEditPoints="1" noAdjustHandles="1" noChangeArrowheads="1" noChangeShapeType="1" noTextEdit="1"/>
              </p:cNvSpPr>
              <p:nvPr/>
            </p:nvSpPr>
            <p:spPr>
              <a:xfrm>
                <a:off x="7455244" y="4718045"/>
                <a:ext cx="4392488" cy="2477666"/>
              </a:xfrm>
              <a:prstGeom prst="rect">
                <a:avLst/>
              </a:prstGeom>
              <a:blipFill>
                <a:blip r:embed="rId5"/>
                <a:stretch>
                  <a:fillRect l="-2017" t="-1523"/>
                </a:stretch>
              </a:blipFill>
            </p:spPr>
            <p:txBody>
              <a:bodyPr/>
              <a:lstStyle/>
              <a:p>
                <a:r>
                  <a:rPr lang="en-US">
                    <a:noFill/>
                  </a:rPr>
                  <a:t> </a:t>
                </a:r>
              </a:p>
            </p:txBody>
          </p:sp>
        </mc:Fallback>
      </mc:AlternateContent>
      <p:sp>
        <p:nvSpPr>
          <p:cNvPr id="12" name="TextBox 7">
            <a:extLst>
              <a:ext uri="{FF2B5EF4-FFF2-40B4-BE49-F238E27FC236}">
                <a16:creationId xmlns:a16="http://schemas.microsoft.com/office/drawing/2014/main" xmlns="" id="{B14B8E1F-BC56-AE4E-B135-667FD86AEF2A}"/>
              </a:ext>
            </a:extLst>
          </p:cNvPr>
          <p:cNvSpPr txBox="1">
            <a:spLocks noChangeArrowheads="1"/>
          </p:cNvSpPr>
          <p:nvPr/>
        </p:nvSpPr>
        <p:spPr bwMode="auto">
          <a:xfrm>
            <a:off x="1481" y="48754"/>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1</a:t>
            </a:r>
          </a:p>
        </p:txBody>
      </p:sp>
    </p:spTree>
    <p:extLst>
      <p:ext uri="{BB962C8B-B14F-4D97-AF65-F5344CB8AC3E}">
        <p14:creationId xmlns:p14="http://schemas.microsoft.com/office/powerpoint/2010/main" val="233046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xEl>
                                              <p:pRg st="0" end="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
                                            <p:txEl>
                                              <p:pRg st="1" end="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
                                            <p:txEl>
                                              <p:pRg st="3" end="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P spid="4" grpId="0"/>
      <p:bldP spid="2"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77353" y="21760"/>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400" b="1" dirty="0"/>
              <a:t> </a:t>
            </a:r>
            <a:r>
              <a:rPr lang="en-US" altLang="en-US" sz="2800" b="1" dirty="0"/>
              <a:t>Pythagoras: Finding the Shorter Side</a:t>
            </a:r>
          </a:p>
        </p:txBody>
      </p:sp>
      <p:sp>
        <p:nvSpPr>
          <p:cNvPr id="15364" name="TextBox 1">
            <a:extLst>
              <a:ext uri="{FF2B5EF4-FFF2-40B4-BE49-F238E27FC236}">
                <a16:creationId xmlns:a16="http://schemas.microsoft.com/office/drawing/2014/main" xmlns="" id="{B5F46D1C-97CB-8A4A-A6DF-BEF6F4E906C9}"/>
              </a:ext>
            </a:extLst>
          </p:cNvPr>
          <p:cNvSpPr txBox="1">
            <a:spLocks noChangeArrowheads="1"/>
          </p:cNvSpPr>
          <p:nvPr/>
        </p:nvSpPr>
        <p:spPr bwMode="auto">
          <a:xfrm>
            <a:off x="2452518" y="1030032"/>
            <a:ext cx="95050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pPr>
            <a:r>
              <a:rPr lang="en-GB" sz="2400" dirty="0"/>
              <a:t>Find the length of the side marked </a:t>
            </a:r>
            <a:r>
              <a:rPr lang="en-GB" sz="2400" i="1" dirty="0">
                <a:latin typeface="Times New Roman" panose="02020603050405020304" pitchFamily="18" charset="0"/>
                <a:cs typeface="Times New Roman" panose="02020603050405020304" pitchFamily="18" charset="0"/>
              </a:rPr>
              <a:t>x</a:t>
            </a:r>
            <a:r>
              <a:rPr lang="en-GB" sz="2400" dirty="0"/>
              <a:t> in this triangle.</a:t>
            </a:r>
          </a:p>
        </p:txBody>
      </p:sp>
      <p:sp>
        <p:nvSpPr>
          <p:cNvPr id="4" name="Rectangle 3"/>
          <p:cNvSpPr/>
          <p:nvPr/>
        </p:nvSpPr>
        <p:spPr>
          <a:xfrm>
            <a:off x="2452518" y="283370"/>
            <a:ext cx="1614915" cy="830997"/>
          </a:xfrm>
          <a:prstGeom prst="rect">
            <a:avLst/>
          </a:prstGeom>
        </p:spPr>
        <p:txBody>
          <a:bodyPr wrap="square">
            <a:spAutoFit/>
          </a:bodyPr>
          <a:lstStyle/>
          <a:p>
            <a:r>
              <a:rPr lang="en-GB" sz="2400" b="1" dirty="0"/>
              <a:t>   Example </a:t>
            </a:r>
            <a:r>
              <a:rPr lang="en-GB" sz="2400" dirty="0"/>
              <a:t> </a:t>
            </a:r>
          </a:p>
        </p:txBody>
      </p:sp>
      <p:sp>
        <p:nvSpPr>
          <p:cNvPr id="2" name="TextBox 1">
            <a:extLst>
              <a:ext uri="{FF2B5EF4-FFF2-40B4-BE49-F238E27FC236}">
                <a16:creationId xmlns:a16="http://schemas.microsoft.com/office/drawing/2014/main" xmlns="" id="{F42C1E20-EE63-4C13-8713-65C111B1E794}"/>
              </a:ext>
            </a:extLst>
          </p:cNvPr>
          <p:cNvSpPr txBox="1"/>
          <p:nvPr/>
        </p:nvSpPr>
        <p:spPr>
          <a:xfrm>
            <a:off x="2452518" y="1762796"/>
            <a:ext cx="5155650" cy="2308324"/>
          </a:xfrm>
          <a:prstGeom prst="rect">
            <a:avLst/>
          </a:prstGeom>
          <a:noFill/>
        </p:spPr>
        <p:txBody>
          <a:bodyPr wrap="square" rtlCol="0">
            <a:spAutoFit/>
          </a:bodyPr>
          <a:lstStyle/>
          <a:p>
            <a:r>
              <a:rPr lang="en-GB" sz="2400" b="1" dirty="0"/>
              <a:t>Solution</a:t>
            </a:r>
          </a:p>
          <a:p>
            <a:r>
              <a:rPr lang="en-GB" sz="2400" dirty="0">
                <a:solidFill>
                  <a:srgbClr val="FF0000"/>
                </a:solidFill>
              </a:rPr>
              <a:t>As this is a right-angled triangle, </a:t>
            </a:r>
          </a:p>
          <a:p>
            <a:r>
              <a:rPr lang="en-GB" sz="2400" dirty="0">
                <a:solidFill>
                  <a:srgbClr val="FF0000"/>
                </a:solidFill>
              </a:rPr>
              <a:t>Pythagoras’ Theorem can be used. </a:t>
            </a:r>
          </a:p>
          <a:p>
            <a:r>
              <a:rPr lang="en-GB" sz="2400" dirty="0">
                <a:solidFill>
                  <a:srgbClr val="FF0000"/>
                </a:solidFill>
              </a:rPr>
              <a:t>Here the length of the hypotenuse, </a:t>
            </a:r>
            <a:r>
              <a:rPr lang="en-GB" sz="2400" i="1" dirty="0">
                <a:solidFill>
                  <a:srgbClr val="FF0000"/>
                </a:solidFill>
                <a:latin typeface="Times New Roman" panose="02020603050405020304" pitchFamily="18" charset="0"/>
                <a:cs typeface="Times New Roman" panose="02020603050405020304" pitchFamily="18" charset="0"/>
              </a:rPr>
              <a:t>a</a:t>
            </a:r>
            <a:r>
              <a:rPr lang="en-GB" sz="2400" dirty="0">
                <a:solidFill>
                  <a:srgbClr val="FF0000"/>
                </a:solidFill>
              </a:rPr>
              <a:t> </a:t>
            </a:r>
          </a:p>
          <a:p>
            <a:r>
              <a:rPr lang="en-GB" sz="2400" dirty="0">
                <a:solidFill>
                  <a:srgbClr val="FF0000"/>
                </a:solidFill>
              </a:rPr>
              <a:t>is 6 cm and </a:t>
            </a:r>
            <a:r>
              <a:rPr lang="en-GB" sz="2400" i="1" dirty="0">
                <a:solidFill>
                  <a:srgbClr val="FF0000"/>
                </a:solidFill>
                <a:latin typeface="Times New Roman" panose="02020603050405020304" pitchFamily="18" charset="0"/>
                <a:cs typeface="Times New Roman" panose="02020603050405020304" pitchFamily="18" charset="0"/>
              </a:rPr>
              <a:t>c</a:t>
            </a:r>
            <a:r>
              <a:rPr lang="en-GB" sz="2400" dirty="0">
                <a:solidFill>
                  <a:srgbClr val="FF0000"/>
                </a:solidFill>
              </a:rPr>
              <a:t> = 3 cm with </a:t>
            </a:r>
            <a:r>
              <a:rPr lang="en-GB" sz="2400" i="1" dirty="0">
                <a:solidFill>
                  <a:srgbClr val="FF0000"/>
                </a:solidFill>
                <a:latin typeface="Times New Roman" panose="02020603050405020304" pitchFamily="18" charset="0"/>
                <a:cs typeface="Times New Roman" panose="02020603050405020304" pitchFamily="18" charset="0"/>
              </a:rPr>
              <a:t>b </a:t>
            </a:r>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p>
          <a:p>
            <a:r>
              <a:rPr lang="en-GB" sz="2400" dirty="0">
                <a:solidFill>
                  <a:srgbClr val="FF0000"/>
                </a:solidFill>
              </a:rPr>
              <a:t>so we have:  </a:t>
            </a:r>
          </a:p>
        </p:txBody>
      </p:sp>
      <p:pic>
        <p:nvPicPr>
          <p:cNvPr id="8" name="Picture 7">
            <a:extLst>
              <a:ext uri="{FF2B5EF4-FFF2-40B4-BE49-F238E27FC236}">
                <a16:creationId xmlns:a16="http://schemas.microsoft.com/office/drawing/2014/main" xmlns="" id="{77C85A68-7EE0-4AC8-8347-840E27488B0D}"/>
              </a:ext>
            </a:extLst>
          </p:cNvPr>
          <p:cNvPicPr/>
          <p:nvPr/>
        </p:nvPicPr>
        <p:blipFill rotWithShape="1">
          <a:blip r:embed="rId3"/>
          <a:srcRect l="54584" t="17713" r="37106" b="71327"/>
          <a:stretch/>
        </p:blipFill>
        <p:spPr bwMode="auto">
          <a:xfrm>
            <a:off x="8544272" y="2492896"/>
            <a:ext cx="3312368" cy="2437940"/>
          </a:xfrm>
          <a:prstGeom prst="rect">
            <a:avLst/>
          </a:prstGeom>
          <a:ln>
            <a:noFill/>
          </a:ln>
          <a:extLst>
            <a:ext uri="{53640926-AAD7-44D8-BBD7-CCE9431645EC}">
              <a14:shadowObscured xmlns:a14="http://schemas.microsoft.com/office/drawing/2010/main"/>
            </a:ext>
          </a:extLst>
        </p:spPr>
      </p:pic>
      <p:sp>
        <p:nvSpPr>
          <p:cNvPr id="3" name="TextBox 2">
            <a:extLst>
              <a:ext uri="{FF2B5EF4-FFF2-40B4-BE49-F238E27FC236}">
                <a16:creationId xmlns:a16="http://schemas.microsoft.com/office/drawing/2014/main" xmlns="" id="{E9E0AF75-4465-D54B-BB3D-3EE67790CD78}"/>
              </a:ext>
            </a:extLst>
          </p:cNvPr>
          <p:cNvSpPr txBox="1"/>
          <p:nvPr/>
        </p:nvSpPr>
        <p:spPr>
          <a:xfrm>
            <a:off x="4947303" y="4543286"/>
            <a:ext cx="1868777" cy="461665"/>
          </a:xfrm>
          <a:prstGeom prst="rect">
            <a:avLst/>
          </a:prstGeom>
          <a:noFill/>
        </p:spPr>
        <p:txBody>
          <a:bodyPr wrap="square" rtlCol="0">
            <a:spAutoFit/>
          </a:bodyPr>
          <a:lstStyle/>
          <a:p>
            <a:pPr>
              <a:spcAft>
                <a:spcPts val="600"/>
              </a:spcAft>
            </a:pPr>
            <a:r>
              <a:rPr lang="en-US" sz="2400" dirty="0">
                <a:solidFill>
                  <a:srgbClr val="FF0000"/>
                </a:solidFill>
              </a:rPr>
              <a:t>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CD7F92B0-1C84-496D-A769-E8715DE0E3E7}"/>
                  </a:ext>
                </a:extLst>
              </p:cNvPr>
              <p:cNvSpPr txBox="1"/>
              <p:nvPr/>
            </p:nvSpPr>
            <p:spPr>
              <a:xfrm>
                <a:off x="5519936" y="5221696"/>
                <a:ext cx="4104456" cy="1328120"/>
              </a:xfrm>
              <a:prstGeom prst="rect">
                <a:avLst/>
              </a:prstGeom>
              <a:noFill/>
            </p:spPr>
            <p:txBody>
              <a:bodyPr wrap="square" rtlCol="0">
                <a:spAutoFit/>
              </a:bodyPr>
              <a:lstStyle/>
              <a:p>
                <a:pPr>
                  <a:spcAft>
                    <a:spcPts val="600"/>
                  </a:spcAft>
                </a:pPr>
                <a:r>
                  <a:rPr lang="en-US" sz="2400" dirty="0">
                    <a:solidFill>
                      <a:srgbClr val="FF0000"/>
                    </a:solidFill>
                  </a:rPr>
                  <a:t>Hence </a:t>
                </a:r>
                <a14:m>
                  <m:oMath xmlns:m="http://schemas.openxmlformats.org/officeDocument/2006/math">
                    <m:r>
                      <a:rPr lang="en-GB" sz="2400">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 </m:t>
                    </m:r>
                  </m:oMath>
                </a14:m>
                <a:r>
                  <a:rPr lang="en-US" sz="2400" dirty="0">
                    <a:solidFill>
                      <a:srgbClr val="FF0000"/>
                    </a:solidFill>
                  </a:rPr>
                  <a:t>= </a:t>
                </a:r>
                <a14:m>
                  <m:oMath xmlns:m="http://schemas.openxmlformats.org/officeDocument/2006/math">
                    <m:rad>
                      <m:radPr>
                        <m:degHide m:val="on"/>
                        <m:ctrlPr>
                          <a:rPr lang="en-US" sz="2400" i="1">
                            <a:solidFill>
                              <a:srgbClr val="FF0000"/>
                            </a:solidFill>
                            <a:latin typeface="Cambria Math"/>
                          </a:rPr>
                        </m:ctrlPr>
                      </m:radPr>
                      <m:deg/>
                      <m:e>
                        <m:r>
                          <a:rPr lang="en-GB" sz="2400" i="1">
                            <a:solidFill>
                              <a:srgbClr val="FF0000"/>
                            </a:solidFill>
                            <a:latin typeface="Cambria Math" panose="02040503050406030204" pitchFamily="18" charset="0"/>
                          </a:rPr>
                          <m:t>27</m:t>
                        </m:r>
                      </m:e>
                    </m:rad>
                  </m:oMath>
                </a14:m>
                <a:endParaRPr lang="en-US" sz="2400" dirty="0">
                  <a:solidFill>
                    <a:srgbClr val="FF0000"/>
                  </a:solidFill>
                </a:endParaRPr>
              </a:p>
              <a:p>
                <a:pPr>
                  <a:spcAft>
                    <a:spcPts val="600"/>
                  </a:spcAft>
                </a:pPr>
                <a:r>
                  <a:rPr lang="en-US" sz="2400" dirty="0">
                    <a:solidFill>
                      <a:srgbClr val="FF0000"/>
                    </a:solidFill>
                  </a:rPr>
                  <a:t>               = 5.20 cm to 2 </a:t>
                </a:r>
                <a:r>
                  <a:rPr lang="en-US" sz="2400" dirty="0" err="1">
                    <a:solidFill>
                      <a:srgbClr val="FF0000"/>
                    </a:solidFill>
                  </a:rPr>
                  <a:t>d.p.</a:t>
                </a:r>
                <a:r>
                  <a:rPr lang="en-US" sz="2400" dirty="0">
                    <a:solidFill>
                      <a:srgbClr val="FF0000"/>
                    </a:solidFill>
                  </a:rPr>
                  <a:t> </a:t>
                </a:r>
              </a:p>
              <a:p>
                <a:endParaRPr lang="en-GB" dirty="0"/>
              </a:p>
            </p:txBody>
          </p:sp>
        </mc:Choice>
        <mc:Fallback xmlns="">
          <p:sp>
            <p:nvSpPr>
              <p:cNvPr id="5" name="TextBox 4">
                <a:extLst>
                  <a:ext uri="{FF2B5EF4-FFF2-40B4-BE49-F238E27FC236}">
                    <a16:creationId xmlns="" xmlns:a16="http://schemas.microsoft.com/office/drawing/2014/main" xmlns:a14="http://schemas.microsoft.com/office/drawing/2010/main" id="{CD7F92B0-1C84-496D-A769-E8715DE0E3E7}"/>
                  </a:ext>
                </a:extLst>
              </p:cNvPr>
              <p:cNvSpPr txBox="1">
                <a:spLocks noRot="1" noChangeAspect="1" noMove="1" noResize="1" noEditPoints="1" noAdjustHandles="1" noChangeArrowheads="1" noChangeShapeType="1" noTextEdit="1"/>
              </p:cNvSpPr>
              <p:nvPr/>
            </p:nvSpPr>
            <p:spPr>
              <a:xfrm>
                <a:off x="5519936" y="5221696"/>
                <a:ext cx="4104456" cy="1328120"/>
              </a:xfrm>
              <a:prstGeom prst="rect">
                <a:avLst/>
              </a:prstGeom>
              <a:blipFill rotWithShape="1">
                <a:blip r:embed="rId4"/>
                <a:stretch>
                  <a:fillRect l="-2377" t="-9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73449A9D-8BAD-40B3-939D-AD944FED5213}"/>
                  </a:ext>
                </a:extLst>
              </p:cNvPr>
              <p:cNvSpPr txBox="1"/>
              <p:nvPr/>
            </p:nvSpPr>
            <p:spPr>
              <a:xfrm>
                <a:off x="3011508" y="4009565"/>
                <a:ext cx="2307687" cy="2693045"/>
              </a:xfrm>
              <a:prstGeom prst="rect">
                <a:avLst/>
              </a:prstGeom>
              <a:noFill/>
            </p:spPr>
            <p:txBody>
              <a:bodyPr wrap="square" rtlCol="0">
                <a:spAutoFit/>
              </a:bodyPr>
              <a:lstStyle/>
              <a:p>
                <a:pPr>
                  <a:spcAft>
                    <a:spcPts val="600"/>
                  </a:spcAft>
                </a:pPr>
                <a14:m>
                  <m:oMath xmlns:m="http://schemas.openxmlformats.org/officeDocument/2006/math">
                    <m:sSup>
                      <m:sSupPr>
                        <m:ctrlPr>
                          <a:rPr lang="en-US"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𝑎</m:t>
                        </m:r>
                      </m:e>
                      <m:sup>
                        <m:r>
                          <a:rPr lang="en-GB" sz="2400" i="1">
                            <a:solidFill>
                              <a:srgbClr val="FF0000"/>
                            </a:solidFill>
                            <a:latin typeface="Cambria Math" panose="02040503050406030204" pitchFamily="18" charset="0"/>
                          </a:rPr>
                          <m:t>2</m:t>
                        </m:r>
                      </m:sup>
                    </m:sSup>
                  </m:oMath>
                </a14:m>
                <a:r>
                  <a:rPr lang="en-US" sz="2400" dirty="0">
                    <a:solidFill>
                      <a:srgbClr val="FF0000"/>
                    </a:solidFill>
                  </a:rPr>
                  <a:t> = </a:t>
                </a:r>
                <a14:m>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𝑏</m:t>
                        </m:r>
                      </m:e>
                      <m:sup>
                        <m:r>
                          <a:rPr lang="en-GB" sz="2400" i="0">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 </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𝑐</m:t>
                        </m:r>
                      </m:e>
                      <m:sup>
                        <m:r>
                          <a:rPr lang="en-GB" sz="2400" i="1">
                            <a:solidFill>
                              <a:srgbClr val="FF0000"/>
                            </a:solidFill>
                            <a:latin typeface="Cambria Math" panose="02040503050406030204" pitchFamily="18" charset="0"/>
                          </a:rPr>
                          <m:t>2</m:t>
                        </m:r>
                      </m:sup>
                    </m:sSup>
                  </m:oMath>
                </a14:m>
                <a:endParaRPr lang="en-GB" sz="2400" dirty="0">
                  <a:solidFill>
                    <a:srgbClr val="FF0000"/>
                  </a:solidFill>
                </a:endParaRPr>
              </a:p>
              <a:p>
                <a:pPr>
                  <a:spcAft>
                    <a:spcPts val="600"/>
                  </a:spcAft>
                </a:pPr>
                <a:r>
                  <a:rPr lang="en-US" sz="2400" dirty="0">
                    <a:solidFill>
                      <a:srgbClr val="FF0000"/>
                    </a:solidFill>
                  </a:rPr>
                  <a:t> </a:t>
                </a:r>
                <a14:m>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 6</m:t>
                        </m:r>
                      </m:e>
                      <m:sup>
                        <m:r>
                          <a:rPr lang="en-GB" sz="2400" i="1">
                            <a:solidFill>
                              <a:srgbClr val="FF0000"/>
                            </a:solidFill>
                            <a:latin typeface="Cambria Math" panose="02040503050406030204" pitchFamily="18" charset="0"/>
                          </a:rPr>
                          <m:t>2</m:t>
                        </m:r>
                      </m:sup>
                    </m:sSup>
                  </m:oMath>
                </a14:m>
                <a:r>
                  <a:rPr lang="en-US" sz="2400" dirty="0">
                    <a:solidFill>
                      <a:srgbClr val="FF0000"/>
                    </a:solidFill>
                  </a:rPr>
                  <a:t> = </a:t>
                </a:r>
                <a14:m>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r>
                  <a:rPr lang="en-US" sz="2400" dirty="0">
                    <a:solidFill>
                      <a:srgbClr val="FF0000"/>
                    </a:solidFill>
                  </a:rPr>
                  <a:t> + </a:t>
                </a:r>
                <a14:m>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3</m:t>
                        </m:r>
                      </m:e>
                      <m:sup>
                        <m:r>
                          <a:rPr lang="en-GB" sz="2400" i="1">
                            <a:solidFill>
                              <a:srgbClr val="FF0000"/>
                            </a:solidFill>
                            <a:latin typeface="Cambria Math" panose="02040503050406030204" pitchFamily="18" charset="0"/>
                          </a:rPr>
                          <m:t>2</m:t>
                        </m:r>
                      </m:sup>
                    </m:sSup>
                  </m:oMath>
                </a14:m>
                <a:endParaRPr lang="en-US" sz="2400" dirty="0">
                  <a:solidFill>
                    <a:srgbClr val="FF0000"/>
                  </a:solidFill>
                </a:endParaRPr>
              </a:p>
              <a:p>
                <a:pPr>
                  <a:spcAft>
                    <a:spcPts val="600"/>
                  </a:spcAft>
                </a:pPr>
                <a:r>
                  <a:rPr lang="en-US" sz="2400" dirty="0">
                    <a:solidFill>
                      <a:srgbClr val="FF0000"/>
                    </a:solidFill>
                  </a:rPr>
                  <a:t>  36 = </a:t>
                </a:r>
                <a14:m>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r>
                  <a:rPr lang="en-US" sz="2400" dirty="0">
                    <a:solidFill>
                      <a:srgbClr val="FF0000"/>
                    </a:solidFill>
                  </a:rPr>
                  <a:t> + 9</a:t>
                </a:r>
              </a:p>
              <a:p>
                <a:pPr>
                  <a:spcAft>
                    <a:spcPts val="600"/>
                  </a:spcAft>
                </a:pPr>
                <a:r>
                  <a:rPr lang="en-US" sz="2400" dirty="0">
                    <a:solidFill>
                      <a:srgbClr val="FF0000"/>
                    </a:solidFill>
                  </a:rPr>
                  <a:t>  36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a:ea typeface="Cambria Math" panose="02040503050406030204" pitchFamily="18" charset="0"/>
                      </a:rPr>
                      <m:t> </m:t>
                    </m:r>
                    <m:r>
                      <a:rPr lang="en-GB" sz="2400" i="1">
                        <a:solidFill>
                          <a:srgbClr val="FF0000"/>
                        </a:solidFill>
                        <a:latin typeface="Cambria Math" panose="02040503050406030204" pitchFamily="18" charset="0"/>
                        <a:ea typeface="Cambria Math" panose="02040503050406030204" pitchFamily="18" charset="0"/>
                      </a:rPr>
                      <m:t>9</m:t>
                    </m:r>
                  </m:oMath>
                </a14:m>
                <a:r>
                  <a:rPr lang="en-US" sz="2400" dirty="0">
                    <a:solidFill>
                      <a:srgbClr val="FF0000"/>
                    </a:solidFill>
                  </a:rPr>
                  <a:t> = </a:t>
                </a:r>
                <a14:m>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r>
                  <a:rPr lang="en-US" sz="2400" dirty="0">
                    <a:solidFill>
                      <a:srgbClr val="FF0000"/>
                    </a:solidFill>
                  </a:rPr>
                  <a:t> </a:t>
                </a:r>
              </a:p>
              <a:p>
                <a:pPr>
                  <a:spcAft>
                    <a:spcPts val="600"/>
                  </a:spcAft>
                </a:pPr>
                <a:r>
                  <a:rPr lang="en-US" sz="2400"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27</m:t>
                    </m:r>
                  </m:oMath>
                </a14:m>
                <a:r>
                  <a:rPr lang="en-US" sz="2400" i="1" dirty="0">
                    <a:solidFill>
                      <a:srgbClr val="FF0000"/>
                    </a:solidFill>
                  </a:rPr>
                  <a:t> = </a:t>
                </a:r>
                <a14:m>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r>
                  <a:rPr lang="en-US" sz="2400" dirty="0">
                    <a:solidFill>
                      <a:srgbClr val="FF0000"/>
                    </a:solidFill>
                  </a:rPr>
                  <a:t> </a:t>
                </a:r>
              </a:p>
              <a:p>
                <a:pPr>
                  <a:spcAft>
                    <a:spcPts val="600"/>
                  </a:spcAft>
                </a:pPr>
                <a:endParaRPr lang="en-US" sz="2400" dirty="0">
                  <a:solidFill>
                    <a:srgbClr val="FF0000"/>
                  </a:solidFill>
                </a:endParaRPr>
              </a:p>
            </p:txBody>
          </p:sp>
        </mc:Choice>
        <mc:Fallback xmlns="">
          <p:sp>
            <p:nvSpPr>
              <p:cNvPr id="6" name="TextBox 5">
                <a:extLst>
                  <a:ext uri="{FF2B5EF4-FFF2-40B4-BE49-F238E27FC236}">
                    <a16:creationId xmlns="" xmlns:a16="http://schemas.microsoft.com/office/drawing/2014/main" xmlns:a14="http://schemas.microsoft.com/office/drawing/2010/main" id="{73449A9D-8BAD-40B3-939D-AD944FED5213}"/>
                  </a:ext>
                </a:extLst>
              </p:cNvPr>
              <p:cNvSpPr txBox="1">
                <a:spLocks noRot="1" noChangeAspect="1" noMove="1" noResize="1" noEditPoints="1" noAdjustHandles="1" noChangeArrowheads="1" noChangeShapeType="1" noTextEdit="1"/>
              </p:cNvSpPr>
              <p:nvPr/>
            </p:nvSpPr>
            <p:spPr>
              <a:xfrm>
                <a:off x="3011508" y="4009565"/>
                <a:ext cx="2307687" cy="2693045"/>
              </a:xfrm>
              <a:prstGeom prst="rect">
                <a:avLst/>
              </a:prstGeom>
              <a:blipFill rotWithShape="1">
                <a:blip r:embed="rId5"/>
                <a:stretch>
                  <a:fillRect t="-1584"/>
                </a:stretch>
              </a:blipFill>
            </p:spPr>
            <p:txBody>
              <a:bodyPr/>
              <a:lstStyle/>
              <a:p>
                <a:r>
                  <a:rPr lang="en-GB">
                    <a:noFill/>
                  </a:rPr>
                  <a:t> </a:t>
                </a:r>
              </a:p>
            </p:txBody>
          </p:sp>
        </mc:Fallback>
      </mc:AlternateContent>
      <p:sp>
        <p:nvSpPr>
          <p:cNvPr id="11" name="TextBox 7">
            <a:extLst>
              <a:ext uri="{FF2B5EF4-FFF2-40B4-BE49-F238E27FC236}">
                <a16:creationId xmlns:a16="http://schemas.microsoft.com/office/drawing/2014/main" xmlns="" id="{5F273953-9675-B945-B9BB-B0A1830AC3C7}"/>
              </a:ext>
            </a:extLst>
          </p:cNvPr>
          <p:cNvSpPr txBox="1">
            <a:spLocks noChangeArrowheads="1"/>
          </p:cNvSpPr>
          <p:nvPr/>
        </p:nvSpPr>
        <p:spPr bwMode="auto">
          <a:xfrm>
            <a:off x="-3517" y="56659"/>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1</a:t>
            </a:r>
          </a:p>
        </p:txBody>
      </p:sp>
    </p:spTree>
    <p:extLst>
      <p:ext uri="{BB962C8B-B14F-4D97-AF65-F5344CB8AC3E}">
        <p14:creationId xmlns:p14="http://schemas.microsoft.com/office/powerpoint/2010/main" val="387472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77353" y="21760"/>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400" b="1" dirty="0"/>
              <a:t> </a:t>
            </a:r>
            <a:r>
              <a:rPr lang="en-US" altLang="en-US" sz="2800" b="1" dirty="0"/>
              <a:t>Pythagoras: Finding the Shorter Side</a:t>
            </a:r>
          </a:p>
        </p:txBody>
      </p:sp>
      <p:sp>
        <p:nvSpPr>
          <p:cNvPr id="15364" name="TextBox 1">
            <a:extLst>
              <a:ext uri="{FF2B5EF4-FFF2-40B4-BE49-F238E27FC236}">
                <a16:creationId xmlns:a16="http://schemas.microsoft.com/office/drawing/2014/main" xmlns="" id="{B5F46D1C-97CB-8A4A-A6DF-BEF6F4E906C9}"/>
              </a:ext>
            </a:extLst>
          </p:cNvPr>
          <p:cNvSpPr txBox="1">
            <a:spLocks noChangeArrowheads="1"/>
          </p:cNvSpPr>
          <p:nvPr/>
        </p:nvSpPr>
        <p:spPr bwMode="auto">
          <a:xfrm>
            <a:off x="2320845" y="1119282"/>
            <a:ext cx="8899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pPr>
            <a:r>
              <a:rPr lang="en-GB" sz="2400" dirty="0"/>
              <a:t>Find the length of the side marked </a:t>
            </a:r>
            <a:r>
              <a:rPr lang="en-GB" sz="2400" i="1" dirty="0">
                <a:latin typeface="Times New Roman" panose="02020603050405020304" pitchFamily="18" charset="0"/>
                <a:cs typeface="Times New Roman" panose="02020603050405020304" pitchFamily="18" charset="0"/>
              </a:rPr>
              <a:t>x</a:t>
            </a:r>
            <a:r>
              <a:rPr lang="en-GB" sz="2400" dirty="0"/>
              <a:t> in this triangle.</a:t>
            </a:r>
            <a:endParaRPr lang="en-GB" sz="2400" i="1" dirty="0"/>
          </a:p>
        </p:txBody>
      </p:sp>
      <p:sp>
        <p:nvSpPr>
          <p:cNvPr id="4" name="Rectangle 3"/>
          <p:cNvSpPr/>
          <p:nvPr/>
        </p:nvSpPr>
        <p:spPr>
          <a:xfrm>
            <a:off x="2320845" y="710474"/>
            <a:ext cx="6480175" cy="461665"/>
          </a:xfrm>
          <a:prstGeom prst="rect">
            <a:avLst/>
          </a:prstGeom>
        </p:spPr>
        <p:txBody>
          <a:bodyPr wrap="square">
            <a:spAutoFit/>
          </a:bodyPr>
          <a:lstStyle/>
          <a:p>
            <a:r>
              <a:rPr lang="en-GB" sz="2400" b="1" dirty="0"/>
              <a:t>Example</a:t>
            </a:r>
            <a:r>
              <a:rPr lang="en-GB" b="1" dirty="0"/>
              <a:t> </a:t>
            </a:r>
            <a:r>
              <a:rPr lang="en-GB" sz="2400" dirty="0"/>
              <a:t> </a:t>
            </a:r>
          </a:p>
        </p:txBody>
      </p:sp>
      <p:sp>
        <p:nvSpPr>
          <p:cNvPr id="2" name="TextBox 1">
            <a:extLst>
              <a:ext uri="{FF2B5EF4-FFF2-40B4-BE49-F238E27FC236}">
                <a16:creationId xmlns:a16="http://schemas.microsoft.com/office/drawing/2014/main" xmlns="" id="{F42C1E20-EE63-4C13-8713-65C111B1E794}"/>
              </a:ext>
            </a:extLst>
          </p:cNvPr>
          <p:cNvSpPr txBox="1"/>
          <p:nvPr/>
        </p:nvSpPr>
        <p:spPr>
          <a:xfrm>
            <a:off x="4359945" y="3770308"/>
            <a:ext cx="184731" cy="707886"/>
          </a:xfrm>
          <a:prstGeom prst="rect">
            <a:avLst/>
          </a:prstGeom>
          <a:noFill/>
        </p:spPr>
        <p:txBody>
          <a:bodyPr wrap="none" rtlCol="0">
            <a:spAutoFit/>
          </a:bodyPr>
          <a:lstStyle/>
          <a:p>
            <a:endParaRPr lang="en-GB" dirty="0"/>
          </a:p>
          <a:p>
            <a:endParaRPr lang="en-GB" dirty="0">
              <a:solidFill>
                <a:srgbClr val="FF0000"/>
              </a:solidFill>
            </a:endParaRPr>
          </a:p>
        </p:txBody>
      </p:sp>
      <p:sp>
        <p:nvSpPr>
          <p:cNvPr id="3" name="TextBox 2">
            <a:extLst>
              <a:ext uri="{FF2B5EF4-FFF2-40B4-BE49-F238E27FC236}">
                <a16:creationId xmlns:a16="http://schemas.microsoft.com/office/drawing/2014/main" xmlns="" id="{38D5B3EF-848A-4868-AE08-B6A6E544E7E4}"/>
              </a:ext>
            </a:extLst>
          </p:cNvPr>
          <p:cNvSpPr txBox="1"/>
          <p:nvPr/>
        </p:nvSpPr>
        <p:spPr>
          <a:xfrm>
            <a:off x="8197839" y="1904169"/>
            <a:ext cx="1655887" cy="577850"/>
          </a:xfrm>
          <a:prstGeom prst="rect">
            <a:avLst/>
          </a:prstGeom>
          <a:noFill/>
        </p:spPr>
        <p:txBody>
          <a:bodyPr wrap="square" rtlCol="0">
            <a:spAutoFit/>
          </a:bodyPr>
          <a:lstStyle/>
          <a:p>
            <a:pPr>
              <a:lnSpc>
                <a:spcPct val="150000"/>
              </a:lnSpc>
            </a:pPr>
            <a:r>
              <a:rPr lang="en-GB" sz="2400" b="1" dirty="0"/>
              <a:t>Solution</a:t>
            </a:r>
          </a:p>
        </p:txBody>
      </p:sp>
      <p:pic>
        <p:nvPicPr>
          <p:cNvPr id="6" name="Picture 5">
            <a:extLst>
              <a:ext uri="{FF2B5EF4-FFF2-40B4-BE49-F238E27FC236}">
                <a16:creationId xmlns:a16="http://schemas.microsoft.com/office/drawing/2014/main" xmlns="" id="{0AE21446-9A6D-564F-AC13-A7C2A1CAF664}"/>
              </a:ext>
            </a:extLst>
          </p:cNvPr>
          <p:cNvPicPr>
            <a:picLocks noChangeAspect="1"/>
          </p:cNvPicPr>
          <p:nvPr/>
        </p:nvPicPr>
        <p:blipFill>
          <a:blip r:embed="rId3"/>
          <a:stretch>
            <a:fillRect/>
          </a:stretch>
        </p:blipFill>
        <p:spPr>
          <a:xfrm>
            <a:off x="2844753" y="2401165"/>
            <a:ext cx="3399845" cy="2770406"/>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xmlns="" id="{5E38E304-37C6-7C4B-94ED-B7FDBA7B083C}"/>
                  </a:ext>
                </a:extLst>
              </p:cNvPr>
              <p:cNvSpPr txBox="1"/>
              <p:nvPr/>
            </p:nvSpPr>
            <p:spPr>
              <a:xfrm>
                <a:off x="7752184" y="2748990"/>
                <a:ext cx="3096344" cy="2984343"/>
              </a:xfrm>
              <a:prstGeom prst="rect">
                <a:avLst/>
              </a:prstGeom>
              <a:noFill/>
            </p:spPr>
            <p:txBody>
              <a:bodyPr wrap="square" rtlCol="0">
                <a:spAutoFit/>
              </a:bodyPr>
              <a:lstStyle/>
              <a:p>
                <a:pPr>
                  <a:spcAft>
                    <a:spcPts val="1000"/>
                  </a:spcAft>
                </a:pPr>
                <a14:m>
                  <m:oMath xmlns:m="http://schemas.openxmlformats.org/officeDocument/2006/math">
                    <m:sSup>
                      <m:sSupPr>
                        <m:ctrlPr>
                          <a:rPr lang="en-US"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r>
                  <a:rPr lang="en-US" sz="2400" dirty="0">
                    <a:solidFill>
                      <a:srgbClr val="FF0000"/>
                    </a:solidFill>
                  </a:rPr>
                  <a:t> + </a:t>
                </a:r>
                <a14:m>
                  <m:oMath xmlns:m="http://schemas.openxmlformats.org/officeDocument/2006/math">
                    <m:sSup>
                      <m:sSupPr>
                        <m:ctrlPr>
                          <a:rPr lang="en-US" sz="2400" i="1">
                            <a:solidFill>
                              <a:srgbClr val="FF0000"/>
                            </a:solidFill>
                            <a:latin typeface="Cambria Math"/>
                          </a:rPr>
                        </m:ctrlPr>
                      </m:sSupPr>
                      <m:e>
                        <m:r>
                          <a:rPr lang="en-GB" sz="2400" b="0" i="1" smtClean="0">
                            <a:solidFill>
                              <a:srgbClr val="FF0000"/>
                            </a:solidFill>
                            <a:latin typeface="Cambria Math" panose="02040503050406030204" pitchFamily="18" charset="0"/>
                          </a:rPr>
                          <m:t>12</m:t>
                        </m:r>
                      </m:e>
                      <m:sup>
                        <m:r>
                          <a:rPr lang="en-GB" sz="2400" i="1">
                            <a:solidFill>
                              <a:srgbClr val="FF0000"/>
                            </a:solidFill>
                            <a:latin typeface="Cambria Math" panose="02040503050406030204" pitchFamily="18" charset="0"/>
                          </a:rPr>
                          <m:t>2</m:t>
                        </m:r>
                      </m:sup>
                    </m:sSup>
                    <m:r>
                      <a:rPr lang="en-GB" sz="2400" b="0" i="1"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 </m:t>
                    </m:r>
                    <m:sSup>
                      <m:sSupPr>
                        <m:ctrlPr>
                          <a:rPr lang="en-GB" sz="2400" i="1">
                            <a:solidFill>
                              <a:srgbClr val="FF0000"/>
                            </a:solidFill>
                            <a:latin typeface="Cambria Math"/>
                          </a:rPr>
                        </m:ctrlPr>
                      </m:sSupPr>
                      <m:e>
                        <m:r>
                          <a:rPr lang="en-GB" sz="2400" b="0" i="1" smtClean="0">
                            <a:solidFill>
                              <a:srgbClr val="FF0000"/>
                            </a:solidFill>
                            <a:latin typeface="Cambria Math" panose="02040503050406030204" pitchFamily="18" charset="0"/>
                          </a:rPr>
                          <m:t>15</m:t>
                        </m:r>
                      </m:e>
                      <m:sup>
                        <m:r>
                          <a:rPr lang="en-GB" sz="2400" b="0" i="1" smtClean="0">
                            <a:solidFill>
                              <a:srgbClr val="FF0000"/>
                            </a:solidFill>
                            <a:latin typeface="Cambria Math" panose="02040503050406030204" pitchFamily="18" charset="0"/>
                          </a:rPr>
                          <m:t>2</m:t>
                        </m:r>
                      </m:sup>
                    </m:sSup>
                  </m:oMath>
                </a14:m>
                <a:endParaRPr lang="en-GB" sz="2400" dirty="0">
                  <a:solidFill>
                    <a:srgbClr val="FF0000"/>
                  </a:solidFill>
                </a:endParaRPr>
              </a:p>
              <a:p>
                <a:pPr>
                  <a:spcAft>
                    <a:spcPts val="1000"/>
                  </a:spcAft>
                </a:pPr>
                <a14:m>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r>
                  <a:rPr lang="en-US" sz="2400" dirty="0">
                    <a:solidFill>
                      <a:srgbClr val="FF0000"/>
                    </a:solidFill>
                  </a:rPr>
                  <a:t> + 144 </a:t>
                </a:r>
                <a14:m>
                  <m:oMath xmlns:m="http://schemas.openxmlformats.org/officeDocument/2006/math">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 225</m:t>
                    </m:r>
                  </m:oMath>
                </a14:m>
                <a:endParaRPr lang="en-GB" sz="2400" b="0" dirty="0">
                  <a:solidFill>
                    <a:srgbClr val="FF0000"/>
                  </a:solidFill>
                </a:endParaRPr>
              </a:p>
              <a:p>
                <a:pPr>
                  <a:spcAft>
                    <a:spcPts val="1000"/>
                  </a:spcAft>
                </a:pPr>
                <a:r>
                  <a:rPr lang="en-US" sz="2400" dirty="0">
                    <a:solidFill>
                      <a:srgbClr val="FF0000"/>
                    </a:solidFill>
                  </a:rPr>
                  <a:t>          </a:t>
                </a:r>
                <a14:m>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r>
                  <a:rPr lang="en-US" sz="2400" dirty="0">
                    <a:solidFill>
                      <a:srgbClr val="FF0000"/>
                    </a:solidFill>
                  </a:rPr>
                  <a:t> = 225 </a:t>
                </a:r>
                <a14:m>
                  <m:oMath xmlns:m="http://schemas.openxmlformats.org/officeDocument/2006/math">
                    <m:r>
                      <a:rPr lang="en-US" sz="240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144</m:t>
                    </m:r>
                  </m:oMath>
                </a14:m>
                <a:endParaRPr lang="en-GB" sz="2400" b="0" dirty="0">
                  <a:solidFill>
                    <a:srgbClr val="FF0000"/>
                  </a:solidFill>
                  <a:ea typeface="Cambria Math" panose="02040503050406030204" pitchFamily="18" charset="0"/>
                </a:endParaRPr>
              </a:p>
              <a:p>
                <a:pPr>
                  <a:spcAft>
                    <a:spcPts val="1000"/>
                  </a:spcAft>
                </a:pPr>
                <a:r>
                  <a:rPr lang="en-US" sz="2400" dirty="0">
                    <a:solidFill>
                      <a:srgbClr val="FF0000"/>
                    </a:solidFill>
                  </a:rPr>
                  <a:t>               = 81</a:t>
                </a:r>
              </a:p>
              <a:p>
                <a:pPr>
                  <a:spcAft>
                    <a:spcPts val="1000"/>
                  </a:spcAft>
                </a:pPr>
                <a:r>
                  <a:rPr lang="en-US" sz="2400" dirty="0">
                    <a:solidFill>
                      <a:srgbClr val="FF0000"/>
                    </a:solidFill>
                  </a:rPr>
                  <a:t>So      </a:t>
                </a:r>
                <a14:m>
                  <m:oMath xmlns:m="http://schemas.openxmlformats.org/officeDocument/2006/math">
                    <m:r>
                      <a:rPr lang="en-GB" sz="2400" i="1">
                        <a:solidFill>
                          <a:srgbClr val="FF0000"/>
                        </a:solidFill>
                        <a:latin typeface="Cambria Math" panose="02040503050406030204" pitchFamily="18" charset="0"/>
                      </a:rPr>
                      <m:t>𝑥</m:t>
                    </m:r>
                  </m:oMath>
                </a14:m>
                <a:r>
                  <a:rPr lang="en-US" sz="2400" dirty="0">
                    <a:solidFill>
                      <a:srgbClr val="FF0000"/>
                    </a:solidFill>
                  </a:rPr>
                  <a:t>  = </a:t>
                </a:r>
                <a14:m>
                  <m:oMath xmlns:m="http://schemas.openxmlformats.org/officeDocument/2006/math">
                    <m:rad>
                      <m:radPr>
                        <m:degHide m:val="on"/>
                        <m:ctrlPr>
                          <a:rPr lang="en-US" sz="2400" i="1" smtClean="0">
                            <a:solidFill>
                              <a:srgbClr val="FF0000"/>
                            </a:solidFill>
                            <a:latin typeface="Cambria Math"/>
                          </a:rPr>
                        </m:ctrlPr>
                      </m:radPr>
                      <m:deg/>
                      <m:e>
                        <m:r>
                          <a:rPr lang="en-GB" sz="2400" b="0" i="1" smtClean="0">
                            <a:solidFill>
                              <a:srgbClr val="FF0000"/>
                            </a:solidFill>
                            <a:latin typeface="Cambria Math" panose="02040503050406030204" pitchFamily="18" charset="0"/>
                          </a:rPr>
                          <m:t>81</m:t>
                        </m:r>
                      </m:e>
                    </m:rad>
                  </m:oMath>
                </a14:m>
                <a:r>
                  <a:rPr lang="en-US" sz="2400" dirty="0">
                    <a:solidFill>
                      <a:srgbClr val="FF0000"/>
                    </a:solidFill>
                  </a:rPr>
                  <a:t>   </a:t>
                </a:r>
              </a:p>
              <a:p>
                <a:pPr>
                  <a:spcAft>
                    <a:spcPts val="1000"/>
                  </a:spcAft>
                </a:pPr>
                <a:r>
                  <a:rPr lang="en-US" sz="2400" dirty="0">
                    <a:solidFill>
                      <a:srgbClr val="FF0000"/>
                    </a:solidFill>
                  </a:rPr>
                  <a:t>              = 9 cm</a:t>
                </a:r>
                <a:endParaRPr lang="en-US" sz="2400" dirty="0"/>
              </a:p>
            </p:txBody>
          </p:sp>
        </mc:Choice>
        <mc:Fallback xmlns="">
          <p:sp>
            <p:nvSpPr>
              <p:cNvPr id="12" name="TextBox 11">
                <a:extLst>
                  <a:ext uri="{FF2B5EF4-FFF2-40B4-BE49-F238E27FC236}">
                    <a16:creationId xmlns:a16="http://schemas.microsoft.com/office/drawing/2014/main" id="{5E38E304-37C6-7C4B-94ED-B7FDBA7B083C}"/>
                  </a:ext>
                </a:extLst>
              </p:cNvPr>
              <p:cNvSpPr txBox="1">
                <a:spLocks noRot="1" noChangeAspect="1" noMove="1" noResize="1" noEditPoints="1" noAdjustHandles="1" noChangeArrowheads="1" noChangeShapeType="1" noTextEdit="1"/>
              </p:cNvSpPr>
              <p:nvPr/>
            </p:nvSpPr>
            <p:spPr>
              <a:xfrm>
                <a:off x="7752184" y="2748990"/>
                <a:ext cx="3096344" cy="2984343"/>
              </a:xfrm>
              <a:prstGeom prst="rect">
                <a:avLst/>
              </a:prstGeom>
              <a:blipFill>
                <a:blip r:embed="rId4"/>
                <a:stretch>
                  <a:fillRect l="-2857" t="-1702" b="-3404"/>
                </a:stretch>
              </a:blipFill>
            </p:spPr>
            <p:txBody>
              <a:bodyPr/>
              <a:lstStyle/>
              <a:p>
                <a:r>
                  <a:rPr lang="en-US">
                    <a:noFill/>
                  </a:rPr>
                  <a:t> </a:t>
                </a:r>
              </a:p>
            </p:txBody>
          </p:sp>
        </mc:Fallback>
      </mc:AlternateContent>
      <p:sp>
        <p:nvSpPr>
          <p:cNvPr id="11" name="TextBox 7">
            <a:extLst>
              <a:ext uri="{FF2B5EF4-FFF2-40B4-BE49-F238E27FC236}">
                <a16:creationId xmlns:a16="http://schemas.microsoft.com/office/drawing/2014/main" xmlns="" id="{B3A5A176-3B8B-8049-8984-B6FAF78D5D86}"/>
              </a:ext>
            </a:extLst>
          </p:cNvPr>
          <p:cNvSpPr txBox="1">
            <a:spLocks noChangeArrowheads="1"/>
          </p:cNvSpPr>
          <p:nvPr/>
        </p:nvSpPr>
        <p:spPr bwMode="auto">
          <a:xfrm>
            <a:off x="-3517" y="56659"/>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1</a:t>
            </a:r>
          </a:p>
        </p:txBody>
      </p:sp>
    </p:spTree>
    <p:extLst>
      <p:ext uri="{BB962C8B-B14F-4D97-AF65-F5344CB8AC3E}">
        <p14:creationId xmlns:p14="http://schemas.microsoft.com/office/powerpoint/2010/main" val="320169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P spid="4"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77353" y="21760"/>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400" b="1" dirty="0"/>
              <a:t> </a:t>
            </a:r>
            <a:r>
              <a:rPr lang="en-US" altLang="en-US" sz="2800" b="1" dirty="0"/>
              <a:t>Pythagoras: Finding the Shorter Side</a:t>
            </a:r>
          </a:p>
        </p:txBody>
      </p:sp>
      <p:sp>
        <p:nvSpPr>
          <p:cNvPr id="15364" name="TextBox 1">
            <a:extLst>
              <a:ext uri="{FF2B5EF4-FFF2-40B4-BE49-F238E27FC236}">
                <a16:creationId xmlns:a16="http://schemas.microsoft.com/office/drawing/2014/main" xmlns="" id="{B5F46D1C-97CB-8A4A-A6DF-BEF6F4E906C9}"/>
              </a:ext>
            </a:extLst>
          </p:cNvPr>
          <p:cNvSpPr txBox="1">
            <a:spLocks noChangeArrowheads="1"/>
          </p:cNvSpPr>
          <p:nvPr/>
        </p:nvSpPr>
        <p:spPr bwMode="auto">
          <a:xfrm>
            <a:off x="2320845" y="1119282"/>
            <a:ext cx="88998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pPr>
            <a:r>
              <a:rPr lang="en-GB" sz="2400" dirty="0"/>
              <a:t>Find the length of the side marked </a:t>
            </a:r>
            <a:r>
              <a:rPr lang="en-GB" sz="2400" i="1" dirty="0">
                <a:latin typeface="Times New Roman" panose="02020603050405020304" pitchFamily="18" charset="0"/>
                <a:cs typeface="Times New Roman" panose="02020603050405020304" pitchFamily="18" charset="0"/>
              </a:rPr>
              <a:t>x</a:t>
            </a:r>
            <a:r>
              <a:rPr lang="en-GB" sz="2400" dirty="0"/>
              <a:t> in this triangle.</a:t>
            </a:r>
            <a:endParaRPr lang="en-GB" sz="2400" i="1" dirty="0"/>
          </a:p>
        </p:txBody>
      </p:sp>
      <p:sp>
        <p:nvSpPr>
          <p:cNvPr id="4" name="Rectangle 3"/>
          <p:cNvSpPr/>
          <p:nvPr/>
        </p:nvSpPr>
        <p:spPr>
          <a:xfrm>
            <a:off x="2320845" y="710474"/>
            <a:ext cx="6480175" cy="461665"/>
          </a:xfrm>
          <a:prstGeom prst="rect">
            <a:avLst/>
          </a:prstGeom>
        </p:spPr>
        <p:txBody>
          <a:bodyPr wrap="square">
            <a:spAutoFit/>
          </a:bodyPr>
          <a:lstStyle/>
          <a:p>
            <a:r>
              <a:rPr lang="en-GB" sz="2400" b="1" dirty="0"/>
              <a:t>Example</a:t>
            </a:r>
            <a:r>
              <a:rPr lang="en-GB" b="1" dirty="0"/>
              <a:t> </a:t>
            </a:r>
            <a:r>
              <a:rPr lang="en-GB" sz="2400" dirty="0"/>
              <a:t> </a:t>
            </a:r>
          </a:p>
        </p:txBody>
      </p:sp>
      <p:sp>
        <p:nvSpPr>
          <p:cNvPr id="2" name="TextBox 1">
            <a:extLst>
              <a:ext uri="{FF2B5EF4-FFF2-40B4-BE49-F238E27FC236}">
                <a16:creationId xmlns:a16="http://schemas.microsoft.com/office/drawing/2014/main" xmlns="" id="{F42C1E20-EE63-4C13-8713-65C111B1E794}"/>
              </a:ext>
            </a:extLst>
          </p:cNvPr>
          <p:cNvSpPr txBox="1"/>
          <p:nvPr/>
        </p:nvSpPr>
        <p:spPr>
          <a:xfrm>
            <a:off x="5087888" y="3789040"/>
            <a:ext cx="184731" cy="707886"/>
          </a:xfrm>
          <a:prstGeom prst="rect">
            <a:avLst/>
          </a:prstGeom>
          <a:noFill/>
        </p:spPr>
        <p:txBody>
          <a:bodyPr wrap="none" rtlCol="0">
            <a:spAutoFit/>
          </a:bodyPr>
          <a:lstStyle/>
          <a:p>
            <a:endParaRPr lang="en-GB" dirty="0"/>
          </a:p>
          <a:p>
            <a:endParaRPr lang="en-GB" dirty="0">
              <a:solidFill>
                <a:srgbClr val="FF0000"/>
              </a:solidFill>
            </a:endParaRPr>
          </a:p>
        </p:txBody>
      </p:sp>
      <p:sp>
        <p:nvSpPr>
          <p:cNvPr id="3" name="TextBox 2">
            <a:extLst>
              <a:ext uri="{FF2B5EF4-FFF2-40B4-BE49-F238E27FC236}">
                <a16:creationId xmlns:a16="http://schemas.microsoft.com/office/drawing/2014/main" xmlns="" id="{38D5B3EF-848A-4868-AE08-B6A6E544E7E4}"/>
              </a:ext>
            </a:extLst>
          </p:cNvPr>
          <p:cNvSpPr txBox="1"/>
          <p:nvPr/>
        </p:nvSpPr>
        <p:spPr>
          <a:xfrm>
            <a:off x="7845627" y="2450917"/>
            <a:ext cx="1655887" cy="577850"/>
          </a:xfrm>
          <a:prstGeom prst="rect">
            <a:avLst/>
          </a:prstGeom>
          <a:noFill/>
        </p:spPr>
        <p:txBody>
          <a:bodyPr wrap="square" rtlCol="0">
            <a:spAutoFit/>
          </a:bodyPr>
          <a:lstStyle/>
          <a:p>
            <a:pPr>
              <a:lnSpc>
                <a:spcPct val="150000"/>
              </a:lnSpc>
            </a:pPr>
            <a:r>
              <a:rPr lang="en-GB" sz="2400" b="1" dirty="0"/>
              <a:t>Solution</a:t>
            </a:r>
          </a:p>
        </p:txBody>
      </p:sp>
      <p:pic>
        <p:nvPicPr>
          <p:cNvPr id="8" name="Picture 7">
            <a:extLst>
              <a:ext uri="{FF2B5EF4-FFF2-40B4-BE49-F238E27FC236}">
                <a16:creationId xmlns:a16="http://schemas.microsoft.com/office/drawing/2014/main" xmlns="" id="{5818B696-44D3-4441-8AF7-92A258948599}"/>
              </a:ext>
            </a:extLst>
          </p:cNvPr>
          <p:cNvPicPr>
            <a:picLocks noChangeAspect="1"/>
          </p:cNvPicPr>
          <p:nvPr/>
        </p:nvPicPr>
        <p:blipFill rotWithShape="1">
          <a:blip r:embed="rId3"/>
          <a:srcRect l="2980" r="-1352"/>
          <a:stretch/>
        </p:blipFill>
        <p:spPr>
          <a:xfrm>
            <a:off x="2567608" y="2359087"/>
            <a:ext cx="4730663" cy="2082188"/>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xmlns="" id="{BD5DABD0-9840-7646-9849-1CC1E2B6E802}"/>
                  </a:ext>
                </a:extLst>
              </p:cNvPr>
              <p:cNvSpPr txBox="1"/>
              <p:nvPr/>
            </p:nvSpPr>
            <p:spPr>
              <a:xfrm>
                <a:off x="7845627" y="3004454"/>
                <a:ext cx="3380722" cy="3577967"/>
              </a:xfrm>
              <a:prstGeom prst="rect">
                <a:avLst/>
              </a:prstGeom>
              <a:noFill/>
            </p:spPr>
            <p:txBody>
              <a:bodyPr wrap="square" rtlCol="0">
                <a:spAutoFit/>
              </a:bodyPr>
              <a:lstStyle/>
              <a:p>
                <a:pPr>
                  <a:spcAft>
                    <a:spcPts val="1200"/>
                  </a:spcAft>
                </a:pPr>
                <a14:m>
                  <m:oMath xmlns:m="http://schemas.openxmlformats.org/officeDocument/2006/math">
                    <m:sSup>
                      <m:sSupPr>
                        <m:ctrlPr>
                          <a:rPr lang="en-US" sz="2400" i="1" smtClean="0">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r>
                  <a:rPr lang="en-US" sz="2400" dirty="0">
                    <a:solidFill>
                      <a:srgbClr val="FF0000"/>
                    </a:solidFill>
                  </a:rPr>
                  <a:t> + </a:t>
                </a:r>
                <a14:m>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1</m:t>
                        </m:r>
                        <m:r>
                          <a:rPr lang="en-GB" sz="2400" b="0" i="1" smtClean="0">
                            <a:solidFill>
                              <a:srgbClr val="FF0000"/>
                            </a:solidFill>
                            <a:latin typeface="Cambria Math" panose="02040503050406030204" pitchFamily="18" charset="0"/>
                          </a:rPr>
                          <m:t>0</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 </m:t>
                    </m:r>
                    <m:sSup>
                      <m:sSupPr>
                        <m:ctrlPr>
                          <a:rPr lang="en-GB" sz="2400" i="1">
                            <a:solidFill>
                              <a:srgbClr val="FF0000"/>
                            </a:solidFill>
                            <a:latin typeface="Cambria Math"/>
                          </a:rPr>
                        </m:ctrlPr>
                      </m:sSupPr>
                      <m:e>
                        <m:r>
                          <a:rPr lang="en-GB" sz="2400" b="0" i="1" smtClean="0">
                            <a:solidFill>
                              <a:srgbClr val="FF0000"/>
                            </a:solidFill>
                            <a:latin typeface="Cambria Math" panose="02040503050406030204" pitchFamily="18" charset="0"/>
                          </a:rPr>
                          <m:t>26</m:t>
                        </m:r>
                      </m:e>
                      <m:sup>
                        <m:r>
                          <a:rPr lang="en-GB" sz="2400" i="1">
                            <a:solidFill>
                              <a:srgbClr val="FF0000"/>
                            </a:solidFill>
                            <a:latin typeface="Cambria Math" panose="02040503050406030204" pitchFamily="18" charset="0"/>
                          </a:rPr>
                          <m:t>2</m:t>
                        </m:r>
                      </m:sup>
                    </m:sSup>
                  </m:oMath>
                </a14:m>
                <a:endParaRPr lang="en-GB" sz="2400" dirty="0">
                  <a:solidFill>
                    <a:srgbClr val="FF0000"/>
                  </a:solidFill>
                </a:endParaRPr>
              </a:p>
              <a:p>
                <a:pPr>
                  <a:spcAft>
                    <a:spcPts val="1200"/>
                  </a:spcAft>
                </a:pPr>
                <a14:m>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r>
                  <a:rPr lang="en-US" sz="2400" dirty="0">
                    <a:solidFill>
                      <a:srgbClr val="FF0000"/>
                    </a:solidFill>
                  </a:rPr>
                  <a:t> + 100 </a:t>
                </a:r>
                <a14:m>
                  <m:oMath xmlns:m="http://schemas.openxmlformats.org/officeDocument/2006/math">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676</m:t>
                    </m:r>
                  </m:oMath>
                </a14:m>
                <a:endParaRPr lang="en-GB" sz="2400" dirty="0">
                  <a:solidFill>
                    <a:srgbClr val="FF0000"/>
                  </a:solidFill>
                </a:endParaRPr>
              </a:p>
              <a:p>
                <a:pPr>
                  <a:spcAft>
                    <a:spcPts val="1200"/>
                  </a:spcAft>
                </a:pPr>
                <a:r>
                  <a:rPr lang="en-US" sz="2400" dirty="0">
                    <a:solidFill>
                      <a:srgbClr val="FF0000"/>
                    </a:solidFill>
                  </a:rPr>
                  <a:t>          </a:t>
                </a:r>
                <a14:m>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r>
                  <a:rPr lang="en-US" sz="2400" dirty="0">
                    <a:solidFill>
                      <a:srgbClr val="FF0000"/>
                    </a:solidFill>
                  </a:rPr>
                  <a:t> = 676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ea typeface="Cambria Math" panose="02040503050406030204" pitchFamily="18" charset="0"/>
                      </a:rPr>
                      <m:t>1</m:t>
                    </m:r>
                    <m:r>
                      <a:rPr lang="en-GB" sz="2400" b="0" i="1" smtClean="0">
                        <a:solidFill>
                          <a:srgbClr val="FF0000"/>
                        </a:solidFill>
                        <a:latin typeface="Cambria Math" panose="02040503050406030204" pitchFamily="18" charset="0"/>
                        <a:ea typeface="Cambria Math" panose="02040503050406030204" pitchFamily="18" charset="0"/>
                      </a:rPr>
                      <m:t>00</m:t>
                    </m:r>
                  </m:oMath>
                </a14:m>
                <a:endParaRPr lang="en-GB" sz="2400" dirty="0">
                  <a:solidFill>
                    <a:srgbClr val="FF0000"/>
                  </a:solidFill>
                  <a:ea typeface="Cambria Math" panose="02040503050406030204" pitchFamily="18" charset="0"/>
                </a:endParaRPr>
              </a:p>
              <a:p>
                <a:pPr>
                  <a:spcAft>
                    <a:spcPts val="1200"/>
                  </a:spcAft>
                </a:pPr>
                <a:r>
                  <a:rPr lang="en-US" sz="2400" dirty="0">
                    <a:solidFill>
                      <a:srgbClr val="FF0000"/>
                    </a:solidFill>
                  </a:rPr>
                  <a:t>               = 576</a:t>
                </a:r>
              </a:p>
              <a:p>
                <a:pPr>
                  <a:spcAft>
                    <a:spcPts val="1200"/>
                  </a:spcAft>
                </a:pPr>
                <a:r>
                  <a:rPr lang="en-US" sz="2400" dirty="0">
                    <a:solidFill>
                      <a:srgbClr val="FF0000"/>
                    </a:solidFill>
                  </a:rPr>
                  <a:t>So      </a:t>
                </a:r>
                <a14:m>
                  <m:oMath xmlns:m="http://schemas.openxmlformats.org/officeDocument/2006/math">
                    <m:r>
                      <a:rPr lang="en-GB" sz="2400" i="1">
                        <a:solidFill>
                          <a:srgbClr val="FF0000"/>
                        </a:solidFill>
                        <a:latin typeface="Cambria Math" panose="02040503050406030204" pitchFamily="18" charset="0"/>
                      </a:rPr>
                      <m:t>𝑥</m:t>
                    </m:r>
                  </m:oMath>
                </a14:m>
                <a:r>
                  <a:rPr lang="en-US" sz="2400" dirty="0">
                    <a:solidFill>
                      <a:srgbClr val="FF0000"/>
                    </a:solidFill>
                  </a:rPr>
                  <a:t>  = </a:t>
                </a:r>
                <a14:m>
                  <m:oMath xmlns:m="http://schemas.openxmlformats.org/officeDocument/2006/math">
                    <m:rad>
                      <m:radPr>
                        <m:degHide m:val="on"/>
                        <m:ctrlPr>
                          <a:rPr lang="en-US" sz="2400" i="1">
                            <a:solidFill>
                              <a:srgbClr val="FF0000"/>
                            </a:solidFill>
                            <a:latin typeface="Cambria Math"/>
                          </a:rPr>
                        </m:ctrlPr>
                      </m:radPr>
                      <m:deg/>
                      <m:e>
                        <m:r>
                          <a:rPr lang="en-GB" sz="2400" b="0" i="1" smtClean="0">
                            <a:solidFill>
                              <a:srgbClr val="FF0000"/>
                            </a:solidFill>
                            <a:latin typeface="Cambria Math" panose="02040503050406030204" pitchFamily="18" charset="0"/>
                          </a:rPr>
                          <m:t>576</m:t>
                        </m:r>
                      </m:e>
                    </m:rad>
                  </m:oMath>
                </a14:m>
                <a:r>
                  <a:rPr lang="en-US" sz="2400" dirty="0">
                    <a:solidFill>
                      <a:srgbClr val="FF0000"/>
                    </a:solidFill>
                  </a:rPr>
                  <a:t>   </a:t>
                </a:r>
              </a:p>
              <a:p>
                <a:pPr>
                  <a:spcAft>
                    <a:spcPts val="1200"/>
                  </a:spcAft>
                </a:pPr>
                <a:r>
                  <a:rPr lang="en-US" sz="2400" dirty="0">
                    <a:solidFill>
                      <a:srgbClr val="FF0000"/>
                    </a:solidFill>
                  </a:rPr>
                  <a:t>              = 24 cm</a:t>
                </a:r>
                <a:endParaRPr lang="en-US" sz="2400" dirty="0"/>
              </a:p>
              <a:p>
                <a:endParaRPr lang="en-US" dirty="0"/>
              </a:p>
            </p:txBody>
          </p:sp>
        </mc:Choice>
        <mc:Fallback xmlns="">
          <p:sp>
            <p:nvSpPr>
              <p:cNvPr id="14" name="TextBox 13">
                <a:extLst>
                  <a:ext uri="{FF2B5EF4-FFF2-40B4-BE49-F238E27FC236}">
                    <a16:creationId xmlns:a16="http://schemas.microsoft.com/office/drawing/2014/main" id="{BD5DABD0-9840-7646-9849-1CC1E2B6E802}"/>
                  </a:ext>
                </a:extLst>
              </p:cNvPr>
              <p:cNvSpPr txBox="1">
                <a:spLocks noRot="1" noChangeAspect="1" noMove="1" noResize="1" noEditPoints="1" noAdjustHandles="1" noChangeArrowheads="1" noChangeShapeType="1" noTextEdit="1"/>
              </p:cNvSpPr>
              <p:nvPr/>
            </p:nvSpPr>
            <p:spPr>
              <a:xfrm>
                <a:off x="7845627" y="3004454"/>
                <a:ext cx="3380722" cy="3577967"/>
              </a:xfrm>
              <a:prstGeom prst="rect">
                <a:avLst/>
              </a:prstGeom>
              <a:blipFill>
                <a:blip r:embed="rId4"/>
                <a:stretch>
                  <a:fillRect l="-2622" t="-1418"/>
                </a:stretch>
              </a:blipFill>
            </p:spPr>
            <p:txBody>
              <a:bodyPr/>
              <a:lstStyle/>
              <a:p>
                <a:r>
                  <a:rPr lang="en-US">
                    <a:noFill/>
                  </a:rPr>
                  <a:t> </a:t>
                </a:r>
              </a:p>
            </p:txBody>
          </p:sp>
        </mc:Fallback>
      </mc:AlternateContent>
      <p:sp>
        <p:nvSpPr>
          <p:cNvPr id="11" name="TextBox 7">
            <a:extLst>
              <a:ext uri="{FF2B5EF4-FFF2-40B4-BE49-F238E27FC236}">
                <a16:creationId xmlns:a16="http://schemas.microsoft.com/office/drawing/2014/main" xmlns="" id="{1C973BC3-A2AC-4747-AA04-58B4FF1067C8}"/>
              </a:ext>
            </a:extLst>
          </p:cNvPr>
          <p:cNvSpPr txBox="1">
            <a:spLocks noChangeArrowheads="1"/>
          </p:cNvSpPr>
          <p:nvPr/>
        </p:nvSpPr>
        <p:spPr bwMode="auto">
          <a:xfrm>
            <a:off x="-3517" y="56659"/>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1</a:t>
            </a:r>
          </a:p>
        </p:txBody>
      </p:sp>
    </p:spTree>
    <p:extLst>
      <p:ext uri="{BB962C8B-B14F-4D97-AF65-F5344CB8AC3E}">
        <p14:creationId xmlns:p14="http://schemas.microsoft.com/office/powerpoint/2010/main" val="1086191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P spid="4"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0442" y="42089"/>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800" b="1" dirty="0"/>
              <a:t>Section 1: Fitness Check</a:t>
            </a:r>
          </a:p>
        </p:txBody>
      </p:sp>
      <p:sp>
        <p:nvSpPr>
          <p:cNvPr id="6" name="TextBox 12">
            <a:extLst>
              <a:ext uri="{FF2B5EF4-FFF2-40B4-BE49-F238E27FC236}">
                <a16:creationId xmlns:a16="http://schemas.microsoft.com/office/drawing/2014/main" xmlns="" id="{807349B1-2FAB-E541-9831-FB445C5731F1}"/>
              </a:ext>
            </a:extLst>
          </p:cNvPr>
          <p:cNvSpPr txBox="1">
            <a:spLocks noChangeArrowheads="1"/>
          </p:cNvSpPr>
          <p:nvPr/>
        </p:nvSpPr>
        <p:spPr bwMode="auto">
          <a:xfrm>
            <a:off x="2756629" y="767594"/>
            <a:ext cx="70841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t>Here are some questions to check your progress</a:t>
            </a:r>
            <a:r>
              <a:rPr lang="en-US" altLang="en-US" sz="2400" dirty="0">
                <a:solidFill>
                  <a:srgbClr val="FF0000"/>
                </a:solidFill>
              </a:rPr>
              <a:t>.</a:t>
            </a:r>
          </a:p>
        </p:txBody>
      </p:sp>
      <p:sp>
        <p:nvSpPr>
          <p:cNvPr id="16" name="Rectangle 15"/>
          <p:cNvSpPr/>
          <p:nvPr/>
        </p:nvSpPr>
        <p:spPr>
          <a:xfrm>
            <a:off x="10672061" y="2674893"/>
            <a:ext cx="325730" cy="400110"/>
          </a:xfrm>
          <a:prstGeom prst="rect">
            <a:avLst/>
          </a:prstGeom>
        </p:spPr>
        <p:txBody>
          <a:bodyPr wrap="none">
            <a:spAutoFit/>
          </a:bodyPr>
          <a:lstStyle/>
          <a:p>
            <a:r>
              <a:rPr lang="es-ES" i="1" dirty="0">
                <a:solidFill>
                  <a:srgbClr val="FF0000"/>
                </a:solidFill>
              </a:rPr>
              <a:t> </a:t>
            </a:r>
            <a:r>
              <a:rPr lang="es-ES" dirty="0">
                <a:solidFill>
                  <a:srgbClr val="FF0000"/>
                </a:solidFill>
              </a:rPr>
              <a:t> </a:t>
            </a:r>
            <a:endParaRPr lang="es-ES" sz="2400" i="1" dirty="0">
              <a:solidFill>
                <a:srgbClr val="FF0000"/>
              </a:solidFill>
            </a:endParaRPr>
          </a:p>
        </p:txBody>
      </p:sp>
      <p:sp>
        <p:nvSpPr>
          <p:cNvPr id="2" name="TextBox 1">
            <a:extLst>
              <a:ext uri="{FF2B5EF4-FFF2-40B4-BE49-F238E27FC236}">
                <a16:creationId xmlns:a16="http://schemas.microsoft.com/office/drawing/2014/main" xmlns="" id="{161054C6-F596-304E-85F7-002B4722DE85}"/>
              </a:ext>
            </a:extLst>
          </p:cNvPr>
          <p:cNvSpPr txBox="1"/>
          <p:nvPr/>
        </p:nvSpPr>
        <p:spPr>
          <a:xfrm>
            <a:off x="2526102" y="3717032"/>
            <a:ext cx="9313112" cy="461665"/>
          </a:xfrm>
          <a:prstGeom prst="rect">
            <a:avLst/>
          </a:prstGeom>
          <a:noFill/>
        </p:spPr>
        <p:txBody>
          <a:bodyPr wrap="square" rtlCol="0">
            <a:spAutoFit/>
          </a:bodyPr>
          <a:lstStyle/>
          <a:p>
            <a:pPr>
              <a:spcAft>
                <a:spcPts val="300"/>
              </a:spcAft>
            </a:pPr>
            <a:r>
              <a:rPr lang="en-GB" sz="2400" i="1" dirty="0"/>
              <a:t>			</a:t>
            </a:r>
            <a:endParaRPr lang="en-US" altLang="en-US" sz="2400" dirty="0"/>
          </a:p>
        </p:txBody>
      </p:sp>
      <p:sp>
        <p:nvSpPr>
          <p:cNvPr id="3" name="TextBox 2">
            <a:extLst>
              <a:ext uri="{FF2B5EF4-FFF2-40B4-BE49-F238E27FC236}">
                <a16:creationId xmlns:a16="http://schemas.microsoft.com/office/drawing/2014/main" xmlns="" id="{688AD27A-28A2-4855-AE1C-C5316494862E}"/>
              </a:ext>
            </a:extLst>
          </p:cNvPr>
          <p:cNvSpPr txBox="1"/>
          <p:nvPr/>
        </p:nvSpPr>
        <p:spPr>
          <a:xfrm>
            <a:off x="4079776" y="2420888"/>
            <a:ext cx="2016224" cy="672286"/>
          </a:xfrm>
          <a:prstGeom prst="rect">
            <a:avLst/>
          </a:prstGeom>
          <a:noFill/>
        </p:spPr>
        <p:txBody>
          <a:bodyPr wrap="square" rtlCol="0">
            <a:spAutoFit/>
          </a:bodyPr>
          <a:lstStyle/>
          <a:p>
            <a:endParaRPr lang="en-GB" dirty="0"/>
          </a:p>
        </p:txBody>
      </p:sp>
      <p:sp>
        <p:nvSpPr>
          <p:cNvPr id="7" name="TextBox 6">
            <a:extLst>
              <a:ext uri="{FF2B5EF4-FFF2-40B4-BE49-F238E27FC236}">
                <a16:creationId xmlns:a16="http://schemas.microsoft.com/office/drawing/2014/main" xmlns="" id="{1E1786B7-CAB3-458D-9894-7C6F925DC535}"/>
              </a:ext>
            </a:extLst>
          </p:cNvPr>
          <p:cNvSpPr txBox="1"/>
          <p:nvPr/>
        </p:nvSpPr>
        <p:spPr>
          <a:xfrm>
            <a:off x="2799301" y="1380098"/>
            <a:ext cx="8241163" cy="461665"/>
          </a:xfrm>
          <a:prstGeom prst="rect">
            <a:avLst/>
          </a:prstGeom>
          <a:noFill/>
        </p:spPr>
        <p:txBody>
          <a:bodyPr wrap="square" rtlCol="0">
            <a:spAutoFit/>
          </a:bodyPr>
          <a:lstStyle/>
          <a:p>
            <a:r>
              <a:rPr lang="en-GB" sz="2400" dirty="0"/>
              <a:t>Find the length of the side </a:t>
            </a:r>
            <a:r>
              <a:rPr lang="en-GB" sz="2400" i="1" dirty="0">
                <a:latin typeface="Times New Roman" panose="02020603050405020304" pitchFamily="18" charset="0"/>
                <a:cs typeface="Times New Roman" panose="02020603050405020304" pitchFamily="18" charset="0"/>
              </a:rPr>
              <a:t>x</a:t>
            </a:r>
            <a:r>
              <a:rPr lang="en-GB" sz="2400" dirty="0"/>
              <a:t> in each of the triangles below. </a:t>
            </a:r>
          </a:p>
        </p:txBody>
      </p:sp>
      <p:sp>
        <p:nvSpPr>
          <p:cNvPr id="8" name="TextBox 7">
            <a:extLst>
              <a:ext uri="{FF2B5EF4-FFF2-40B4-BE49-F238E27FC236}">
                <a16:creationId xmlns:a16="http://schemas.microsoft.com/office/drawing/2014/main" xmlns="" id="{E22CE005-04C8-424A-9107-42AB1ACF154B}"/>
              </a:ext>
            </a:extLst>
          </p:cNvPr>
          <p:cNvSpPr txBox="1"/>
          <p:nvPr/>
        </p:nvSpPr>
        <p:spPr>
          <a:xfrm>
            <a:off x="10099112" y="3109516"/>
            <a:ext cx="2013301" cy="2769989"/>
          </a:xfrm>
          <a:prstGeom prst="rect">
            <a:avLst/>
          </a:prstGeom>
          <a:noFill/>
        </p:spPr>
        <p:txBody>
          <a:bodyPr wrap="square" rtlCol="0">
            <a:spAutoFit/>
          </a:bodyPr>
          <a:lstStyle/>
          <a:p>
            <a:pPr>
              <a:lnSpc>
                <a:spcPct val="150000"/>
              </a:lnSpc>
            </a:pPr>
            <a:r>
              <a:rPr lang="en-GB" b="1" dirty="0"/>
              <a:t>Solutions </a:t>
            </a:r>
          </a:p>
          <a:p>
            <a:pPr>
              <a:lnSpc>
                <a:spcPct val="150000"/>
              </a:lnSpc>
            </a:pPr>
            <a:r>
              <a:rPr lang="en-GB" sz="2400" dirty="0">
                <a:solidFill>
                  <a:srgbClr val="FF0000"/>
                </a:solidFill>
              </a:rPr>
              <a:t>(a)14.97 cm</a:t>
            </a:r>
          </a:p>
          <a:p>
            <a:pPr>
              <a:lnSpc>
                <a:spcPct val="150000"/>
              </a:lnSpc>
            </a:pPr>
            <a:r>
              <a:rPr lang="en-GB" sz="2400" dirty="0">
                <a:solidFill>
                  <a:srgbClr val="FF0000"/>
                </a:solidFill>
              </a:rPr>
              <a:t>(b) 6.4 cm</a:t>
            </a:r>
          </a:p>
          <a:p>
            <a:pPr>
              <a:lnSpc>
                <a:spcPct val="150000"/>
              </a:lnSpc>
            </a:pPr>
            <a:r>
              <a:rPr lang="en-GB" sz="2400" dirty="0">
                <a:solidFill>
                  <a:srgbClr val="FF0000"/>
                </a:solidFill>
              </a:rPr>
              <a:t>(c) 10.47 cm</a:t>
            </a:r>
          </a:p>
          <a:p>
            <a:pPr>
              <a:lnSpc>
                <a:spcPct val="150000"/>
              </a:lnSpc>
            </a:pPr>
            <a:r>
              <a:rPr lang="en-GB" sz="2400" dirty="0">
                <a:solidFill>
                  <a:srgbClr val="FF0000"/>
                </a:solidFill>
              </a:rPr>
              <a:t>(d) 7.07 cm</a:t>
            </a:r>
          </a:p>
        </p:txBody>
      </p:sp>
      <p:pic>
        <p:nvPicPr>
          <p:cNvPr id="5" name="Picture 4">
            <a:extLst>
              <a:ext uri="{FF2B5EF4-FFF2-40B4-BE49-F238E27FC236}">
                <a16:creationId xmlns:a16="http://schemas.microsoft.com/office/drawing/2014/main" xmlns="" id="{8F707827-4F2D-4A3B-B575-D25FCCF622F7}"/>
              </a:ext>
            </a:extLst>
          </p:cNvPr>
          <p:cNvPicPr>
            <a:picLocks noChangeAspect="1"/>
          </p:cNvPicPr>
          <p:nvPr/>
        </p:nvPicPr>
        <p:blipFill>
          <a:blip r:embed="rId2"/>
          <a:stretch>
            <a:fillRect/>
          </a:stretch>
        </p:blipFill>
        <p:spPr>
          <a:xfrm>
            <a:off x="2799301" y="2353254"/>
            <a:ext cx="7084120" cy="3656320"/>
          </a:xfrm>
          <a:prstGeom prst="rect">
            <a:avLst/>
          </a:prstGeom>
        </p:spPr>
      </p:pic>
      <p:sp>
        <p:nvSpPr>
          <p:cNvPr id="12" name="TextBox 7">
            <a:extLst>
              <a:ext uri="{FF2B5EF4-FFF2-40B4-BE49-F238E27FC236}">
                <a16:creationId xmlns:a16="http://schemas.microsoft.com/office/drawing/2014/main" xmlns="" id="{4141F093-5622-ED4A-8148-D4B5C2443C66}"/>
              </a:ext>
            </a:extLst>
          </p:cNvPr>
          <p:cNvSpPr txBox="1">
            <a:spLocks noChangeArrowheads="1"/>
          </p:cNvSpPr>
          <p:nvPr/>
        </p:nvSpPr>
        <p:spPr bwMode="auto">
          <a:xfrm>
            <a:off x="-3517" y="56659"/>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1</a:t>
            </a:r>
          </a:p>
        </p:txBody>
      </p:sp>
    </p:spTree>
    <p:extLst>
      <p:ext uri="{BB962C8B-B14F-4D97-AF65-F5344CB8AC3E}">
        <p14:creationId xmlns:p14="http://schemas.microsoft.com/office/powerpoint/2010/main" val="2118853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0442" y="42089"/>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800" b="1" dirty="0"/>
              <a:t>Section 1: Fitness Check</a:t>
            </a:r>
          </a:p>
        </p:txBody>
      </p:sp>
      <p:sp>
        <p:nvSpPr>
          <p:cNvPr id="6" name="TextBox 12">
            <a:extLst>
              <a:ext uri="{FF2B5EF4-FFF2-40B4-BE49-F238E27FC236}">
                <a16:creationId xmlns:a16="http://schemas.microsoft.com/office/drawing/2014/main" xmlns="" id="{807349B1-2FAB-E541-9831-FB445C5731F1}"/>
              </a:ext>
            </a:extLst>
          </p:cNvPr>
          <p:cNvSpPr txBox="1">
            <a:spLocks noChangeArrowheads="1"/>
          </p:cNvSpPr>
          <p:nvPr/>
        </p:nvSpPr>
        <p:spPr bwMode="auto">
          <a:xfrm>
            <a:off x="3913671" y="758280"/>
            <a:ext cx="70841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t>Here is a problem solving question to solve.</a:t>
            </a:r>
          </a:p>
        </p:txBody>
      </p:sp>
      <p:sp>
        <p:nvSpPr>
          <p:cNvPr id="16" name="Rectangle 15"/>
          <p:cNvSpPr/>
          <p:nvPr/>
        </p:nvSpPr>
        <p:spPr>
          <a:xfrm>
            <a:off x="10672061" y="2674893"/>
            <a:ext cx="325730" cy="400110"/>
          </a:xfrm>
          <a:prstGeom prst="rect">
            <a:avLst/>
          </a:prstGeom>
        </p:spPr>
        <p:txBody>
          <a:bodyPr wrap="none">
            <a:spAutoFit/>
          </a:bodyPr>
          <a:lstStyle/>
          <a:p>
            <a:r>
              <a:rPr lang="es-ES" i="1" dirty="0">
                <a:solidFill>
                  <a:srgbClr val="FF0000"/>
                </a:solidFill>
              </a:rPr>
              <a:t> </a:t>
            </a:r>
            <a:r>
              <a:rPr lang="es-ES" dirty="0">
                <a:solidFill>
                  <a:srgbClr val="FF0000"/>
                </a:solidFill>
              </a:rPr>
              <a:t> </a:t>
            </a:r>
            <a:endParaRPr lang="es-ES" sz="2400" i="1" dirty="0">
              <a:solidFill>
                <a:srgbClr val="FF0000"/>
              </a:solidFill>
            </a:endParaRPr>
          </a:p>
        </p:txBody>
      </p:sp>
      <p:sp>
        <p:nvSpPr>
          <p:cNvPr id="2" name="TextBox 1">
            <a:extLst>
              <a:ext uri="{FF2B5EF4-FFF2-40B4-BE49-F238E27FC236}">
                <a16:creationId xmlns:a16="http://schemas.microsoft.com/office/drawing/2014/main" xmlns="" id="{161054C6-F596-304E-85F7-002B4722DE85}"/>
              </a:ext>
            </a:extLst>
          </p:cNvPr>
          <p:cNvSpPr txBox="1"/>
          <p:nvPr/>
        </p:nvSpPr>
        <p:spPr>
          <a:xfrm>
            <a:off x="2526102" y="3717032"/>
            <a:ext cx="9313112" cy="461665"/>
          </a:xfrm>
          <a:prstGeom prst="rect">
            <a:avLst/>
          </a:prstGeom>
          <a:noFill/>
        </p:spPr>
        <p:txBody>
          <a:bodyPr wrap="square" rtlCol="0">
            <a:spAutoFit/>
          </a:bodyPr>
          <a:lstStyle/>
          <a:p>
            <a:pPr>
              <a:spcAft>
                <a:spcPts val="300"/>
              </a:spcAft>
            </a:pPr>
            <a:r>
              <a:rPr lang="en-GB" sz="2400" i="1" dirty="0"/>
              <a:t>			</a:t>
            </a:r>
            <a:endParaRPr lang="en-US" altLang="en-US" sz="2400" dirty="0"/>
          </a:p>
        </p:txBody>
      </p:sp>
      <p:sp>
        <p:nvSpPr>
          <p:cNvPr id="3" name="TextBox 2">
            <a:extLst>
              <a:ext uri="{FF2B5EF4-FFF2-40B4-BE49-F238E27FC236}">
                <a16:creationId xmlns:a16="http://schemas.microsoft.com/office/drawing/2014/main" xmlns="" id="{688AD27A-28A2-4855-AE1C-C5316494862E}"/>
              </a:ext>
            </a:extLst>
          </p:cNvPr>
          <p:cNvSpPr txBox="1"/>
          <p:nvPr/>
        </p:nvSpPr>
        <p:spPr>
          <a:xfrm>
            <a:off x="4079776" y="2420888"/>
            <a:ext cx="2016224" cy="672286"/>
          </a:xfrm>
          <a:prstGeom prst="rect">
            <a:avLst/>
          </a:prstGeom>
          <a:noFill/>
        </p:spPr>
        <p:txBody>
          <a:bodyPr wrap="square" rtlCol="0">
            <a:spAutoFit/>
          </a:bodyPr>
          <a:lstStyle/>
          <a:p>
            <a:endParaRPr lang="en-GB" dirty="0"/>
          </a:p>
        </p:txBody>
      </p:sp>
      <p:sp>
        <p:nvSpPr>
          <p:cNvPr id="10" name="TextBox 9">
            <a:extLst>
              <a:ext uri="{FF2B5EF4-FFF2-40B4-BE49-F238E27FC236}">
                <a16:creationId xmlns:a16="http://schemas.microsoft.com/office/drawing/2014/main" xmlns="" id="{E267C762-E1C8-4843-A18B-0AB439D57159}"/>
              </a:ext>
            </a:extLst>
          </p:cNvPr>
          <p:cNvSpPr txBox="1"/>
          <p:nvPr/>
        </p:nvSpPr>
        <p:spPr>
          <a:xfrm>
            <a:off x="3125655" y="5396861"/>
            <a:ext cx="3906449" cy="1200329"/>
          </a:xfrm>
          <a:prstGeom prst="rect">
            <a:avLst/>
          </a:prstGeom>
          <a:noFill/>
        </p:spPr>
        <p:txBody>
          <a:bodyPr wrap="square" rtlCol="0">
            <a:spAutoFit/>
          </a:bodyPr>
          <a:lstStyle/>
          <a:p>
            <a:r>
              <a:rPr lang="en-GB" sz="2400" b="1" dirty="0"/>
              <a:t>Solutions</a:t>
            </a:r>
            <a:r>
              <a:rPr lang="en-GB" b="1" dirty="0"/>
              <a:t>         </a:t>
            </a:r>
            <a:r>
              <a:rPr lang="en-GB" sz="2400" dirty="0">
                <a:solidFill>
                  <a:srgbClr val="FF0000"/>
                </a:solidFill>
              </a:rPr>
              <a:t>(a) 320 m     </a:t>
            </a:r>
          </a:p>
          <a:p>
            <a:r>
              <a:rPr lang="en-GB" sz="2400" dirty="0">
                <a:solidFill>
                  <a:srgbClr val="FF0000"/>
                </a:solidFill>
              </a:rPr>
              <a:t>                        (b) 233.2 m       </a:t>
            </a:r>
          </a:p>
          <a:p>
            <a:r>
              <a:rPr lang="en-GB" sz="2400" dirty="0">
                <a:solidFill>
                  <a:srgbClr val="FF0000"/>
                </a:solidFill>
              </a:rPr>
              <a:t>                        (c) 86.8 m</a:t>
            </a:r>
          </a:p>
        </p:txBody>
      </p:sp>
      <p:pic>
        <p:nvPicPr>
          <p:cNvPr id="7" name="Picture 6">
            <a:extLst>
              <a:ext uri="{FF2B5EF4-FFF2-40B4-BE49-F238E27FC236}">
                <a16:creationId xmlns:a16="http://schemas.microsoft.com/office/drawing/2014/main" xmlns="" id="{CB56BE7B-EC9D-5E49-9956-86B89C751EC6}"/>
              </a:ext>
            </a:extLst>
          </p:cNvPr>
          <p:cNvPicPr>
            <a:picLocks noChangeAspect="1"/>
          </p:cNvPicPr>
          <p:nvPr/>
        </p:nvPicPr>
        <p:blipFill>
          <a:blip r:embed="rId2"/>
          <a:stretch>
            <a:fillRect/>
          </a:stretch>
        </p:blipFill>
        <p:spPr>
          <a:xfrm>
            <a:off x="2427522" y="1429474"/>
            <a:ext cx="9529826" cy="3511694"/>
          </a:xfrm>
          <a:prstGeom prst="rect">
            <a:avLst/>
          </a:prstGeom>
        </p:spPr>
      </p:pic>
      <p:sp>
        <p:nvSpPr>
          <p:cNvPr id="12" name="TextBox 7">
            <a:extLst>
              <a:ext uri="{FF2B5EF4-FFF2-40B4-BE49-F238E27FC236}">
                <a16:creationId xmlns:a16="http://schemas.microsoft.com/office/drawing/2014/main" xmlns="" id="{AF1BB521-1852-6742-AAF8-1A088983858E}"/>
              </a:ext>
            </a:extLst>
          </p:cNvPr>
          <p:cNvSpPr txBox="1">
            <a:spLocks noChangeArrowheads="1"/>
          </p:cNvSpPr>
          <p:nvPr/>
        </p:nvSpPr>
        <p:spPr bwMode="auto">
          <a:xfrm>
            <a:off x="-3517" y="56659"/>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1</a:t>
            </a:r>
          </a:p>
        </p:txBody>
      </p:sp>
    </p:spTree>
    <p:extLst>
      <p:ext uri="{BB962C8B-B14F-4D97-AF65-F5344CB8AC3E}">
        <p14:creationId xmlns:p14="http://schemas.microsoft.com/office/powerpoint/2010/main" val="230777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79576" y="36998"/>
            <a:ext cx="98924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800" b="1" dirty="0"/>
              <a:t>Section 1: Review</a:t>
            </a:r>
          </a:p>
        </p:txBody>
      </p:sp>
      <p:sp>
        <p:nvSpPr>
          <p:cNvPr id="6"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7" name="TextBox 6">
            <a:extLst>
              <a:ext uri="{FF2B5EF4-FFF2-40B4-BE49-F238E27FC236}">
                <a16:creationId xmlns:a16="http://schemas.microsoft.com/office/drawing/2014/main" xmlns="" id="{680F8782-DF76-DB40-940C-99195A385260}"/>
              </a:ext>
            </a:extLst>
          </p:cNvPr>
          <p:cNvSpPr txBox="1">
            <a:spLocks noChangeArrowheads="1"/>
          </p:cNvSpPr>
          <p:nvPr/>
        </p:nvSpPr>
        <p:spPr bwMode="auto">
          <a:xfrm>
            <a:off x="2156216" y="2147273"/>
            <a:ext cx="99879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mastered this section, continue onto the next Section</a:t>
            </a:r>
          </a:p>
        </p:txBody>
      </p:sp>
      <p:sp>
        <p:nvSpPr>
          <p:cNvPr id="8"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194042" y="3118231"/>
            <a:ext cx="998794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a:p>
            <a:pPr algn="ctr"/>
            <a:r>
              <a:rPr lang="en-US" altLang="en-US" sz="2400" dirty="0">
                <a:solidFill>
                  <a:srgbClr val="FFC000"/>
                </a:solidFill>
              </a:rPr>
              <a:t/>
            </a:r>
            <a:br>
              <a:rPr lang="en-US" altLang="en-US" sz="2400" dirty="0">
                <a:solidFill>
                  <a:srgbClr val="FFC000"/>
                </a:solidFill>
              </a:rPr>
            </a:br>
            <a:endParaRPr lang="en-US" altLang="en-US" sz="2400" b="1" dirty="0">
              <a:solidFill>
                <a:srgbClr val="FFC000"/>
              </a:solidFill>
            </a:endParaRPr>
          </a:p>
        </p:txBody>
      </p:sp>
      <p:sp>
        <p:nvSpPr>
          <p:cNvPr id="9" name="TextBox 7">
            <a:extLst>
              <a:ext uri="{FF2B5EF4-FFF2-40B4-BE49-F238E27FC236}">
                <a16:creationId xmlns:a16="http://schemas.microsoft.com/office/drawing/2014/main" xmlns="" id="{EA318C02-2FC2-644E-A09C-485466989132}"/>
              </a:ext>
            </a:extLst>
          </p:cNvPr>
          <p:cNvSpPr txBox="1">
            <a:spLocks noChangeArrowheads="1"/>
          </p:cNvSpPr>
          <p:nvPr/>
        </p:nvSpPr>
        <p:spPr bwMode="auto">
          <a:xfrm>
            <a:off x="-3517" y="56659"/>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1</a:t>
            </a:r>
          </a:p>
        </p:txBody>
      </p:sp>
      <p:sp>
        <p:nvSpPr>
          <p:cNvPr id="10" name="TextBox 9">
            <a:extLst>
              <a:ext uri="{FF2B5EF4-FFF2-40B4-BE49-F238E27FC236}">
                <a16:creationId xmlns:a16="http://schemas.microsoft.com/office/drawing/2014/main" xmlns="" id="{61145AA3-138E-F040-BCA6-F2E25BC3753E}"/>
              </a:ext>
            </a:extLst>
          </p:cNvPr>
          <p:cNvSpPr txBox="1">
            <a:spLocks noChangeArrowheads="1"/>
          </p:cNvSpPr>
          <p:nvPr/>
        </p:nvSpPr>
        <p:spPr bwMode="auto">
          <a:xfrm>
            <a:off x="2216790" y="4509120"/>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Tree>
    <p:extLst>
      <p:ext uri="{BB962C8B-B14F-4D97-AF65-F5344CB8AC3E}">
        <p14:creationId xmlns:p14="http://schemas.microsoft.com/office/powerpoint/2010/main" val="171600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92316" y="5470"/>
            <a:ext cx="99124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altLang="en-US" sz="2800" b="1" dirty="0"/>
              <a:t>Further work with Pythagoras’ Theorem</a:t>
            </a:r>
            <a:endParaRPr lang="en-US" altLang="en-US" sz="2800" b="1" dirty="0"/>
          </a:p>
        </p:txBody>
      </p:sp>
      <p:sp>
        <p:nvSpPr>
          <p:cNvPr id="9" name="Rectangle 8"/>
          <p:cNvSpPr/>
          <p:nvPr/>
        </p:nvSpPr>
        <p:spPr>
          <a:xfrm>
            <a:off x="4682143" y="5670668"/>
            <a:ext cx="638636" cy="461665"/>
          </a:xfrm>
          <a:prstGeom prst="rect">
            <a:avLst/>
          </a:prstGeom>
        </p:spPr>
        <p:txBody>
          <a:bodyPr wrap="none">
            <a:spAutoFit/>
          </a:bodyPr>
          <a:lstStyle/>
          <a:p>
            <a:r>
              <a:rPr lang="en-GB" sz="2400" i="1" dirty="0">
                <a:latin typeface="Times-Italic"/>
              </a:rPr>
              <a:t>	</a:t>
            </a:r>
            <a:endParaRPr lang="en-GB" sz="2400" dirty="0">
              <a:solidFill>
                <a:srgbClr val="FF0000"/>
              </a:solidFill>
              <a:latin typeface="+mj-lt"/>
            </a:endParaRPr>
          </a:p>
        </p:txBody>
      </p:sp>
      <p:sp>
        <p:nvSpPr>
          <p:cNvPr id="3" name="Rectangle 2">
            <a:extLst>
              <a:ext uri="{FF2B5EF4-FFF2-40B4-BE49-F238E27FC236}">
                <a16:creationId xmlns:a16="http://schemas.microsoft.com/office/drawing/2014/main" xmlns="" id="{36E93D13-FCBD-4CA1-9F23-DE93166729C4}"/>
              </a:ext>
            </a:extLst>
          </p:cNvPr>
          <p:cNvSpPr/>
          <p:nvPr/>
        </p:nvSpPr>
        <p:spPr>
          <a:xfrm>
            <a:off x="2420560" y="1159483"/>
            <a:ext cx="7186583" cy="461665"/>
          </a:xfrm>
          <a:prstGeom prst="rect">
            <a:avLst/>
          </a:prstGeom>
        </p:spPr>
        <p:txBody>
          <a:bodyPr wrap="none">
            <a:spAutoFit/>
          </a:bodyPr>
          <a:lstStyle/>
          <a:p>
            <a:r>
              <a:rPr lang="en-GB" sz="2400" dirty="0"/>
              <a:t>Find the length of the side marked </a:t>
            </a:r>
            <a:r>
              <a:rPr lang="en-GB" sz="2400" i="1" dirty="0">
                <a:latin typeface="Times New Roman" panose="02020603050405020304" pitchFamily="18" charset="0"/>
                <a:cs typeface="Times New Roman" panose="02020603050405020304" pitchFamily="18" charset="0"/>
              </a:rPr>
              <a:t>x</a:t>
            </a:r>
            <a:r>
              <a:rPr lang="en-GB" sz="2400" dirty="0"/>
              <a:t> in the diagram</a:t>
            </a:r>
            <a:r>
              <a:rPr lang="en-GB" dirty="0"/>
              <a:t>.</a:t>
            </a:r>
          </a:p>
        </p:txBody>
      </p:sp>
      <p:pic>
        <p:nvPicPr>
          <p:cNvPr id="5" name="Picture 4">
            <a:extLst>
              <a:ext uri="{FF2B5EF4-FFF2-40B4-BE49-F238E27FC236}">
                <a16:creationId xmlns:a16="http://schemas.microsoft.com/office/drawing/2014/main" xmlns="" id="{4039F946-B8BD-4AD8-87A4-696F211018AB}"/>
              </a:ext>
            </a:extLst>
          </p:cNvPr>
          <p:cNvPicPr>
            <a:picLocks noChangeAspect="1"/>
          </p:cNvPicPr>
          <p:nvPr/>
        </p:nvPicPr>
        <p:blipFill>
          <a:blip r:embed="rId2"/>
          <a:stretch>
            <a:fillRect/>
          </a:stretch>
        </p:blipFill>
        <p:spPr>
          <a:xfrm>
            <a:off x="9505056" y="746948"/>
            <a:ext cx="2207568" cy="2585087"/>
          </a:xfrm>
          <a:prstGeom prst="rect">
            <a:avLst/>
          </a:prstGeom>
        </p:spPr>
      </p:pic>
      <p:sp>
        <p:nvSpPr>
          <p:cNvPr id="10" name="Rectangle 9">
            <a:extLst>
              <a:ext uri="{FF2B5EF4-FFF2-40B4-BE49-F238E27FC236}">
                <a16:creationId xmlns:a16="http://schemas.microsoft.com/office/drawing/2014/main" xmlns="" id="{FCCC9F43-45DC-4730-B736-46B6B7EDF8F1}"/>
              </a:ext>
            </a:extLst>
          </p:cNvPr>
          <p:cNvSpPr/>
          <p:nvPr/>
        </p:nvSpPr>
        <p:spPr>
          <a:xfrm>
            <a:off x="2423592" y="1704137"/>
            <a:ext cx="6912768" cy="1200329"/>
          </a:xfrm>
          <a:prstGeom prst="rect">
            <a:avLst/>
          </a:prstGeom>
        </p:spPr>
        <p:txBody>
          <a:bodyPr wrap="square">
            <a:spAutoFit/>
          </a:bodyPr>
          <a:lstStyle/>
          <a:p>
            <a:r>
              <a:rPr lang="en-GB" sz="2400" b="1" dirty="0"/>
              <a:t>Solution</a:t>
            </a:r>
          </a:p>
          <a:p>
            <a:r>
              <a:rPr lang="en-GB" sz="2400" dirty="0">
                <a:solidFill>
                  <a:srgbClr val="FF0000"/>
                </a:solidFill>
              </a:rPr>
              <a:t>First consider triangle ABC.  The unknown length of the hypotenuse has been marked </a:t>
            </a:r>
            <a:r>
              <a:rPr lang="en-GB" sz="2400" i="1" dirty="0">
                <a:solidFill>
                  <a:srgbClr val="FF0000"/>
                </a:solidFill>
                <a:latin typeface="Times New Roman" panose="02020603050405020304" pitchFamily="18" charset="0"/>
                <a:cs typeface="Times New Roman" panose="02020603050405020304" pitchFamily="18" charset="0"/>
              </a:rPr>
              <a:t>y</a:t>
            </a:r>
            <a:r>
              <a:rPr lang="en-GB" sz="2400" dirty="0">
                <a:solidFill>
                  <a:srgbClr val="FF0000"/>
                </a:solidFill>
              </a:rPr>
              <a:t>.</a:t>
            </a:r>
          </a:p>
        </p:txBody>
      </p:sp>
      <p:pic>
        <p:nvPicPr>
          <p:cNvPr id="12" name="Picture 11">
            <a:extLst>
              <a:ext uri="{FF2B5EF4-FFF2-40B4-BE49-F238E27FC236}">
                <a16:creationId xmlns:a16="http://schemas.microsoft.com/office/drawing/2014/main" xmlns="" id="{0ADA54A3-8436-4FA7-8D1C-6B0024E5C787}"/>
              </a:ext>
            </a:extLst>
          </p:cNvPr>
          <p:cNvPicPr>
            <a:picLocks noChangeAspect="1"/>
          </p:cNvPicPr>
          <p:nvPr/>
        </p:nvPicPr>
        <p:blipFill>
          <a:blip r:embed="rId3"/>
          <a:stretch>
            <a:fillRect/>
          </a:stretch>
        </p:blipFill>
        <p:spPr>
          <a:xfrm>
            <a:off x="6816080" y="3429000"/>
            <a:ext cx="2304256" cy="1879408"/>
          </a:xfrm>
          <a:prstGeom prst="rect">
            <a:avLst/>
          </a:prstGeom>
        </p:spPr>
      </p:pic>
      <p:sp>
        <p:nvSpPr>
          <p:cNvPr id="19" name="TextBox 18">
            <a:extLst>
              <a:ext uri="{FF2B5EF4-FFF2-40B4-BE49-F238E27FC236}">
                <a16:creationId xmlns:a16="http://schemas.microsoft.com/office/drawing/2014/main" xmlns="" id="{D06BE674-68A9-44A3-8850-56A41D14E589}"/>
              </a:ext>
            </a:extLst>
          </p:cNvPr>
          <p:cNvSpPr txBox="1"/>
          <p:nvPr/>
        </p:nvSpPr>
        <p:spPr>
          <a:xfrm>
            <a:off x="2423592" y="753610"/>
            <a:ext cx="2304256" cy="461665"/>
          </a:xfrm>
          <a:prstGeom prst="rect">
            <a:avLst/>
          </a:prstGeom>
          <a:noFill/>
        </p:spPr>
        <p:txBody>
          <a:bodyPr wrap="square" rtlCol="0">
            <a:spAutoFit/>
          </a:bodyPr>
          <a:lstStyle/>
          <a:p>
            <a:r>
              <a:rPr lang="en-GB" sz="2400" b="1" dirty="0"/>
              <a:t>Example </a:t>
            </a:r>
          </a:p>
        </p:txBody>
      </p:sp>
      <p:sp>
        <p:nvSpPr>
          <p:cNvPr id="14" name="TextBox 7">
            <a:extLst>
              <a:ext uri="{FF2B5EF4-FFF2-40B4-BE49-F238E27FC236}">
                <a16:creationId xmlns:a16="http://schemas.microsoft.com/office/drawing/2014/main" xmlns="" id="{753625F9-8476-DB42-84E2-7526CA7D4AD7}"/>
              </a:ext>
            </a:extLst>
          </p:cNvPr>
          <p:cNvSpPr txBox="1">
            <a:spLocks noChangeArrowheads="1"/>
          </p:cNvSpPr>
          <p:nvPr/>
        </p:nvSpPr>
        <p:spPr bwMode="auto">
          <a:xfrm>
            <a:off x="-3517" y="56659"/>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2</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xmlns="" id="{A9B14926-90CF-49A1-9A86-55F125005B82}"/>
                  </a:ext>
                </a:extLst>
              </p:cNvPr>
              <p:cNvSpPr txBox="1"/>
              <p:nvPr/>
            </p:nvSpPr>
            <p:spPr>
              <a:xfrm>
                <a:off x="2870789" y="3381313"/>
                <a:ext cx="3258318" cy="1754326"/>
              </a:xfrm>
              <a:prstGeom prst="rect">
                <a:avLst/>
              </a:prstGeom>
              <a:noFill/>
            </p:spPr>
            <p:txBody>
              <a:bodyPr wrap="square" rtlCol="0">
                <a:spAutoFit/>
              </a:bodyPr>
              <a:lstStyle/>
              <a:p>
                <a:pPr>
                  <a:lnSpc>
                    <a:spcPct val="150000"/>
                  </a:lnSpc>
                </a:pPr>
                <a14:m>
                  <m:oMathPara xmlns:m="http://schemas.openxmlformats.org/officeDocument/2006/math">
                    <m:oMathParaPr>
                      <m:jc m:val="centerGroup"/>
                    </m:oMathParaPr>
                    <m:oMath xmlns:m="http://schemas.openxmlformats.org/officeDocument/2006/math">
                      <m:sSup>
                        <m:sSupPr>
                          <m:ctrlPr>
                            <a:rPr lang="en-GB" sz="2400" i="1" smtClean="0">
                              <a:solidFill>
                                <a:srgbClr val="FF0000"/>
                              </a:solidFill>
                              <a:latin typeface="Cambria Math"/>
                            </a:rPr>
                          </m:ctrlPr>
                        </m:sSupPr>
                        <m:e>
                          <m:r>
                            <a:rPr lang="en-GB" sz="2400" i="1">
                              <a:solidFill>
                                <a:srgbClr val="FF0000"/>
                              </a:solidFill>
                              <a:latin typeface="Cambria Math" panose="02040503050406030204" pitchFamily="18" charset="0"/>
                            </a:rPr>
                            <m:t>𝑦</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(4</m:t>
                          </m:r>
                          <m:r>
                            <a:rPr lang="en-GB" sz="2400" b="0" i="0" smtClean="0">
                              <a:solidFill>
                                <a:srgbClr val="FF0000"/>
                              </a:solidFill>
                              <a:latin typeface="Cambria Math" panose="02040503050406030204" pitchFamily="18" charset="0"/>
                            </a:rPr>
                            <m:t> </m:t>
                          </m:r>
                          <m:r>
                            <m:rPr>
                              <m:sty m:val="p"/>
                            </m:rPr>
                            <a:rPr lang="en-GB" sz="2400" i="0">
                              <a:solidFill>
                                <a:srgbClr val="FF0000"/>
                              </a:solidFill>
                              <a:latin typeface="Cambria Math" panose="02040503050406030204" pitchFamily="18" charset="0"/>
                            </a:rPr>
                            <m:t>cm</m:t>
                          </m:r>
                          <m:r>
                            <a:rPr lang="en-GB" sz="2400" i="1">
                              <a:solidFill>
                                <a:srgbClr val="FF0000"/>
                              </a:solidFill>
                              <a:latin typeface="Cambria Math" panose="02040503050406030204" pitchFamily="18" charset="0"/>
                            </a:rPr>
                            <m:t>)</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(4</m:t>
                          </m:r>
                          <m:r>
                            <a:rPr lang="en-GB" sz="2400" b="0" i="0" smtClean="0">
                              <a:solidFill>
                                <a:srgbClr val="FF0000"/>
                              </a:solidFill>
                              <a:latin typeface="Cambria Math" panose="02040503050406030204" pitchFamily="18" charset="0"/>
                            </a:rPr>
                            <m:t> </m:t>
                          </m:r>
                          <m:r>
                            <m:rPr>
                              <m:sty m:val="p"/>
                            </m:rPr>
                            <a:rPr lang="en-GB" sz="2400" i="0">
                              <a:solidFill>
                                <a:srgbClr val="FF0000"/>
                              </a:solidFill>
                              <a:latin typeface="Cambria Math" panose="02040503050406030204" pitchFamily="18" charset="0"/>
                            </a:rPr>
                            <m:t>cm</m:t>
                          </m:r>
                          <m:r>
                            <a:rPr lang="en-GB" sz="2400" i="1">
                              <a:solidFill>
                                <a:srgbClr val="FF0000"/>
                              </a:solidFill>
                              <a:latin typeface="Cambria Math" panose="02040503050406030204" pitchFamily="18" charset="0"/>
                            </a:rPr>
                            <m:t>)</m:t>
                          </m:r>
                        </m:e>
                        <m:sup>
                          <m:r>
                            <a:rPr lang="en-GB" sz="2400" i="1">
                              <a:solidFill>
                                <a:srgbClr val="FF0000"/>
                              </a:solidFill>
                              <a:latin typeface="Cambria Math" panose="02040503050406030204" pitchFamily="18" charset="0"/>
                            </a:rPr>
                            <m:t>2</m:t>
                          </m:r>
                        </m:sup>
                      </m:sSup>
                    </m:oMath>
                  </m:oMathPara>
                </a14:m>
                <a:endParaRPr lang="en-GB" sz="2400" dirty="0">
                  <a:solidFill>
                    <a:srgbClr val="FF0000"/>
                  </a:solidFill>
                </a:endParaRPr>
              </a:p>
              <a:p>
                <a:pPr>
                  <a:lnSpc>
                    <a:spcPct val="150000"/>
                  </a:lnSpc>
                </a:pPr>
                <a14:m>
                  <m:oMathPara xmlns:m="http://schemas.openxmlformats.org/officeDocument/2006/math">
                    <m:oMathParaPr>
                      <m:jc m:val="centerGroup"/>
                    </m:oMathParaPr>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𝑦</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16</m:t>
                          </m:r>
                          <m:r>
                            <a:rPr lang="en-GB" sz="2400" b="0" i="0" smtClean="0">
                              <a:solidFill>
                                <a:srgbClr val="FF0000"/>
                              </a:solidFill>
                              <a:latin typeface="Cambria Math" panose="02040503050406030204" pitchFamily="18" charset="0"/>
                            </a:rPr>
                            <m:t> </m:t>
                          </m:r>
                          <m:r>
                            <m:rPr>
                              <m:sty m:val="p"/>
                            </m:rPr>
                            <a:rPr lang="en-GB" sz="2400" i="0">
                              <a:solidFill>
                                <a:srgbClr val="FF0000"/>
                              </a:solidFill>
                              <a:latin typeface="Cambria Math" panose="02040503050406030204" pitchFamily="18" charset="0"/>
                            </a:rPr>
                            <m:t>cm</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16</m:t>
                          </m:r>
                          <m:r>
                            <a:rPr lang="en-GB" sz="2400" b="0" i="1" smtClean="0">
                              <a:solidFill>
                                <a:srgbClr val="FF0000"/>
                              </a:solidFill>
                              <a:latin typeface="Cambria Math" panose="02040503050406030204" pitchFamily="18" charset="0"/>
                            </a:rPr>
                            <m:t> </m:t>
                          </m:r>
                          <m:r>
                            <m:rPr>
                              <m:sty m:val="p"/>
                            </m:rPr>
                            <a:rPr lang="en-GB" sz="2400" i="0">
                              <a:solidFill>
                                <a:srgbClr val="FF0000"/>
                              </a:solidFill>
                              <a:latin typeface="Cambria Math" panose="02040503050406030204" pitchFamily="18" charset="0"/>
                            </a:rPr>
                            <m:t>cm</m:t>
                          </m:r>
                        </m:e>
                        <m:sup>
                          <m:r>
                            <a:rPr lang="en-GB" sz="2400" i="1">
                              <a:solidFill>
                                <a:srgbClr val="FF0000"/>
                              </a:solidFill>
                              <a:latin typeface="Cambria Math" panose="02040503050406030204" pitchFamily="18" charset="0"/>
                            </a:rPr>
                            <m:t>2</m:t>
                          </m:r>
                        </m:sup>
                      </m:sSup>
                    </m:oMath>
                  </m:oMathPara>
                </a14:m>
                <a:endParaRPr lang="en-GB" sz="2400" dirty="0">
                  <a:solidFill>
                    <a:srgbClr val="FF0000"/>
                  </a:solidFill>
                </a:endParaRPr>
              </a:p>
              <a:p>
                <a:pPr>
                  <a:lnSpc>
                    <a:spcPct val="150000"/>
                  </a:lnSpc>
                </a:pPr>
                <a:r>
                  <a:rPr lang="en-GB" sz="2400" dirty="0">
                    <a:solidFill>
                      <a:srgbClr val="FF0000"/>
                    </a:solidFill>
                  </a:rPr>
                  <a:t>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𝑦</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32</m:t>
                        </m:r>
                        <m:r>
                          <a:rPr lang="en-GB" sz="2400" b="0" i="0" smtClean="0">
                            <a:solidFill>
                              <a:srgbClr val="FF0000"/>
                            </a:solidFill>
                            <a:latin typeface="Cambria Math" panose="02040503050406030204" pitchFamily="18" charset="0"/>
                          </a:rPr>
                          <m:t> </m:t>
                        </m:r>
                        <m:r>
                          <m:rPr>
                            <m:sty m:val="p"/>
                          </m:rPr>
                          <a:rPr lang="en-GB" sz="2400" i="0">
                            <a:solidFill>
                              <a:srgbClr val="FF0000"/>
                            </a:solidFill>
                            <a:latin typeface="Cambria Math" panose="02040503050406030204" pitchFamily="18" charset="0"/>
                          </a:rPr>
                          <m:t>cm</m:t>
                        </m:r>
                      </m:e>
                      <m:sup>
                        <m:r>
                          <a:rPr lang="en-GB" sz="2400" i="1">
                            <a:solidFill>
                              <a:srgbClr val="FF0000"/>
                            </a:solidFill>
                            <a:latin typeface="Cambria Math" panose="02040503050406030204" pitchFamily="18" charset="0"/>
                          </a:rPr>
                          <m:t>2</m:t>
                        </m:r>
                      </m:sup>
                    </m:sSup>
                  </m:oMath>
                </a14:m>
                <a:endParaRPr lang="en-GB" sz="2400" dirty="0">
                  <a:solidFill>
                    <a:srgbClr val="FF0000"/>
                  </a:solidFill>
                </a:endParaRPr>
              </a:p>
            </p:txBody>
          </p:sp>
        </mc:Choice>
        <mc:Fallback xmlns="">
          <p:sp>
            <p:nvSpPr>
              <p:cNvPr id="2" name="TextBox 1">
                <a:extLst>
                  <a:ext uri="{FF2B5EF4-FFF2-40B4-BE49-F238E27FC236}">
                    <a16:creationId xmlns="" xmlns:a16="http://schemas.microsoft.com/office/drawing/2014/main" xmlns:a14="http://schemas.microsoft.com/office/drawing/2010/main" id="{A9B14926-90CF-49A1-9A86-55F125005B82}"/>
                  </a:ext>
                </a:extLst>
              </p:cNvPr>
              <p:cNvSpPr txBox="1">
                <a:spLocks noRot="1" noChangeAspect="1" noMove="1" noResize="1" noEditPoints="1" noAdjustHandles="1" noChangeArrowheads="1" noChangeShapeType="1" noTextEdit="1"/>
              </p:cNvSpPr>
              <p:nvPr/>
            </p:nvSpPr>
            <p:spPr>
              <a:xfrm>
                <a:off x="2870789" y="3381313"/>
                <a:ext cx="3258318" cy="1754326"/>
              </a:xfrm>
              <a:prstGeom prst="rect">
                <a:avLst/>
              </a:prstGeom>
              <a:blipFill rotWithShape="1">
                <a:blip r:embed="rId4"/>
                <a:stretch>
                  <a:fillRect/>
                </a:stretch>
              </a:blipFill>
            </p:spPr>
            <p:txBody>
              <a:bodyPr/>
              <a:lstStyle/>
              <a:p>
                <a:r>
                  <a:rPr lang="en-GB">
                    <a:noFill/>
                  </a:rPr>
                  <a:t> </a:t>
                </a:r>
              </a:p>
            </p:txBody>
          </p:sp>
        </mc:Fallback>
      </mc:AlternateContent>
      <p:sp>
        <p:nvSpPr>
          <p:cNvPr id="4" name="Rectangle 3">
            <a:extLst>
              <a:ext uri="{FF2B5EF4-FFF2-40B4-BE49-F238E27FC236}">
                <a16:creationId xmlns:a16="http://schemas.microsoft.com/office/drawing/2014/main" xmlns="" id="{3AC0AEEF-7711-C54C-BACB-85E1D5CF0E2B}"/>
              </a:ext>
            </a:extLst>
          </p:cNvPr>
          <p:cNvSpPr/>
          <p:nvPr/>
        </p:nvSpPr>
        <p:spPr>
          <a:xfrm>
            <a:off x="2824923" y="5738360"/>
            <a:ext cx="4535216" cy="461665"/>
          </a:xfrm>
          <a:prstGeom prst="rect">
            <a:avLst/>
          </a:prstGeom>
        </p:spPr>
        <p:txBody>
          <a:bodyPr wrap="none">
            <a:spAutoFit/>
          </a:bodyPr>
          <a:lstStyle/>
          <a:p>
            <a:r>
              <a:rPr lang="en-US" sz="2400" dirty="0">
                <a:solidFill>
                  <a:srgbClr val="FF0000"/>
                </a:solidFill>
              </a:rPr>
              <a:t>Solution continued on next slide</a:t>
            </a:r>
          </a:p>
        </p:txBody>
      </p:sp>
    </p:spTree>
    <p:extLst>
      <p:ext uri="{BB962C8B-B14F-4D97-AF65-F5344CB8AC3E}">
        <p14:creationId xmlns:p14="http://schemas.microsoft.com/office/powerpoint/2010/main" val="479679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4051" y="-1426"/>
            <a:ext cx="99124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altLang="en-US" sz="2800" b="1" dirty="0"/>
              <a:t>Further work with Pythagoras’ Theorem</a:t>
            </a:r>
            <a:endParaRPr lang="en-US" altLang="en-US" sz="2800" b="1" dirty="0"/>
          </a:p>
        </p:txBody>
      </p:sp>
      <p:sp>
        <p:nvSpPr>
          <p:cNvPr id="9" name="Rectangle 8"/>
          <p:cNvSpPr/>
          <p:nvPr/>
        </p:nvSpPr>
        <p:spPr>
          <a:xfrm>
            <a:off x="4682143" y="5670668"/>
            <a:ext cx="638636" cy="461665"/>
          </a:xfrm>
          <a:prstGeom prst="rect">
            <a:avLst/>
          </a:prstGeom>
        </p:spPr>
        <p:txBody>
          <a:bodyPr wrap="none">
            <a:spAutoFit/>
          </a:bodyPr>
          <a:lstStyle/>
          <a:p>
            <a:r>
              <a:rPr lang="en-GB" sz="2400" i="1" dirty="0">
                <a:latin typeface="Times-Italic"/>
              </a:rPr>
              <a:t>	</a:t>
            </a:r>
            <a:endParaRPr lang="en-GB" sz="2400" dirty="0">
              <a:solidFill>
                <a:srgbClr val="FF0000"/>
              </a:solidFill>
              <a:latin typeface="+mj-lt"/>
            </a:endParaRPr>
          </a:p>
        </p:txBody>
      </p:sp>
      <p:pic>
        <p:nvPicPr>
          <p:cNvPr id="5" name="Picture 4">
            <a:extLst>
              <a:ext uri="{FF2B5EF4-FFF2-40B4-BE49-F238E27FC236}">
                <a16:creationId xmlns:a16="http://schemas.microsoft.com/office/drawing/2014/main" xmlns="" id="{4039F946-B8BD-4AD8-87A4-696F211018AB}"/>
              </a:ext>
            </a:extLst>
          </p:cNvPr>
          <p:cNvPicPr>
            <a:picLocks noChangeAspect="1"/>
          </p:cNvPicPr>
          <p:nvPr/>
        </p:nvPicPr>
        <p:blipFill>
          <a:blip r:embed="rId2"/>
          <a:stretch>
            <a:fillRect/>
          </a:stretch>
        </p:blipFill>
        <p:spPr>
          <a:xfrm>
            <a:off x="9505056" y="746948"/>
            <a:ext cx="2207568" cy="2585087"/>
          </a:xfrm>
          <a:prstGeom prst="rect">
            <a:avLst/>
          </a:prstGeom>
        </p:spPr>
      </p:pic>
      <p:sp>
        <p:nvSpPr>
          <p:cNvPr id="10" name="Rectangle 9">
            <a:extLst>
              <a:ext uri="{FF2B5EF4-FFF2-40B4-BE49-F238E27FC236}">
                <a16:creationId xmlns:a16="http://schemas.microsoft.com/office/drawing/2014/main" xmlns="" id="{FCCC9F43-45DC-4730-B736-46B6B7EDF8F1}"/>
              </a:ext>
            </a:extLst>
          </p:cNvPr>
          <p:cNvSpPr/>
          <p:nvPr/>
        </p:nvSpPr>
        <p:spPr>
          <a:xfrm>
            <a:off x="2537590" y="1254170"/>
            <a:ext cx="3613317" cy="461665"/>
          </a:xfrm>
          <a:prstGeom prst="rect">
            <a:avLst/>
          </a:prstGeom>
        </p:spPr>
        <p:txBody>
          <a:bodyPr wrap="square">
            <a:spAutoFit/>
          </a:bodyPr>
          <a:lstStyle/>
          <a:p>
            <a:r>
              <a:rPr lang="en-GB" sz="2400" b="1" dirty="0"/>
              <a:t>Solution continued</a:t>
            </a:r>
          </a:p>
        </p:txBody>
      </p:sp>
      <p:pic>
        <p:nvPicPr>
          <p:cNvPr id="18" name="Picture 17">
            <a:extLst>
              <a:ext uri="{FF2B5EF4-FFF2-40B4-BE49-F238E27FC236}">
                <a16:creationId xmlns:a16="http://schemas.microsoft.com/office/drawing/2014/main" xmlns="" id="{0BB3EE5E-34A0-4F61-B08F-B72A010C31CB}"/>
              </a:ext>
            </a:extLst>
          </p:cNvPr>
          <p:cNvPicPr>
            <a:picLocks noChangeAspect="1"/>
          </p:cNvPicPr>
          <p:nvPr/>
        </p:nvPicPr>
        <p:blipFill>
          <a:blip r:embed="rId3"/>
          <a:stretch>
            <a:fillRect/>
          </a:stretch>
        </p:blipFill>
        <p:spPr>
          <a:xfrm>
            <a:off x="8753850" y="3737990"/>
            <a:ext cx="2960793" cy="2594706"/>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5D0761F3-AD9B-413E-B434-4FA5CDB2C2A9}"/>
                  </a:ext>
                </a:extLst>
              </p:cNvPr>
              <p:cNvSpPr txBox="1"/>
              <p:nvPr/>
            </p:nvSpPr>
            <p:spPr>
              <a:xfrm>
                <a:off x="2482682" y="1995038"/>
                <a:ext cx="5485526" cy="830997"/>
              </a:xfrm>
              <a:prstGeom prst="rect">
                <a:avLst/>
              </a:prstGeom>
              <a:noFill/>
            </p:spPr>
            <p:txBody>
              <a:bodyPr wrap="square" rtlCol="0">
                <a:spAutoFit/>
              </a:bodyPr>
              <a:lstStyle/>
              <a:p>
                <a:r>
                  <a:rPr lang="en-GB" sz="2400" dirty="0">
                    <a:solidFill>
                      <a:srgbClr val="FF0000"/>
                    </a:solidFill>
                  </a:rPr>
                  <a:t>Triangle ACD can now be considered using the value for</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𝑦</m:t>
                        </m:r>
                      </m:e>
                      <m:sup>
                        <m:r>
                          <a:rPr lang="en-GB" sz="2400" i="1">
                            <a:solidFill>
                              <a:srgbClr val="FF0000"/>
                            </a:solidFill>
                            <a:latin typeface="Cambria Math" panose="02040503050406030204" pitchFamily="18" charset="0"/>
                          </a:rPr>
                          <m:t>2</m:t>
                        </m:r>
                      </m:sup>
                    </m:sSup>
                  </m:oMath>
                </a14:m>
                <a:endParaRPr lang="en-GB" sz="2400" dirty="0">
                  <a:solidFill>
                    <a:srgbClr val="FF0000"/>
                  </a:solidFill>
                </a:endParaRPr>
              </a:p>
            </p:txBody>
          </p:sp>
        </mc:Choice>
        <mc:Fallback xmlns="">
          <p:sp>
            <p:nvSpPr>
              <p:cNvPr id="4" name="TextBox 3">
                <a:extLst>
                  <a:ext uri="{FF2B5EF4-FFF2-40B4-BE49-F238E27FC236}">
                    <a16:creationId xmlns="" xmlns:a16="http://schemas.microsoft.com/office/drawing/2014/main" xmlns:a14="http://schemas.microsoft.com/office/drawing/2010/main" id="{5D0761F3-AD9B-413E-B434-4FA5CDB2C2A9}"/>
                  </a:ext>
                </a:extLst>
              </p:cNvPr>
              <p:cNvSpPr txBox="1">
                <a:spLocks noRot="1" noChangeAspect="1" noMove="1" noResize="1" noEditPoints="1" noAdjustHandles="1" noChangeArrowheads="1" noChangeShapeType="1" noTextEdit="1"/>
              </p:cNvSpPr>
              <p:nvPr/>
            </p:nvSpPr>
            <p:spPr>
              <a:xfrm>
                <a:off x="2482682" y="1995038"/>
                <a:ext cx="5485526" cy="830997"/>
              </a:xfrm>
              <a:prstGeom prst="rect">
                <a:avLst/>
              </a:prstGeom>
              <a:blipFill rotWithShape="1">
                <a:blip r:embed="rId4"/>
                <a:stretch>
                  <a:fillRect l="-1667" t="-5109" b="-1605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D51DC84D-5581-4911-AB30-87D4BCB2D24D}"/>
                  </a:ext>
                </a:extLst>
              </p:cNvPr>
              <p:cNvSpPr txBox="1"/>
              <p:nvPr/>
            </p:nvSpPr>
            <p:spPr>
              <a:xfrm>
                <a:off x="2509974" y="3185445"/>
                <a:ext cx="6444246" cy="984885"/>
              </a:xfrm>
              <a:prstGeom prst="rect">
                <a:avLst/>
              </a:prstGeom>
              <a:noFill/>
            </p:spPr>
            <p:txBody>
              <a:bodyPr wrap="square" rtlCol="0">
                <a:spAutoFit/>
              </a:bodyPr>
              <a:lstStyle/>
              <a:p>
                <a:pPr>
                  <a:spcAft>
                    <a:spcPts val="1200"/>
                  </a:spcAft>
                </a:pPr>
                <a:r>
                  <a:rPr lang="en-GB" sz="2400" dirty="0">
                    <a:solidFill>
                      <a:srgbClr val="FF0000"/>
                    </a:solidFill>
                  </a:rPr>
                  <a:t>From the triangle, </a:t>
                </a:r>
                <a14:m>
                  <m:oMath xmlns:m="http://schemas.openxmlformats.org/officeDocument/2006/math">
                    <m:sSup>
                      <m:sSupPr>
                        <m:ctrlPr>
                          <a:rPr lang="en-GB" sz="2400" i="1">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r>
                  <a:rPr lang="en-GB" sz="2400" dirty="0">
                    <a:solidFill>
                      <a:srgbClr val="FF0000"/>
                    </a:solidFill>
                  </a:rPr>
                  <a:t>=</a:t>
                </a:r>
                <a14:m>
                  <m:oMath xmlns:m="http://schemas.openxmlformats.org/officeDocument/2006/math">
                    <m:r>
                      <a:rPr lang="en-GB" sz="2400" i="1">
                        <a:solidFill>
                          <a:srgbClr val="FF0000"/>
                        </a:solidFill>
                        <a:latin typeface="Cambria Math" panose="02040503050406030204" pitchFamily="18" charset="0"/>
                      </a:rPr>
                      <m:t> </m:t>
                    </m:r>
                    <m:sSup>
                      <m:sSupPr>
                        <m:ctrlPr>
                          <a:rPr lang="en-GB" sz="2400" i="1">
                            <a:solidFill>
                              <a:srgbClr val="FF0000"/>
                            </a:solidFill>
                            <a:latin typeface="Cambria Math"/>
                          </a:rPr>
                        </m:ctrlPr>
                      </m:sSupPr>
                      <m:e>
                        <m:r>
                          <a:rPr lang="en-GB" sz="2400" b="0" i="1" smtClean="0">
                            <a:solidFill>
                              <a:srgbClr val="FF0000"/>
                            </a:solidFill>
                            <a:latin typeface="Cambria Math" panose="02040503050406030204" pitchFamily="18" charset="0"/>
                          </a:rPr>
                          <m:t>𝑦</m:t>
                        </m:r>
                      </m:e>
                      <m:sup>
                        <m:r>
                          <a:rPr lang="en-GB" sz="2400" i="1">
                            <a:solidFill>
                              <a:srgbClr val="FF0000"/>
                            </a:solidFill>
                            <a:latin typeface="Cambria Math" panose="02040503050406030204" pitchFamily="18" charset="0"/>
                          </a:rPr>
                          <m:t>2</m:t>
                        </m:r>
                      </m:sup>
                    </m:sSup>
                  </m:oMath>
                </a14:m>
                <a:r>
                  <a:rPr lang="en-GB" sz="2400" dirty="0">
                    <a:solidFill>
                      <a:srgbClr val="FF0000"/>
                    </a:solidFill>
                  </a:rPr>
                  <a:t>+</a:t>
                </a:r>
                <a14:m>
                  <m:oMath xmlns:m="http://schemas.openxmlformats.org/officeDocument/2006/math">
                    <m:r>
                      <a:rPr lang="en-GB" sz="2400" i="1">
                        <a:solidFill>
                          <a:srgbClr val="FF0000"/>
                        </a:solidFill>
                        <a:latin typeface="Cambria Math" panose="02040503050406030204" pitchFamily="18" charset="0"/>
                      </a:rPr>
                      <m:t> </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2</m:t>
                        </m:r>
                      </m:e>
                      <m:sup>
                        <m:r>
                          <a:rPr lang="en-GB" sz="2400" i="1">
                            <a:solidFill>
                              <a:srgbClr val="FF0000"/>
                            </a:solidFill>
                            <a:latin typeface="Cambria Math" panose="02040503050406030204" pitchFamily="18" charset="0"/>
                          </a:rPr>
                          <m:t>2</m:t>
                        </m:r>
                      </m:sup>
                    </m:sSup>
                  </m:oMath>
                </a14:m>
                <a:r>
                  <a:rPr lang="en-GB" sz="2400" dirty="0">
                    <a:solidFill>
                      <a:srgbClr val="FF0000"/>
                    </a:solidFill>
                  </a:rPr>
                  <a:t>, and using</a:t>
                </a:r>
              </a:p>
              <a:p>
                <a:r>
                  <a:rPr lang="en-GB" sz="2400" dirty="0">
                    <a:solidFill>
                      <a:srgbClr val="FF0000"/>
                    </a:solidFill>
                  </a:rPr>
                  <a:t>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𝑦</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32</m:t>
                        </m:r>
                        <m:r>
                          <a:rPr lang="en-GB" sz="2400" b="0" i="0" smtClean="0">
                            <a:solidFill>
                              <a:srgbClr val="FF0000"/>
                            </a:solidFill>
                            <a:latin typeface="Cambria Math" panose="02040503050406030204" pitchFamily="18" charset="0"/>
                          </a:rPr>
                          <m:t> </m:t>
                        </m:r>
                        <m:r>
                          <m:rPr>
                            <m:sty m:val="p"/>
                          </m:rPr>
                          <a:rPr lang="en-GB" sz="2400" i="0">
                            <a:solidFill>
                              <a:srgbClr val="FF0000"/>
                            </a:solidFill>
                            <a:latin typeface="Cambria Math" panose="02040503050406030204" pitchFamily="18" charset="0"/>
                          </a:rPr>
                          <m:t>cm</m:t>
                        </m:r>
                      </m:e>
                      <m:sup>
                        <m:r>
                          <a:rPr lang="en-GB" sz="2400" i="1">
                            <a:solidFill>
                              <a:srgbClr val="FF0000"/>
                            </a:solidFill>
                            <a:latin typeface="Cambria Math" panose="02040503050406030204" pitchFamily="18" charset="0"/>
                          </a:rPr>
                          <m:t>2</m:t>
                        </m:r>
                      </m:sup>
                    </m:sSup>
                  </m:oMath>
                </a14:m>
                <a:r>
                  <a:rPr lang="en-GB" sz="2400" dirty="0"/>
                  <a:t> </a:t>
                </a:r>
                <a:r>
                  <a:rPr lang="en-GB" sz="2400" dirty="0">
                    <a:solidFill>
                      <a:srgbClr val="FF0000"/>
                    </a:solidFill>
                  </a:rPr>
                  <a:t>gives</a:t>
                </a:r>
              </a:p>
            </p:txBody>
          </p:sp>
        </mc:Choice>
        <mc:Fallback xmlns="">
          <p:sp>
            <p:nvSpPr>
              <p:cNvPr id="6" name="TextBox 5">
                <a:extLst>
                  <a:ext uri="{FF2B5EF4-FFF2-40B4-BE49-F238E27FC236}">
                    <a16:creationId xmlns="" xmlns:a16="http://schemas.microsoft.com/office/drawing/2014/main" xmlns:a14="http://schemas.microsoft.com/office/drawing/2010/main" id="{D51DC84D-5581-4911-AB30-87D4BCB2D24D}"/>
                  </a:ext>
                </a:extLst>
              </p:cNvPr>
              <p:cNvSpPr txBox="1">
                <a:spLocks noRot="1" noChangeAspect="1" noMove="1" noResize="1" noEditPoints="1" noAdjustHandles="1" noChangeArrowheads="1" noChangeShapeType="1" noTextEdit="1"/>
              </p:cNvSpPr>
              <p:nvPr/>
            </p:nvSpPr>
            <p:spPr>
              <a:xfrm>
                <a:off x="2509974" y="3185445"/>
                <a:ext cx="6444246" cy="984885"/>
              </a:xfrm>
              <a:prstGeom prst="rect">
                <a:avLst/>
              </a:prstGeom>
              <a:blipFill rotWithShape="1">
                <a:blip r:embed="rId5"/>
                <a:stretch>
                  <a:fillRect l="-1514" t="-4348" b="-1428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5996A429-C137-4111-AD0F-005438F7D7F8}"/>
                  </a:ext>
                </a:extLst>
              </p:cNvPr>
              <p:cNvSpPr txBox="1"/>
              <p:nvPr/>
            </p:nvSpPr>
            <p:spPr>
              <a:xfrm>
                <a:off x="2573400" y="4265902"/>
                <a:ext cx="3816424" cy="769441"/>
              </a:xfrm>
              <a:prstGeom prst="rect">
                <a:avLst/>
              </a:prstGeom>
              <a:noFill/>
            </p:spPr>
            <p:txBody>
              <a:bodyPr wrap="square" rtlCol="0">
                <a:spAutoFit/>
              </a:bodyPr>
              <a:lstStyle/>
              <a:p>
                <a14:m>
                  <m:oMath xmlns:m="http://schemas.openxmlformats.org/officeDocument/2006/math">
                    <m:sSup>
                      <m:sSupPr>
                        <m:ctrlPr>
                          <a:rPr lang="en-GB" sz="2400" i="1" smtClean="0">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r>
                  <a:rPr lang="en-GB" sz="2400" dirty="0">
                    <a:solidFill>
                      <a:srgbClr val="FF0000"/>
                    </a:solidFill>
                  </a:rPr>
                  <a:t>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 32</m:t>
                        </m:r>
                        <m:r>
                          <a:rPr lang="en-GB" sz="2400" b="0" i="0" smtClean="0">
                            <a:solidFill>
                              <a:srgbClr val="FF0000"/>
                            </a:solidFill>
                            <a:latin typeface="Cambria Math" panose="02040503050406030204" pitchFamily="18" charset="0"/>
                          </a:rPr>
                          <m:t> </m:t>
                        </m:r>
                        <m:r>
                          <m:rPr>
                            <m:sty m:val="p"/>
                          </m:rPr>
                          <a:rPr lang="en-GB" sz="2400" i="0">
                            <a:solidFill>
                              <a:srgbClr val="FF0000"/>
                            </a:solidFill>
                            <a:latin typeface="Cambria Math" panose="02040503050406030204" pitchFamily="18" charset="0"/>
                          </a:rPr>
                          <m:t>cm</m:t>
                        </m:r>
                      </m:e>
                      <m:sup>
                        <m:r>
                          <a:rPr lang="en-GB" sz="2400" i="1">
                            <a:solidFill>
                              <a:srgbClr val="FF0000"/>
                            </a:solidFill>
                            <a:latin typeface="Cambria Math" panose="02040503050406030204" pitchFamily="18" charset="0"/>
                          </a:rPr>
                          <m:t>2</m:t>
                        </m:r>
                      </m:sup>
                    </m:sSup>
                  </m:oMath>
                </a14:m>
                <a:r>
                  <a:rPr lang="en-GB" sz="2400" dirty="0">
                    <a:solidFill>
                      <a:srgbClr val="FF0000"/>
                    </a:solidFill>
                  </a:rPr>
                  <a:t>+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4</m:t>
                        </m:r>
                        <m:r>
                          <a:rPr lang="en-GB" sz="2400" b="0" i="0" smtClean="0">
                            <a:solidFill>
                              <a:srgbClr val="FF0000"/>
                            </a:solidFill>
                            <a:latin typeface="Cambria Math" panose="02040503050406030204" pitchFamily="18" charset="0"/>
                          </a:rPr>
                          <m:t> </m:t>
                        </m:r>
                        <m:r>
                          <m:rPr>
                            <m:sty m:val="p"/>
                          </m:rPr>
                          <a:rPr lang="en-GB" sz="2400" i="0">
                            <a:solidFill>
                              <a:srgbClr val="FF0000"/>
                            </a:solidFill>
                            <a:latin typeface="Cambria Math" panose="02040503050406030204" pitchFamily="18" charset="0"/>
                          </a:rPr>
                          <m:t>cm</m:t>
                        </m:r>
                      </m:e>
                      <m:sup>
                        <m:r>
                          <a:rPr lang="en-GB" sz="2400" i="1">
                            <a:solidFill>
                              <a:srgbClr val="FF0000"/>
                            </a:solidFill>
                            <a:latin typeface="Cambria Math" panose="02040503050406030204" pitchFamily="18" charset="0"/>
                          </a:rPr>
                          <m:t>2</m:t>
                        </m:r>
                      </m:sup>
                    </m:sSup>
                  </m:oMath>
                </a14:m>
                <a:endParaRPr lang="en-GB" sz="2400" i="1" dirty="0">
                  <a:solidFill>
                    <a:srgbClr val="FF0000"/>
                  </a:solidFill>
                </a:endParaRPr>
              </a:p>
              <a:p>
                <a:endParaRPr lang="en-GB" dirty="0"/>
              </a:p>
            </p:txBody>
          </p:sp>
        </mc:Choice>
        <mc:Fallback xmlns="">
          <p:sp>
            <p:nvSpPr>
              <p:cNvPr id="7" name="TextBox 6">
                <a:extLst>
                  <a:ext uri="{FF2B5EF4-FFF2-40B4-BE49-F238E27FC236}">
                    <a16:creationId xmlns:a16="http://schemas.microsoft.com/office/drawing/2014/main" id="{5996A429-C137-4111-AD0F-005438F7D7F8}"/>
                  </a:ext>
                </a:extLst>
              </p:cNvPr>
              <p:cNvSpPr txBox="1">
                <a:spLocks noRot="1" noChangeAspect="1" noMove="1" noResize="1" noEditPoints="1" noAdjustHandles="1" noChangeArrowheads="1" noChangeShapeType="1" noTextEdit="1"/>
              </p:cNvSpPr>
              <p:nvPr/>
            </p:nvSpPr>
            <p:spPr>
              <a:xfrm>
                <a:off x="2573400" y="4265902"/>
                <a:ext cx="3816424" cy="769441"/>
              </a:xfrm>
              <a:prstGeom prst="rect">
                <a:avLst/>
              </a:prstGeom>
              <a:blipFill>
                <a:blip r:embed="rId6"/>
                <a:stretch>
                  <a:fillRect t="-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05C33178-7D80-4B08-A867-28F1B5BE4217}"/>
                  </a:ext>
                </a:extLst>
              </p:cNvPr>
              <p:cNvSpPr txBox="1"/>
              <p:nvPr/>
            </p:nvSpPr>
            <p:spPr>
              <a:xfrm>
                <a:off x="2496070" y="4805655"/>
                <a:ext cx="2186073" cy="1028423"/>
              </a:xfrm>
              <a:prstGeom prst="rect">
                <a:avLst/>
              </a:prstGeom>
              <a:noFill/>
            </p:spPr>
            <p:txBody>
              <a:bodyPr wrap="square" rtlCol="0">
                <a:spAutoFit/>
              </a:bodyPr>
              <a:lstStyle/>
              <a:p>
                <a:pPr>
                  <a:spcAft>
                    <a:spcPts val="1200"/>
                  </a:spcAft>
                  <a:tabLst>
                    <a:tab pos="403225" algn="l"/>
                  </a:tabLst>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𝑥</m:t>
                      </m:r>
                      <m:r>
                        <a:rPr lang="en-GB" sz="2400" i="1" smtClean="0">
                          <a:solidFill>
                            <a:srgbClr val="FF0000"/>
                          </a:solidFill>
                          <a:latin typeface="Cambria Math" panose="02040503050406030204" pitchFamily="18" charset="0"/>
                        </a:rPr>
                        <m:t>  </m:t>
                      </m:r>
                      <m:r>
                        <a:rPr lang="en-GB" sz="2400">
                          <a:solidFill>
                            <a:srgbClr val="FF0000"/>
                          </a:solidFill>
                          <a:latin typeface="Cambria Math" panose="02040503050406030204" pitchFamily="18" charset="0"/>
                        </a:rPr>
                        <m:t>=</m:t>
                      </m:r>
                      <m:rad>
                        <m:radPr>
                          <m:degHide m:val="on"/>
                          <m:ctrlPr>
                            <a:rPr lang="en-GB" sz="2400" i="1">
                              <a:solidFill>
                                <a:srgbClr val="FF0000"/>
                              </a:solidFill>
                              <a:latin typeface="Cambria Math"/>
                            </a:rPr>
                          </m:ctrlPr>
                        </m:radPr>
                        <m:deg/>
                        <m:e>
                          <m:r>
                            <a:rPr lang="en-GB" sz="2400" i="1">
                              <a:solidFill>
                                <a:srgbClr val="FF0000"/>
                              </a:solidFill>
                              <a:latin typeface="Cambria Math" panose="02040503050406030204" pitchFamily="18" charset="0"/>
                            </a:rPr>
                            <m:t>36</m:t>
                          </m:r>
                        </m:e>
                      </m:rad>
                      <m:r>
                        <a:rPr lang="en-GB" sz="2400" i="1">
                          <a:solidFill>
                            <a:srgbClr val="FF0000"/>
                          </a:solidFill>
                          <a:latin typeface="Cambria Math" panose="02040503050406030204" pitchFamily="18" charset="0"/>
                        </a:rPr>
                        <m:t>  </m:t>
                      </m:r>
                      <m:sSup>
                        <m:sSupPr>
                          <m:ctrlPr>
                            <a:rPr lang="en-GB" sz="2400" i="1">
                              <a:solidFill>
                                <a:srgbClr val="FF0000"/>
                              </a:solidFill>
                              <a:latin typeface="Cambria Math"/>
                            </a:rPr>
                          </m:ctrlPr>
                        </m:sSupPr>
                        <m:e>
                          <m:r>
                            <m:rPr>
                              <m:sty m:val="p"/>
                            </m:rPr>
                            <a:rPr lang="en-GB" sz="2400" i="0">
                              <a:solidFill>
                                <a:srgbClr val="FF0000"/>
                              </a:solidFill>
                              <a:latin typeface="Cambria Math" panose="02040503050406030204" pitchFamily="18" charset="0"/>
                            </a:rPr>
                            <m:t>cm</m:t>
                          </m:r>
                        </m:e>
                        <m:sup>
                          <m:r>
                            <a:rPr lang="en-GB" sz="2400" i="1">
                              <a:solidFill>
                                <a:srgbClr val="FF0000"/>
                              </a:solidFill>
                              <a:latin typeface="Cambria Math" panose="02040503050406030204" pitchFamily="18" charset="0"/>
                            </a:rPr>
                            <m:t>2</m:t>
                          </m:r>
                        </m:sup>
                      </m:sSup>
                    </m:oMath>
                  </m:oMathPara>
                </a14:m>
                <a:endParaRPr lang="en-GB" sz="2400" dirty="0">
                  <a:solidFill>
                    <a:srgbClr val="FF0000"/>
                  </a:solidFill>
                </a:endParaRPr>
              </a:p>
              <a:p>
                <a:pPr>
                  <a:tabLst>
                    <a:tab pos="403225" algn="l"/>
                  </a:tabLst>
                </a:pPr>
                <a14:m>
                  <m:oMath xmlns:m="http://schemas.openxmlformats.org/officeDocument/2006/math">
                    <m:r>
                      <a:rPr lang="en-GB" sz="2400" b="0" i="1" smtClean="0">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 </m:t>
                    </m:r>
                    <m:r>
                      <a:rPr lang="en-GB" sz="2400" b="0" i="0" smtClean="0">
                        <a:solidFill>
                          <a:srgbClr val="FF0000"/>
                        </a:solidFill>
                        <a:latin typeface="Cambria Math"/>
                      </a:rPr>
                      <m:t> </m:t>
                    </m:r>
                    <m:r>
                      <a:rPr lang="en-GB" sz="2400">
                        <a:solidFill>
                          <a:srgbClr val="FF0000"/>
                        </a:solidFill>
                        <a:latin typeface="Cambria Math" panose="02040503050406030204" pitchFamily="18" charset="0"/>
                      </a:rPr>
                      <m:t>=</m:t>
                    </m:r>
                  </m:oMath>
                </a14:m>
                <a:r>
                  <a:rPr lang="en-GB" sz="2400" dirty="0">
                    <a:solidFill>
                      <a:srgbClr val="FF0000"/>
                    </a:solidFill>
                  </a:rPr>
                  <a:t> 6 cm</a:t>
                </a:r>
              </a:p>
            </p:txBody>
          </p:sp>
        </mc:Choice>
        <mc:Fallback xmlns="">
          <p:sp>
            <p:nvSpPr>
              <p:cNvPr id="11" name="TextBox 10">
                <a:extLst>
                  <a:ext uri="{FF2B5EF4-FFF2-40B4-BE49-F238E27FC236}">
                    <a16:creationId xmlns="" xmlns:a16="http://schemas.microsoft.com/office/drawing/2014/main" xmlns:a14="http://schemas.microsoft.com/office/drawing/2010/main" id="{05C33178-7D80-4B08-A867-28F1B5BE4217}"/>
                  </a:ext>
                </a:extLst>
              </p:cNvPr>
              <p:cNvSpPr txBox="1">
                <a:spLocks noRot="1" noChangeAspect="1" noMove="1" noResize="1" noEditPoints="1" noAdjustHandles="1" noChangeArrowheads="1" noChangeShapeType="1" noTextEdit="1"/>
              </p:cNvSpPr>
              <p:nvPr/>
            </p:nvSpPr>
            <p:spPr>
              <a:xfrm>
                <a:off x="2496070" y="4805655"/>
                <a:ext cx="2186073" cy="1028423"/>
              </a:xfrm>
              <a:prstGeom prst="rect">
                <a:avLst/>
              </a:prstGeom>
              <a:blipFill rotWithShape="1">
                <a:blip r:embed="rId7"/>
                <a:stretch>
                  <a:fillRect b="-13018"/>
                </a:stretch>
              </a:blipFill>
            </p:spPr>
            <p:txBody>
              <a:bodyPr/>
              <a:lstStyle/>
              <a:p>
                <a:r>
                  <a:rPr lang="en-GB">
                    <a:noFill/>
                  </a:rPr>
                  <a:t> </a:t>
                </a:r>
              </a:p>
            </p:txBody>
          </p:sp>
        </mc:Fallback>
      </mc:AlternateContent>
      <p:sp>
        <p:nvSpPr>
          <p:cNvPr id="15" name="TextBox 7">
            <a:extLst>
              <a:ext uri="{FF2B5EF4-FFF2-40B4-BE49-F238E27FC236}">
                <a16:creationId xmlns:a16="http://schemas.microsoft.com/office/drawing/2014/main" xmlns="" id="{64D5ED75-2BD4-CC46-8FE3-7B428D108097}"/>
              </a:ext>
            </a:extLst>
          </p:cNvPr>
          <p:cNvSpPr txBox="1">
            <a:spLocks noChangeArrowheads="1"/>
          </p:cNvSpPr>
          <p:nvPr/>
        </p:nvSpPr>
        <p:spPr bwMode="auto">
          <a:xfrm>
            <a:off x="-3517" y="56659"/>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2</a:t>
            </a:r>
          </a:p>
        </p:txBody>
      </p:sp>
    </p:spTree>
    <p:extLst>
      <p:ext uri="{BB962C8B-B14F-4D97-AF65-F5344CB8AC3E}">
        <p14:creationId xmlns:p14="http://schemas.microsoft.com/office/powerpoint/2010/main" val="300753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6" grpId="0"/>
      <p:bldP spid="7"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92316" y="5470"/>
            <a:ext cx="99124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altLang="en-US" sz="2800" b="1" dirty="0"/>
              <a:t>Further work with Pythagoras’ Theorem: 2</a:t>
            </a:r>
            <a:endParaRPr lang="en-US" altLang="en-US" sz="2800" b="1" dirty="0"/>
          </a:p>
        </p:txBody>
      </p:sp>
      <p:sp>
        <p:nvSpPr>
          <p:cNvPr id="9" name="Rectangle 8"/>
          <p:cNvSpPr/>
          <p:nvPr/>
        </p:nvSpPr>
        <p:spPr>
          <a:xfrm>
            <a:off x="4682143" y="5670668"/>
            <a:ext cx="638636" cy="461665"/>
          </a:xfrm>
          <a:prstGeom prst="rect">
            <a:avLst/>
          </a:prstGeom>
        </p:spPr>
        <p:txBody>
          <a:bodyPr wrap="none">
            <a:spAutoFit/>
          </a:bodyPr>
          <a:lstStyle/>
          <a:p>
            <a:r>
              <a:rPr lang="en-GB" sz="2400" i="1" dirty="0">
                <a:latin typeface="Times-Italic"/>
              </a:rPr>
              <a:t>	</a:t>
            </a:r>
            <a:endParaRPr lang="en-GB" sz="2400" dirty="0">
              <a:solidFill>
                <a:srgbClr val="FF0000"/>
              </a:solidFill>
              <a:latin typeface="+mj-lt"/>
            </a:endParaRPr>
          </a:p>
        </p:txBody>
      </p:sp>
      <p:sp>
        <p:nvSpPr>
          <p:cNvPr id="5" name="TextBox 4">
            <a:extLst>
              <a:ext uri="{FF2B5EF4-FFF2-40B4-BE49-F238E27FC236}">
                <a16:creationId xmlns:a16="http://schemas.microsoft.com/office/drawing/2014/main" xmlns="" id="{F67CB9A6-73F3-44D3-92D8-79917DD661B7}"/>
              </a:ext>
            </a:extLst>
          </p:cNvPr>
          <p:cNvSpPr txBox="1"/>
          <p:nvPr/>
        </p:nvSpPr>
        <p:spPr>
          <a:xfrm>
            <a:off x="2610467" y="781723"/>
            <a:ext cx="3413525" cy="461665"/>
          </a:xfrm>
          <a:prstGeom prst="rect">
            <a:avLst/>
          </a:prstGeom>
          <a:noFill/>
        </p:spPr>
        <p:txBody>
          <a:bodyPr wrap="square" rtlCol="0">
            <a:spAutoFit/>
          </a:bodyPr>
          <a:lstStyle/>
          <a:p>
            <a:r>
              <a:rPr lang="en-GB" sz="2400" b="1" dirty="0"/>
              <a:t>Example continued</a:t>
            </a:r>
          </a:p>
        </p:txBody>
      </p:sp>
      <p:sp>
        <p:nvSpPr>
          <p:cNvPr id="2" name="Rectangle 1">
            <a:extLst>
              <a:ext uri="{FF2B5EF4-FFF2-40B4-BE49-F238E27FC236}">
                <a16:creationId xmlns:a16="http://schemas.microsoft.com/office/drawing/2014/main" xmlns="" id="{A9E6BB36-D004-4081-A99C-5FB100CFFA5C}"/>
              </a:ext>
            </a:extLst>
          </p:cNvPr>
          <p:cNvSpPr/>
          <p:nvPr/>
        </p:nvSpPr>
        <p:spPr>
          <a:xfrm>
            <a:off x="2605003" y="1316849"/>
            <a:ext cx="6311343" cy="461665"/>
          </a:xfrm>
          <a:prstGeom prst="rect">
            <a:avLst/>
          </a:prstGeom>
        </p:spPr>
        <p:txBody>
          <a:bodyPr wrap="none">
            <a:spAutoFit/>
          </a:bodyPr>
          <a:lstStyle/>
          <a:p>
            <a:r>
              <a:rPr lang="en-GB" sz="2400" dirty="0"/>
              <a:t>Find the value of </a:t>
            </a:r>
            <a:r>
              <a:rPr lang="en-GB" sz="2400" i="1" dirty="0">
                <a:latin typeface="Times New Roman" panose="02020603050405020304" pitchFamily="18" charset="0"/>
                <a:cs typeface="Times New Roman" panose="02020603050405020304" pitchFamily="18" charset="0"/>
              </a:rPr>
              <a:t>x</a:t>
            </a:r>
            <a:r>
              <a:rPr lang="en-GB" sz="2400" dirty="0"/>
              <a:t> as shown on the diagram.</a:t>
            </a:r>
          </a:p>
        </p:txBody>
      </p:sp>
      <p:pic>
        <p:nvPicPr>
          <p:cNvPr id="3" name="Picture 2">
            <a:extLst>
              <a:ext uri="{FF2B5EF4-FFF2-40B4-BE49-F238E27FC236}">
                <a16:creationId xmlns:a16="http://schemas.microsoft.com/office/drawing/2014/main" xmlns="" id="{45A4A1E6-820B-4723-88AE-D158117209E8}"/>
              </a:ext>
            </a:extLst>
          </p:cNvPr>
          <p:cNvPicPr>
            <a:picLocks noChangeAspect="1"/>
          </p:cNvPicPr>
          <p:nvPr/>
        </p:nvPicPr>
        <p:blipFill>
          <a:blip r:embed="rId2"/>
          <a:stretch>
            <a:fillRect/>
          </a:stretch>
        </p:blipFill>
        <p:spPr>
          <a:xfrm>
            <a:off x="8832304" y="1007470"/>
            <a:ext cx="2952328" cy="2222539"/>
          </a:xfrm>
          <a:prstGeom prst="rect">
            <a:avLst/>
          </a:prstGeom>
        </p:spPr>
      </p:pic>
      <p:sp>
        <p:nvSpPr>
          <p:cNvPr id="4" name="Rectangle 3">
            <a:extLst>
              <a:ext uri="{FF2B5EF4-FFF2-40B4-BE49-F238E27FC236}">
                <a16:creationId xmlns:a16="http://schemas.microsoft.com/office/drawing/2014/main" xmlns="" id="{1B0E89E5-E56C-4A56-ABCD-28B58E679DFC}"/>
              </a:ext>
            </a:extLst>
          </p:cNvPr>
          <p:cNvSpPr/>
          <p:nvPr/>
        </p:nvSpPr>
        <p:spPr>
          <a:xfrm>
            <a:off x="2605003" y="1927644"/>
            <a:ext cx="4980996" cy="830997"/>
          </a:xfrm>
          <a:prstGeom prst="rect">
            <a:avLst/>
          </a:prstGeom>
        </p:spPr>
        <p:txBody>
          <a:bodyPr wrap="square">
            <a:spAutoFit/>
          </a:bodyPr>
          <a:lstStyle/>
          <a:p>
            <a:r>
              <a:rPr lang="en-GB" sz="2400" b="1" dirty="0"/>
              <a:t>Solution</a:t>
            </a:r>
          </a:p>
          <a:p>
            <a:r>
              <a:rPr lang="en-GB" sz="2400" dirty="0">
                <a:solidFill>
                  <a:srgbClr val="FF0000"/>
                </a:solidFill>
              </a:rPr>
              <a:t>Using Pythagoras' Theorem gives</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F7872D51-9AA5-4FB4-A024-84A72442C1C6}"/>
                  </a:ext>
                </a:extLst>
              </p:cNvPr>
              <p:cNvSpPr txBox="1"/>
              <p:nvPr/>
            </p:nvSpPr>
            <p:spPr>
              <a:xfrm>
                <a:off x="2935495" y="2855367"/>
                <a:ext cx="4024601" cy="2589363"/>
              </a:xfrm>
              <a:prstGeom prst="rect">
                <a:avLst/>
              </a:prstGeom>
              <a:noFill/>
            </p:spPr>
            <p:txBody>
              <a:bodyPr wrap="square" rtlCol="0">
                <a:spAutoFit/>
              </a:bodyPr>
              <a:lstStyle/>
              <a:p>
                <a:pPr>
                  <a:spcAft>
                    <a:spcPts val="1200"/>
                  </a:spcAft>
                </a:pPr>
                <a14:m>
                  <m:oMathPara xmlns:m="http://schemas.openxmlformats.org/officeDocument/2006/math">
                    <m:oMathParaPr>
                      <m:jc m:val="centerGroup"/>
                    </m:oMathParaPr>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13</m:t>
                          </m:r>
                        </m:e>
                        <m:sup>
                          <m:r>
                            <a:rPr lang="en-GB" sz="2400" i="1">
                              <a:solidFill>
                                <a:srgbClr val="FF0000"/>
                              </a:solidFill>
                              <a:latin typeface="Cambria Math" panose="02040503050406030204" pitchFamily="18" charset="0"/>
                            </a:rPr>
                            <m:t>2</m:t>
                          </m:r>
                        </m:sup>
                      </m:sSup>
                      <m:r>
                        <a:rPr lang="en-GB" sz="2400" b="0" i="1" smtClean="0">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(3</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m:t>
                          </m:r>
                        </m:e>
                        <m:sup>
                          <m:r>
                            <a:rPr lang="en-GB" sz="2400" i="1">
                              <a:solidFill>
                                <a:srgbClr val="FF0000"/>
                              </a:solidFill>
                              <a:latin typeface="Cambria Math" panose="02040503050406030204" pitchFamily="18" charset="0"/>
                            </a:rPr>
                            <m:t>2</m:t>
                          </m:r>
                        </m:sup>
                      </m:sSup>
                    </m:oMath>
                  </m:oMathPara>
                </a14:m>
                <a:endParaRPr lang="en-GB" sz="2400" dirty="0">
                  <a:solidFill>
                    <a:srgbClr val="FF0000"/>
                  </a:solidFill>
                </a:endParaRPr>
              </a:p>
              <a:p>
                <a:pPr>
                  <a:spcAft>
                    <a:spcPts val="1200"/>
                  </a:spcAft>
                </a:pPr>
                <a:r>
                  <a:rPr lang="en-GB" sz="2400" i="1" dirty="0">
                    <a:solidFill>
                      <a:srgbClr val="FF0000"/>
                    </a:solidFill>
                    <a:latin typeface="Cambria Math" panose="02040503050406030204" pitchFamily="18" charset="0"/>
                  </a:rPr>
                  <a:t>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13</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4</m:t>
                        </m:r>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9</m:t>
                        </m:r>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endParaRPr lang="en-GB" sz="2400" i="1" dirty="0">
                  <a:solidFill>
                    <a:srgbClr val="FF0000"/>
                  </a:solidFill>
                  <a:latin typeface="Cambria Math" panose="02040503050406030204" pitchFamily="18" charset="0"/>
                </a:endParaRPr>
              </a:p>
              <a:p>
                <a:pPr>
                  <a:spcAft>
                    <a:spcPts val="1200"/>
                  </a:spcAft>
                </a:pPr>
                <a14:m>
                  <m:oMathPara xmlns:m="http://schemas.openxmlformats.org/officeDocument/2006/math">
                    <m:oMathParaPr>
                      <m:jc m:val="centerGroup"/>
                    </m:oMathParaPr>
                    <m:oMath xmlns:m="http://schemas.openxmlformats.org/officeDocument/2006/math">
                      <m:r>
                        <a:rPr lang="en-GB" sz="2400" i="1">
                          <a:solidFill>
                            <a:srgbClr val="FF0000"/>
                          </a:solidFill>
                          <a:latin typeface="Cambria Math" panose="02040503050406030204" pitchFamily="18" charset="0"/>
                        </a:rPr>
                        <m:t>169=</m:t>
                      </m:r>
                      <m:sSup>
                        <m:sSupPr>
                          <m:ctrlPr>
                            <a:rPr lang="en-GB" sz="2400" i="1" smtClean="0">
                              <a:solidFill>
                                <a:srgbClr val="FF0000"/>
                              </a:solidFill>
                              <a:latin typeface="Cambria Math"/>
                            </a:rPr>
                          </m:ctrlPr>
                        </m:sSupPr>
                        <m:e>
                          <m:r>
                            <a:rPr lang="en-GB" sz="2400" i="1">
                              <a:solidFill>
                                <a:srgbClr val="FF0000"/>
                              </a:solidFill>
                              <a:latin typeface="Cambria Math" panose="02040503050406030204" pitchFamily="18" charset="0"/>
                            </a:rPr>
                            <m:t>13</m:t>
                          </m:r>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m:oMathPara>
                </a14:m>
                <a:endParaRPr lang="en-GB" sz="2400" dirty="0">
                  <a:solidFill>
                    <a:srgbClr val="FF0000"/>
                  </a:solidFill>
                </a:endParaRPr>
              </a:p>
              <a:p>
                <a:pPr>
                  <a:spcAft>
                    <a:spcPts val="1200"/>
                  </a:spcAft>
                </a:pPr>
                <a:r>
                  <a:rPr lang="en-GB" sz="2400"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  </m:t>
                    </m:r>
                    <m:r>
                      <a:rPr lang="en-GB" sz="2400">
                        <a:solidFill>
                          <a:srgbClr val="FF0000"/>
                        </a:solidFill>
                        <a:latin typeface="Cambria Math" panose="02040503050406030204" pitchFamily="18" charset="0"/>
                      </a:rPr>
                      <m:t>=</m:t>
                    </m:r>
                    <m:rad>
                      <m:radPr>
                        <m:degHide m:val="on"/>
                        <m:ctrlPr>
                          <a:rPr lang="en-GB" sz="2400" i="1">
                            <a:solidFill>
                              <a:srgbClr val="FF0000"/>
                            </a:solidFill>
                            <a:latin typeface="Cambria Math"/>
                          </a:rPr>
                        </m:ctrlPr>
                      </m:radPr>
                      <m:deg/>
                      <m:e>
                        <m:r>
                          <a:rPr lang="en-GB" sz="2400" i="1">
                            <a:solidFill>
                              <a:srgbClr val="FF0000"/>
                            </a:solidFill>
                            <a:latin typeface="Cambria Math" panose="02040503050406030204" pitchFamily="18" charset="0"/>
                          </a:rPr>
                          <m:t>13</m:t>
                        </m:r>
                      </m:e>
                    </m:rad>
                    <m:r>
                      <a:rPr lang="en-GB" sz="2400" i="1">
                        <a:solidFill>
                          <a:srgbClr val="FF0000"/>
                        </a:solidFill>
                        <a:latin typeface="Cambria Math" panose="02040503050406030204" pitchFamily="18" charset="0"/>
                      </a:rPr>
                      <m:t>  </m:t>
                    </m:r>
                  </m:oMath>
                </a14:m>
                <a:endParaRPr lang="en-GB" sz="2400" dirty="0">
                  <a:solidFill>
                    <a:srgbClr val="FF0000"/>
                  </a:solidFill>
                </a:endParaRPr>
              </a:p>
              <a:p>
                <a:pPr>
                  <a:spcAft>
                    <a:spcPts val="1200"/>
                  </a:spcAft>
                </a:pPr>
                <a:r>
                  <a:rPr lang="en-GB" sz="2400"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=3.61</m:t>
                    </m:r>
                  </m:oMath>
                </a14:m>
                <a:endParaRPr lang="en-GB" sz="2400" dirty="0"/>
              </a:p>
            </p:txBody>
          </p:sp>
        </mc:Choice>
        <mc:Fallback xmlns="">
          <p:sp>
            <p:nvSpPr>
              <p:cNvPr id="10" name="TextBox 9">
                <a:extLst>
                  <a:ext uri="{FF2B5EF4-FFF2-40B4-BE49-F238E27FC236}">
                    <a16:creationId xmlns="" xmlns:a16="http://schemas.microsoft.com/office/drawing/2014/main" xmlns:a14="http://schemas.microsoft.com/office/drawing/2010/main" id="{F7872D51-9AA5-4FB4-A024-84A72442C1C6}"/>
                  </a:ext>
                </a:extLst>
              </p:cNvPr>
              <p:cNvSpPr txBox="1">
                <a:spLocks noRot="1" noChangeAspect="1" noMove="1" noResize="1" noEditPoints="1" noAdjustHandles="1" noChangeArrowheads="1" noChangeShapeType="1" noTextEdit="1"/>
              </p:cNvSpPr>
              <p:nvPr/>
            </p:nvSpPr>
            <p:spPr>
              <a:xfrm>
                <a:off x="2935495" y="2855367"/>
                <a:ext cx="4024601" cy="2589363"/>
              </a:xfrm>
              <a:prstGeom prst="rect">
                <a:avLst/>
              </a:prstGeom>
              <a:blipFill rotWithShape="1">
                <a:blip r:embed="rId3"/>
                <a:stretch>
                  <a:fillRect/>
                </a:stretch>
              </a:blipFill>
            </p:spPr>
            <p:txBody>
              <a:bodyPr/>
              <a:lstStyle/>
              <a:p>
                <a:r>
                  <a:rPr lang="en-GB">
                    <a:noFill/>
                  </a:rPr>
                  <a:t> </a:t>
                </a:r>
              </a:p>
            </p:txBody>
          </p:sp>
        </mc:Fallback>
      </mc:AlternateContent>
      <p:sp>
        <p:nvSpPr>
          <p:cNvPr id="12" name="TextBox 7">
            <a:extLst>
              <a:ext uri="{FF2B5EF4-FFF2-40B4-BE49-F238E27FC236}">
                <a16:creationId xmlns:a16="http://schemas.microsoft.com/office/drawing/2014/main" xmlns="" id="{86DFC42E-BABA-C544-B38A-BF93ED49032E}"/>
              </a:ext>
            </a:extLst>
          </p:cNvPr>
          <p:cNvSpPr txBox="1">
            <a:spLocks noChangeArrowheads="1"/>
          </p:cNvSpPr>
          <p:nvPr/>
        </p:nvSpPr>
        <p:spPr bwMode="auto">
          <a:xfrm>
            <a:off x="-3517" y="56659"/>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2</a:t>
            </a:r>
          </a:p>
        </p:txBody>
      </p:sp>
    </p:spTree>
    <p:extLst>
      <p:ext uri="{BB962C8B-B14F-4D97-AF65-F5344CB8AC3E}">
        <p14:creationId xmlns:p14="http://schemas.microsoft.com/office/powerpoint/2010/main" val="371502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34309" y="772322"/>
            <a:ext cx="6480175" cy="461665"/>
          </a:xfrm>
          <a:prstGeom prst="rect">
            <a:avLst/>
          </a:prstGeom>
        </p:spPr>
        <p:txBody>
          <a:bodyPr wrap="square">
            <a:spAutoFit/>
          </a:bodyPr>
          <a:lstStyle/>
          <a:p>
            <a:r>
              <a:rPr lang="en-GB" sz="2400" b="1" dirty="0"/>
              <a:t>Example</a:t>
            </a:r>
            <a:r>
              <a:rPr lang="en-GB" b="1" dirty="0"/>
              <a:t> </a:t>
            </a:r>
            <a:r>
              <a:rPr lang="en-GB" sz="2400" b="1" dirty="0"/>
              <a:t> </a:t>
            </a:r>
          </a:p>
        </p:txBody>
      </p:sp>
      <p:sp>
        <p:nvSpPr>
          <p:cNvPr id="10"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4051" y="0"/>
            <a:ext cx="99844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altLang="en-US" sz="2800" b="1" dirty="0"/>
              <a:t>Further work with Pythagoras’ Theorem 3</a:t>
            </a:r>
          </a:p>
        </p:txBody>
      </p:sp>
      <p:sp>
        <p:nvSpPr>
          <p:cNvPr id="9" name="Rectangle 8">
            <a:extLst>
              <a:ext uri="{FF2B5EF4-FFF2-40B4-BE49-F238E27FC236}">
                <a16:creationId xmlns:a16="http://schemas.microsoft.com/office/drawing/2014/main" xmlns="" id="{55902763-7430-4A53-AE0B-C394B375DC8A}"/>
              </a:ext>
            </a:extLst>
          </p:cNvPr>
          <p:cNvSpPr/>
          <p:nvPr/>
        </p:nvSpPr>
        <p:spPr>
          <a:xfrm>
            <a:off x="2711534" y="3815392"/>
            <a:ext cx="255198" cy="400110"/>
          </a:xfrm>
          <a:prstGeom prst="rect">
            <a:avLst/>
          </a:prstGeom>
        </p:spPr>
        <p:txBody>
          <a:bodyPr wrap="none">
            <a:spAutoFit/>
          </a:bodyPr>
          <a:lstStyle/>
          <a:p>
            <a:r>
              <a:rPr lang="en-GB" b="1" dirty="0"/>
              <a:t> </a:t>
            </a:r>
          </a:p>
        </p:txBody>
      </p:sp>
      <p:sp>
        <p:nvSpPr>
          <p:cNvPr id="13" name="Rectangle 12">
            <a:extLst>
              <a:ext uri="{FF2B5EF4-FFF2-40B4-BE49-F238E27FC236}">
                <a16:creationId xmlns:a16="http://schemas.microsoft.com/office/drawing/2014/main" xmlns="" id="{7D53645F-4E1C-4AC8-AD95-248AD3615AEA}"/>
              </a:ext>
            </a:extLst>
          </p:cNvPr>
          <p:cNvSpPr/>
          <p:nvPr/>
        </p:nvSpPr>
        <p:spPr>
          <a:xfrm>
            <a:off x="2676577" y="1254490"/>
            <a:ext cx="7951869" cy="830997"/>
          </a:xfrm>
          <a:prstGeom prst="rect">
            <a:avLst/>
          </a:prstGeom>
        </p:spPr>
        <p:txBody>
          <a:bodyPr wrap="square">
            <a:spAutoFit/>
          </a:bodyPr>
          <a:lstStyle/>
          <a:p>
            <a:r>
              <a:rPr lang="en-GB" sz="2400" dirty="0"/>
              <a:t>Verify Pythagoras' Theorem for the right-angled triangle opposite.</a:t>
            </a:r>
          </a:p>
        </p:txBody>
      </p:sp>
      <p:pic>
        <p:nvPicPr>
          <p:cNvPr id="14" name="Picture 13">
            <a:extLst>
              <a:ext uri="{FF2B5EF4-FFF2-40B4-BE49-F238E27FC236}">
                <a16:creationId xmlns:a16="http://schemas.microsoft.com/office/drawing/2014/main" xmlns="" id="{AC7E23CA-9DE1-480A-9E6E-67D21A89ABD4}"/>
              </a:ext>
            </a:extLst>
          </p:cNvPr>
          <p:cNvPicPr>
            <a:picLocks noChangeAspect="1"/>
          </p:cNvPicPr>
          <p:nvPr/>
        </p:nvPicPr>
        <p:blipFill>
          <a:blip r:embed="rId3"/>
          <a:stretch>
            <a:fillRect/>
          </a:stretch>
        </p:blipFill>
        <p:spPr>
          <a:xfrm>
            <a:off x="8289777" y="1882075"/>
            <a:ext cx="3836553" cy="1732035"/>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A64905C9-623C-4740-9BCB-953B5BA4E5F2}"/>
                  </a:ext>
                </a:extLst>
              </p:cNvPr>
              <p:cNvSpPr txBox="1"/>
              <p:nvPr/>
            </p:nvSpPr>
            <p:spPr>
              <a:xfrm>
                <a:off x="2640566" y="2216120"/>
                <a:ext cx="5540894" cy="830997"/>
              </a:xfrm>
              <a:prstGeom prst="rect">
                <a:avLst/>
              </a:prstGeom>
              <a:noFill/>
            </p:spPr>
            <p:txBody>
              <a:bodyPr wrap="square" rtlCol="0">
                <a:spAutoFit/>
              </a:bodyPr>
              <a:lstStyle/>
              <a:p>
                <a:r>
                  <a:rPr lang="en-GB" sz="2400" b="1" dirty="0"/>
                  <a:t>Solution</a:t>
                </a:r>
              </a:p>
              <a:p>
                <a:r>
                  <a:rPr lang="en-GB" sz="2400" dirty="0">
                    <a:solidFill>
                      <a:srgbClr val="FF0000"/>
                    </a:solidFill>
                  </a:rPr>
                  <a:t>Here </a:t>
                </a:r>
                <a14:m>
                  <m:oMath xmlns:m="http://schemas.openxmlformats.org/officeDocument/2006/math">
                    <m:r>
                      <a:rPr lang="en-GB" sz="2400" i="1">
                        <a:solidFill>
                          <a:srgbClr val="FF0000"/>
                        </a:solidFill>
                        <a:latin typeface="Cambria Math" panose="02040503050406030204" pitchFamily="18" charset="0"/>
                      </a:rPr>
                      <m:t>𝑎</m:t>
                    </m:r>
                  </m:oMath>
                </a14:m>
                <a:r>
                  <a:rPr lang="en-GB" sz="2400" dirty="0">
                    <a:solidFill>
                      <a:srgbClr val="FF0000"/>
                    </a:solidFill>
                  </a:rPr>
                  <a:t> = 41 cm , </a:t>
                </a:r>
                <a14:m>
                  <m:oMath xmlns:m="http://schemas.openxmlformats.org/officeDocument/2006/math">
                    <m:r>
                      <a:rPr lang="en-GB" sz="2400" i="1">
                        <a:solidFill>
                          <a:srgbClr val="FF0000"/>
                        </a:solidFill>
                        <a:latin typeface="Cambria Math" panose="02040503050406030204" pitchFamily="18" charset="0"/>
                      </a:rPr>
                      <m:t>𝑏</m:t>
                    </m:r>
                  </m:oMath>
                </a14:m>
                <a:r>
                  <a:rPr lang="en-GB" sz="2400" dirty="0">
                    <a:solidFill>
                      <a:srgbClr val="FF0000"/>
                    </a:solidFill>
                  </a:rPr>
                  <a:t> = 40 cm , </a:t>
                </a:r>
                <a14:m>
                  <m:oMath xmlns:m="http://schemas.openxmlformats.org/officeDocument/2006/math">
                    <m:r>
                      <a:rPr lang="en-GB" sz="2400" i="1">
                        <a:solidFill>
                          <a:srgbClr val="FF0000"/>
                        </a:solidFill>
                        <a:latin typeface="Cambria Math" panose="02040503050406030204" pitchFamily="18" charset="0"/>
                      </a:rPr>
                      <m:t>𝑐</m:t>
                    </m:r>
                  </m:oMath>
                </a14:m>
                <a:r>
                  <a:rPr lang="en-GB" sz="2400" dirty="0">
                    <a:solidFill>
                      <a:srgbClr val="FF0000"/>
                    </a:solidFill>
                  </a:rPr>
                  <a:t> = 9 cm</a:t>
                </a:r>
              </a:p>
            </p:txBody>
          </p:sp>
        </mc:Choice>
        <mc:Fallback xmlns="">
          <p:sp>
            <p:nvSpPr>
              <p:cNvPr id="3" name="TextBox 2">
                <a:extLst>
                  <a:ext uri="{FF2B5EF4-FFF2-40B4-BE49-F238E27FC236}">
                    <a16:creationId xmlns="" xmlns:a16="http://schemas.microsoft.com/office/drawing/2014/main" id="{A64905C9-623C-4740-9BCB-953B5BA4E5F2}"/>
                  </a:ext>
                </a:extLst>
              </p:cNvPr>
              <p:cNvSpPr txBox="1">
                <a:spLocks noRot="1" noChangeAspect="1" noMove="1" noResize="1" noEditPoints="1" noAdjustHandles="1" noChangeArrowheads="1" noChangeShapeType="1" noTextEdit="1"/>
              </p:cNvSpPr>
              <p:nvPr/>
            </p:nvSpPr>
            <p:spPr>
              <a:xfrm>
                <a:off x="2640566" y="2216120"/>
                <a:ext cx="5540894" cy="830997"/>
              </a:xfrm>
              <a:prstGeom prst="rect">
                <a:avLst/>
              </a:prstGeom>
              <a:blipFill rotWithShape="1">
                <a:blip r:embed="rId4"/>
                <a:stretch>
                  <a:fillRect l="-1650" t="-5147" b="-1691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8003D630-385B-43EA-B429-7D4FF6583F0E}"/>
                  </a:ext>
                </a:extLst>
              </p:cNvPr>
              <p:cNvSpPr txBox="1"/>
              <p:nvPr/>
            </p:nvSpPr>
            <p:spPr>
              <a:xfrm>
                <a:off x="2711534" y="2989735"/>
                <a:ext cx="2111889" cy="461665"/>
              </a:xfrm>
              <a:prstGeom prst="rect">
                <a:avLst/>
              </a:prstGeom>
              <a:noFill/>
            </p:spPr>
            <p:txBody>
              <a:bodyPr wrap="square" rtlCol="0">
                <a:spAutoFit/>
              </a:bodyPr>
              <a:lstStyle/>
              <a:p>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𝑎</m:t>
                        </m:r>
                      </m:e>
                      <m:sup>
                        <m:r>
                          <a:rPr lang="en-GB" sz="2400" i="0">
                            <a:solidFill>
                              <a:srgbClr val="FF0000"/>
                            </a:solidFill>
                            <a:latin typeface="Cambria Math" panose="02040503050406030204" pitchFamily="18" charset="0"/>
                          </a:rPr>
                          <m:t>2</m:t>
                        </m:r>
                      </m:sup>
                    </m:sSup>
                  </m:oMath>
                </a14:m>
                <a:r>
                  <a:rPr lang="en-GB" sz="2400" dirty="0">
                    <a:solidFill>
                      <a:srgbClr val="FF0000"/>
                    </a:solidFill>
                  </a:rPr>
                  <a:t> </a:t>
                </a:r>
                <a14:m>
                  <m:oMath xmlns:m="http://schemas.openxmlformats.org/officeDocument/2006/math">
                    <m:r>
                      <a:rPr lang="en-GB" sz="2400" i="0">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b="0" i="1" smtClean="0">
                            <a:solidFill>
                              <a:srgbClr val="FF0000"/>
                            </a:solidFill>
                            <a:latin typeface="Cambria Math" panose="02040503050406030204" pitchFamily="18" charset="0"/>
                          </a:rPr>
                          <m:t>𝑏</m:t>
                        </m:r>
                      </m:e>
                      <m:sup>
                        <m:r>
                          <a:rPr lang="en-GB" sz="2400" i="0">
                            <a:solidFill>
                              <a:srgbClr val="FF0000"/>
                            </a:solidFill>
                            <a:latin typeface="Cambria Math" panose="02040503050406030204" pitchFamily="18" charset="0"/>
                          </a:rPr>
                          <m:t>2</m:t>
                        </m:r>
                      </m:sup>
                    </m:sSup>
                    <m:r>
                      <a:rPr lang="en-GB" sz="2400" i="0">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𝑐</m:t>
                        </m:r>
                      </m:e>
                      <m:sup>
                        <m:r>
                          <a:rPr lang="en-GB" sz="2400" i="0">
                            <a:solidFill>
                              <a:srgbClr val="FF0000"/>
                            </a:solidFill>
                            <a:latin typeface="Cambria Math" panose="02040503050406030204" pitchFamily="18" charset="0"/>
                          </a:rPr>
                          <m:t>2</m:t>
                        </m:r>
                      </m:sup>
                    </m:sSup>
                  </m:oMath>
                </a14:m>
                <a:endParaRPr lang="en-GB" sz="2400" dirty="0">
                  <a:solidFill>
                    <a:srgbClr val="FF0000"/>
                  </a:solidFill>
                </a:endParaRPr>
              </a:p>
            </p:txBody>
          </p:sp>
        </mc:Choice>
        <mc:Fallback xmlns="">
          <p:sp>
            <p:nvSpPr>
              <p:cNvPr id="6" name="TextBox 5">
                <a:extLst>
                  <a:ext uri="{FF2B5EF4-FFF2-40B4-BE49-F238E27FC236}">
                    <a16:creationId xmlns="" xmlns:a16="http://schemas.microsoft.com/office/drawing/2014/main" xmlns:a14="http://schemas.microsoft.com/office/drawing/2010/main" id="{8003D630-385B-43EA-B429-7D4FF6583F0E}"/>
                  </a:ext>
                </a:extLst>
              </p:cNvPr>
              <p:cNvSpPr txBox="1">
                <a:spLocks noRot="1" noChangeAspect="1" noMove="1" noResize="1" noEditPoints="1" noAdjustHandles="1" noChangeArrowheads="1" noChangeShapeType="1" noTextEdit="1"/>
              </p:cNvSpPr>
              <p:nvPr/>
            </p:nvSpPr>
            <p:spPr>
              <a:xfrm>
                <a:off x="2711534" y="2989735"/>
                <a:ext cx="2111889" cy="461665"/>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CD733A94-F3C3-4734-9603-639AA1E3547A}"/>
                  </a:ext>
                </a:extLst>
              </p:cNvPr>
              <p:cNvSpPr txBox="1"/>
              <p:nvPr/>
            </p:nvSpPr>
            <p:spPr>
              <a:xfrm>
                <a:off x="2711534" y="3435294"/>
                <a:ext cx="5175516" cy="461665"/>
              </a:xfrm>
              <a:prstGeom prst="rect">
                <a:avLst/>
              </a:prstGeom>
              <a:noFill/>
            </p:spPr>
            <p:txBody>
              <a:bodyPr wrap="square" rtlCol="0">
                <a:spAutoFit/>
              </a:bodyPr>
              <a:lstStyle/>
              <a:p>
                <a14:m>
                  <m:oMath xmlns:m="http://schemas.openxmlformats.org/officeDocument/2006/math">
                    <m:sSup>
                      <m:sSupPr>
                        <m:ctrlPr>
                          <a:rPr lang="en-GB" sz="2400" i="1" smtClean="0">
                            <a:solidFill>
                              <a:srgbClr val="FF0000"/>
                            </a:solidFill>
                            <a:latin typeface="Cambria Math"/>
                          </a:rPr>
                        </m:ctrlPr>
                      </m:sSupPr>
                      <m:e>
                        <m:sSup>
                          <m:sSupPr>
                            <m:ctrlPr>
                              <a:rPr lang="en-GB" sz="2400" i="1">
                                <a:solidFill>
                                  <a:srgbClr val="FF0000"/>
                                </a:solidFill>
                                <a:latin typeface="Cambria Math"/>
                              </a:rPr>
                            </m:ctrlPr>
                          </m:sSupPr>
                          <m:e>
                            <m:r>
                              <a:rPr lang="en-GB" sz="2400" b="0" i="1" smtClean="0">
                                <a:solidFill>
                                  <a:srgbClr val="FF0000"/>
                                </a:solidFill>
                                <a:latin typeface="Cambria Math" panose="02040503050406030204" pitchFamily="18" charset="0"/>
                              </a:rPr>
                              <m:t>𝑎</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=40</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9</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oMath>
                </a14:m>
                <a:r>
                  <a:rPr lang="en-GB" sz="2400" dirty="0">
                    <a:solidFill>
                      <a:srgbClr val="FF0000"/>
                    </a:solidFill>
                  </a:rPr>
                  <a:t> 1600 + 81 =1681</a:t>
                </a:r>
              </a:p>
            </p:txBody>
          </p:sp>
        </mc:Choice>
        <mc:Fallback xmlns="">
          <p:sp>
            <p:nvSpPr>
              <p:cNvPr id="7" name="TextBox 6">
                <a:extLst>
                  <a:ext uri="{FF2B5EF4-FFF2-40B4-BE49-F238E27FC236}">
                    <a16:creationId xmlns="" xmlns:a16="http://schemas.microsoft.com/office/drawing/2014/main" xmlns:a14="http://schemas.microsoft.com/office/drawing/2010/main" id="{CD733A94-F3C3-4734-9603-639AA1E3547A}"/>
                  </a:ext>
                </a:extLst>
              </p:cNvPr>
              <p:cNvSpPr txBox="1">
                <a:spLocks noRot="1" noChangeAspect="1" noMove="1" noResize="1" noEditPoints="1" noAdjustHandles="1" noChangeArrowheads="1" noChangeShapeType="1" noTextEdit="1"/>
              </p:cNvSpPr>
              <p:nvPr/>
            </p:nvSpPr>
            <p:spPr>
              <a:xfrm>
                <a:off x="2711534" y="3435294"/>
                <a:ext cx="5175516" cy="461665"/>
              </a:xfrm>
              <a:prstGeom prst="rect">
                <a:avLst/>
              </a:prstGeom>
              <a:blipFill rotWithShape="1">
                <a:blip r:embed="rId6"/>
                <a:stretch>
                  <a:fillRect t="-9333" b="-32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xmlns="" id="{91CF3085-27C2-485C-8318-E7B993D3C551}"/>
                  </a:ext>
                </a:extLst>
              </p:cNvPr>
              <p:cNvSpPr txBox="1"/>
              <p:nvPr/>
            </p:nvSpPr>
            <p:spPr>
              <a:xfrm>
                <a:off x="2676577" y="3903981"/>
                <a:ext cx="1975205" cy="50520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i="1">
                          <a:solidFill>
                            <a:srgbClr val="FF0000"/>
                          </a:solidFill>
                          <a:latin typeface="Cambria Math" panose="02040503050406030204" pitchFamily="18" charset="0"/>
                        </a:rPr>
                        <m:t>𝑎</m:t>
                      </m:r>
                      <m:r>
                        <a:rPr lang="en-GB" sz="2400" i="1">
                          <a:solidFill>
                            <a:srgbClr val="FF0000"/>
                          </a:solidFill>
                          <a:latin typeface="Cambria Math" panose="02040503050406030204" pitchFamily="18" charset="0"/>
                        </a:rPr>
                        <m:t> </m:t>
                      </m:r>
                      <m:r>
                        <a:rPr lang="en-GB" sz="2400">
                          <a:solidFill>
                            <a:srgbClr val="FF0000"/>
                          </a:solidFill>
                          <a:latin typeface="Cambria Math" panose="02040503050406030204" pitchFamily="18" charset="0"/>
                        </a:rPr>
                        <m:t>=</m:t>
                      </m:r>
                      <m:rad>
                        <m:radPr>
                          <m:degHide m:val="on"/>
                          <m:ctrlPr>
                            <a:rPr lang="en-GB" sz="2400" i="1">
                              <a:solidFill>
                                <a:srgbClr val="FF0000"/>
                              </a:solidFill>
                              <a:latin typeface="Cambria Math"/>
                            </a:rPr>
                          </m:ctrlPr>
                        </m:radPr>
                        <m:deg/>
                        <m:e>
                          <m:r>
                            <a:rPr lang="en-GB" sz="2400" i="1">
                              <a:solidFill>
                                <a:srgbClr val="FF0000"/>
                              </a:solidFill>
                              <a:latin typeface="Cambria Math" panose="02040503050406030204" pitchFamily="18" charset="0"/>
                            </a:rPr>
                            <m:t>1681</m:t>
                          </m:r>
                        </m:e>
                      </m:rad>
                      <m:r>
                        <a:rPr lang="en-GB" sz="2400" i="1">
                          <a:solidFill>
                            <a:srgbClr val="FF0000"/>
                          </a:solidFill>
                          <a:latin typeface="Cambria Math" panose="02040503050406030204" pitchFamily="18" charset="0"/>
                        </a:rPr>
                        <m:t>  </m:t>
                      </m:r>
                    </m:oMath>
                  </m:oMathPara>
                </a14:m>
                <a:endParaRPr lang="en-GB" sz="2400" dirty="0">
                  <a:solidFill>
                    <a:srgbClr val="FF0000"/>
                  </a:solidFill>
                </a:endParaRPr>
              </a:p>
            </p:txBody>
          </p:sp>
        </mc:Choice>
        <mc:Fallback xmlns="">
          <p:sp>
            <p:nvSpPr>
              <p:cNvPr id="17" name="TextBox 16">
                <a:extLst>
                  <a:ext uri="{FF2B5EF4-FFF2-40B4-BE49-F238E27FC236}">
                    <a16:creationId xmlns="" xmlns:a16="http://schemas.microsoft.com/office/drawing/2014/main" xmlns:a14="http://schemas.microsoft.com/office/drawing/2010/main" id="{91CF3085-27C2-485C-8318-E7B993D3C551}"/>
                  </a:ext>
                </a:extLst>
              </p:cNvPr>
              <p:cNvSpPr txBox="1">
                <a:spLocks noRot="1" noChangeAspect="1" noMove="1" noResize="1" noEditPoints="1" noAdjustHandles="1" noChangeArrowheads="1" noChangeShapeType="1" noTextEdit="1"/>
              </p:cNvSpPr>
              <p:nvPr/>
            </p:nvSpPr>
            <p:spPr>
              <a:xfrm>
                <a:off x="2676577" y="3903981"/>
                <a:ext cx="1975205" cy="505203"/>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xmlns="" id="{D302C380-F5E6-4317-8C11-B0E594B949F1}"/>
                  </a:ext>
                </a:extLst>
              </p:cNvPr>
              <p:cNvSpPr txBox="1"/>
              <p:nvPr/>
            </p:nvSpPr>
            <p:spPr>
              <a:xfrm>
                <a:off x="4415738" y="3949201"/>
                <a:ext cx="1975205" cy="461665"/>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n-GB" sz="2400" b="0" i="1" smtClean="0">
                          <a:solidFill>
                            <a:srgbClr val="FF0000"/>
                          </a:solidFill>
                          <a:latin typeface="Cambria Math" panose="02040503050406030204" pitchFamily="18" charset="0"/>
                        </a:rPr>
                        <m:t>=</m:t>
                      </m:r>
                      <m:r>
                        <a:rPr lang="en-GB" sz="2400" i="1" smtClean="0">
                          <a:solidFill>
                            <a:srgbClr val="FF0000"/>
                          </a:solidFill>
                          <a:latin typeface="Cambria Math" panose="02040503050406030204" pitchFamily="18" charset="0"/>
                        </a:rPr>
                        <m:t>41</m:t>
                      </m:r>
                      <m:r>
                        <a:rPr lang="en-GB" sz="2400" b="0" i="1" smtClean="0">
                          <a:solidFill>
                            <a:srgbClr val="FF0000"/>
                          </a:solidFill>
                          <a:latin typeface="Cambria Math" panose="02040503050406030204" pitchFamily="18" charset="0"/>
                        </a:rPr>
                        <m:t> </m:t>
                      </m:r>
                      <m:r>
                        <m:rPr>
                          <m:sty m:val="p"/>
                        </m:rPr>
                        <a:rPr lang="en-GB" sz="2400" b="0" i="0" smtClean="0">
                          <a:solidFill>
                            <a:srgbClr val="FF0000"/>
                          </a:solidFill>
                          <a:latin typeface="Cambria Math" panose="02040503050406030204" pitchFamily="18" charset="0"/>
                        </a:rPr>
                        <m:t>cm</m:t>
                      </m:r>
                    </m:oMath>
                  </m:oMathPara>
                </a14:m>
                <a:endParaRPr lang="en-GB" sz="2400" dirty="0">
                  <a:solidFill>
                    <a:srgbClr val="FF0000"/>
                  </a:solidFill>
                </a:endParaRPr>
              </a:p>
            </p:txBody>
          </p:sp>
        </mc:Choice>
        <mc:Fallback xmlns="">
          <p:sp>
            <p:nvSpPr>
              <p:cNvPr id="18" name="TextBox 17">
                <a:extLst>
                  <a:ext uri="{FF2B5EF4-FFF2-40B4-BE49-F238E27FC236}">
                    <a16:creationId xmlns:a16="http://schemas.microsoft.com/office/drawing/2014/main" id="{D302C380-F5E6-4317-8C11-B0E594B949F1}"/>
                  </a:ext>
                </a:extLst>
              </p:cNvPr>
              <p:cNvSpPr txBox="1">
                <a:spLocks noRot="1" noChangeAspect="1" noMove="1" noResize="1" noEditPoints="1" noAdjustHandles="1" noChangeArrowheads="1" noChangeShapeType="1" noTextEdit="1"/>
              </p:cNvSpPr>
              <p:nvPr/>
            </p:nvSpPr>
            <p:spPr>
              <a:xfrm>
                <a:off x="4415738" y="3949201"/>
                <a:ext cx="1975205" cy="461665"/>
              </a:xfrm>
              <a:prstGeom prst="rect">
                <a:avLst/>
              </a:prstGeom>
              <a:blipFill>
                <a:blip r:embed="rId8"/>
                <a:stretch>
                  <a:fillRect b="-216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xmlns="" id="{3F9A90C1-2C19-4266-906F-C86933CCFB6C}"/>
                  </a:ext>
                </a:extLst>
              </p:cNvPr>
              <p:cNvSpPr txBox="1"/>
              <p:nvPr/>
            </p:nvSpPr>
            <p:spPr>
              <a:xfrm>
                <a:off x="2772803" y="4579494"/>
                <a:ext cx="3600400" cy="1200329"/>
              </a:xfrm>
              <a:prstGeom prst="rect">
                <a:avLst/>
              </a:prstGeom>
              <a:noFill/>
            </p:spPr>
            <p:txBody>
              <a:bodyPr wrap="square" rtlCol="0">
                <a:spAutoFit/>
              </a:bodyPr>
              <a:lstStyle/>
              <a:p>
                <a:r>
                  <a:rPr lang="en-GB" sz="2400" dirty="0">
                    <a:solidFill>
                      <a:srgbClr val="FF0000"/>
                    </a:solidFill>
                  </a:rPr>
                  <a:t>As </a:t>
                </a:r>
                <a14:m>
                  <m:oMath xmlns:m="http://schemas.openxmlformats.org/officeDocument/2006/math">
                    <m:r>
                      <a:rPr lang="en-GB" sz="2400" i="1">
                        <a:solidFill>
                          <a:srgbClr val="FF0000"/>
                        </a:solidFill>
                        <a:latin typeface="Cambria Math" panose="02040503050406030204" pitchFamily="18" charset="0"/>
                      </a:rPr>
                      <m:t> </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𝑎</m:t>
                        </m:r>
                      </m:e>
                      <m:sup>
                        <m:r>
                          <a:rPr lang="en-GB" sz="2400" i="0">
                            <a:solidFill>
                              <a:srgbClr val="FF0000"/>
                            </a:solidFill>
                            <a:latin typeface="Cambria Math" panose="02040503050406030204" pitchFamily="18" charset="0"/>
                          </a:rPr>
                          <m:t>2</m:t>
                        </m:r>
                      </m:sup>
                    </m:sSup>
                    <m:r>
                      <a:rPr lang="en-GB" sz="2400" i="0">
                        <a:solidFill>
                          <a:srgbClr val="FF0000"/>
                        </a:solidFill>
                        <a:latin typeface="Cambria Math" panose="02040503050406030204" pitchFamily="18" charset="0"/>
                      </a:rPr>
                      <m:t>+</m:t>
                    </m:r>
                    <m:r>
                      <a:rPr lang="en-GB" sz="2400" b="0" i="0" smtClean="0">
                        <a:solidFill>
                          <a:srgbClr val="FF0000"/>
                        </a:solidFill>
                        <a:latin typeface="Cambria Math"/>
                      </a:rPr>
                      <m:t> </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𝑏</m:t>
                        </m:r>
                      </m:e>
                      <m:sup>
                        <m:r>
                          <a:rPr lang="en-GB" sz="2400" i="0">
                            <a:solidFill>
                              <a:srgbClr val="FF0000"/>
                            </a:solidFill>
                            <a:latin typeface="Cambria Math" panose="02040503050406030204" pitchFamily="18" charset="0"/>
                          </a:rPr>
                          <m:t>2</m:t>
                        </m:r>
                      </m:sup>
                    </m:sSup>
                    <m:r>
                      <a:rPr lang="en-GB" sz="2400" i="0">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𝑐</m:t>
                        </m:r>
                      </m:e>
                      <m:sup>
                        <m:r>
                          <a:rPr lang="en-GB" sz="2400" i="0">
                            <a:solidFill>
                              <a:srgbClr val="FF0000"/>
                            </a:solidFill>
                            <a:latin typeface="Cambria Math" panose="02040503050406030204" pitchFamily="18" charset="0"/>
                          </a:rPr>
                          <m:t>2</m:t>
                        </m:r>
                      </m:sup>
                    </m:sSup>
                  </m:oMath>
                </a14:m>
                <a:r>
                  <a:rPr lang="en-GB" sz="2400" dirty="0">
                    <a:solidFill>
                      <a:srgbClr val="FF0000"/>
                    </a:solidFill>
                  </a:rPr>
                  <a:t> the triangle contains a right angle</a:t>
                </a:r>
              </a:p>
            </p:txBody>
          </p:sp>
        </mc:Choice>
        <mc:Fallback xmlns="">
          <p:sp>
            <p:nvSpPr>
              <p:cNvPr id="19" name="TextBox 18">
                <a:extLst>
                  <a:ext uri="{FF2B5EF4-FFF2-40B4-BE49-F238E27FC236}">
                    <a16:creationId xmlns="" xmlns:a16="http://schemas.microsoft.com/office/drawing/2014/main" xmlns:a14="http://schemas.microsoft.com/office/drawing/2010/main" id="{3F9A90C1-2C19-4266-906F-C86933CCFB6C}"/>
                  </a:ext>
                </a:extLst>
              </p:cNvPr>
              <p:cNvSpPr txBox="1">
                <a:spLocks noRot="1" noChangeAspect="1" noMove="1" noResize="1" noEditPoints="1" noAdjustHandles="1" noChangeArrowheads="1" noChangeShapeType="1" noTextEdit="1"/>
              </p:cNvSpPr>
              <p:nvPr/>
            </p:nvSpPr>
            <p:spPr>
              <a:xfrm>
                <a:off x="2772803" y="4579494"/>
                <a:ext cx="3600400" cy="1200329"/>
              </a:xfrm>
              <a:prstGeom prst="rect">
                <a:avLst/>
              </a:prstGeom>
              <a:blipFill rotWithShape="1">
                <a:blip r:embed="rId9"/>
                <a:stretch>
                  <a:fillRect l="-2712" t="-3553" b="-11168"/>
                </a:stretch>
              </a:blipFill>
            </p:spPr>
            <p:txBody>
              <a:bodyPr/>
              <a:lstStyle/>
              <a:p>
                <a:r>
                  <a:rPr lang="en-GB">
                    <a:noFill/>
                  </a:rPr>
                  <a:t> </a:t>
                </a:r>
              </a:p>
            </p:txBody>
          </p:sp>
        </mc:Fallback>
      </mc:AlternateContent>
      <p:sp>
        <p:nvSpPr>
          <p:cNvPr id="15" name="TextBox 7">
            <a:extLst>
              <a:ext uri="{FF2B5EF4-FFF2-40B4-BE49-F238E27FC236}">
                <a16:creationId xmlns:a16="http://schemas.microsoft.com/office/drawing/2014/main" xmlns="" id="{DFA36808-C35F-D445-A66F-30D7F9AB955C}"/>
              </a:ext>
            </a:extLst>
          </p:cNvPr>
          <p:cNvSpPr txBox="1">
            <a:spLocks noChangeArrowheads="1"/>
          </p:cNvSpPr>
          <p:nvPr/>
        </p:nvSpPr>
        <p:spPr bwMode="auto">
          <a:xfrm>
            <a:off x="-3517" y="56659"/>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2</a:t>
            </a:r>
          </a:p>
        </p:txBody>
      </p:sp>
    </p:spTree>
    <p:extLst>
      <p:ext uri="{BB962C8B-B14F-4D97-AF65-F5344CB8AC3E}">
        <p14:creationId xmlns:p14="http://schemas.microsoft.com/office/powerpoint/2010/main" val="3946481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17"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92316" y="5470"/>
            <a:ext cx="99124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altLang="en-US" sz="2800" b="1" dirty="0"/>
              <a:t>Section </a:t>
            </a:r>
            <a:r>
              <a:rPr lang="en-GB" altLang="en-US" sz="2800" b="1" dirty="0" smtClean="0"/>
              <a:t>2: </a:t>
            </a:r>
            <a:r>
              <a:rPr lang="en-GB" altLang="en-US" sz="2800" b="1" dirty="0"/>
              <a:t>Fitness Check</a:t>
            </a:r>
            <a:endParaRPr lang="en-US" altLang="en-US" sz="2800" b="1" dirty="0"/>
          </a:p>
        </p:txBody>
      </p:sp>
      <p:sp>
        <p:nvSpPr>
          <p:cNvPr id="9" name="Rectangle 8"/>
          <p:cNvSpPr/>
          <p:nvPr/>
        </p:nvSpPr>
        <p:spPr>
          <a:xfrm>
            <a:off x="4682143" y="5670668"/>
            <a:ext cx="638636" cy="461665"/>
          </a:xfrm>
          <a:prstGeom prst="rect">
            <a:avLst/>
          </a:prstGeom>
        </p:spPr>
        <p:txBody>
          <a:bodyPr wrap="none">
            <a:spAutoFit/>
          </a:bodyPr>
          <a:lstStyle/>
          <a:p>
            <a:r>
              <a:rPr lang="en-GB" sz="2400" i="1" dirty="0">
                <a:latin typeface="Times-Italic"/>
              </a:rPr>
              <a:t>	</a:t>
            </a:r>
            <a:endParaRPr lang="en-GB" sz="2400" dirty="0">
              <a:solidFill>
                <a:srgbClr val="FF0000"/>
              </a:solidFill>
              <a:latin typeface="+mj-lt"/>
            </a:endParaRPr>
          </a:p>
        </p:txBody>
      </p:sp>
      <p:sp>
        <p:nvSpPr>
          <p:cNvPr id="2" name="Rectangle 1">
            <a:extLst>
              <a:ext uri="{FF2B5EF4-FFF2-40B4-BE49-F238E27FC236}">
                <a16:creationId xmlns:a16="http://schemas.microsoft.com/office/drawing/2014/main" xmlns="" id="{995FDD93-8F78-404A-9526-76E2946758F3}"/>
              </a:ext>
            </a:extLst>
          </p:cNvPr>
          <p:cNvSpPr/>
          <p:nvPr/>
        </p:nvSpPr>
        <p:spPr>
          <a:xfrm>
            <a:off x="3606199" y="703947"/>
            <a:ext cx="6995825" cy="461665"/>
          </a:xfrm>
          <a:prstGeom prst="rect">
            <a:avLst/>
          </a:prstGeom>
        </p:spPr>
        <p:txBody>
          <a:bodyPr wrap="none">
            <a:spAutoFit/>
          </a:bodyPr>
          <a:lstStyle/>
          <a:p>
            <a:pPr algn="ctr"/>
            <a:r>
              <a:rPr lang="en-US" altLang="en-US" sz="2400" dirty="0">
                <a:solidFill>
                  <a:srgbClr val="FF0000"/>
                </a:solidFill>
              </a:rPr>
              <a:t>Here are some questions to check your progress. </a:t>
            </a:r>
          </a:p>
        </p:txBody>
      </p:sp>
      <p:pic>
        <p:nvPicPr>
          <p:cNvPr id="4" name="Picture 3">
            <a:extLst>
              <a:ext uri="{FF2B5EF4-FFF2-40B4-BE49-F238E27FC236}">
                <a16:creationId xmlns:a16="http://schemas.microsoft.com/office/drawing/2014/main" xmlns="" id="{841DB879-5064-4E46-A680-340E070DD4BE}"/>
              </a:ext>
            </a:extLst>
          </p:cNvPr>
          <p:cNvPicPr>
            <a:picLocks noChangeAspect="1"/>
          </p:cNvPicPr>
          <p:nvPr/>
        </p:nvPicPr>
        <p:blipFill>
          <a:blip r:embed="rId2"/>
          <a:stretch>
            <a:fillRect/>
          </a:stretch>
        </p:blipFill>
        <p:spPr>
          <a:xfrm>
            <a:off x="7326267" y="1801227"/>
            <a:ext cx="2955342" cy="4331106"/>
          </a:xfrm>
          <a:prstGeom prst="rect">
            <a:avLst/>
          </a:prstGeom>
        </p:spPr>
      </p:pic>
      <p:pic>
        <p:nvPicPr>
          <p:cNvPr id="5" name="Picture 4">
            <a:extLst>
              <a:ext uri="{FF2B5EF4-FFF2-40B4-BE49-F238E27FC236}">
                <a16:creationId xmlns:a16="http://schemas.microsoft.com/office/drawing/2014/main" xmlns="" id="{38680912-39E2-403A-BB4D-C14EB0A7786B}"/>
              </a:ext>
            </a:extLst>
          </p:cNvPr>
          <p:cNvPicPr>
            <a:picLocks noChangeAspect="1"/>
          </p:cNvPicPr>
          <p:nvPr/>
        </p:nvPicPr>
        <p:blipFill>
          <a:blip r:embed="rId3"/>
          <a:stretch>
            <a:fillRect/>
          </a:stretch>
        </p:blipFill>
        <p:spPr>
          <a:xfrm>
            <a:off x="3732857" y="1843885"/>
            <a:ext cx="3030970" cy="4310168"/>
          </a:xfrm>
          <a:prstGeom prst="rect">
            <a:avLst/>
          </a:prstGeom>
        </p:spPr>
      </p:pic>
      <p:sp>
        <p:nvSpPr>
          <p:cNvPr id="6" name="Rectangle 5">
            <a:extLst>
              <a:ext uri="{FF2B5EF4-FFF2-40B4-BE49-F238E27FC236}">
                <a16:creationId xmlns:a16="http://schemas.microsoft.com/office/drawing/2014/main" xmlns="" id="{6CE450DD-3734-432E-9027-B86EA7076C84}"/>
              </a:ext>
            </a:extLst>
          </p:cNvPr>
          <p:cNvSpPr/>
          <p:nvPr/>
        </p:nvSpPr>
        <p:spPr>
          <a:xfrm>
            <a:off x="2292316" y="2997936"/>
            <a:ext cx="2520281" cy="1508105"/>
          </a:xfrm>
          <a:prstGeom prst="rect">
            <a:avLst/>
          </a:prstGeom>
        </p:spPr>
        <p:txBody>
          <a:bodyPr wrap="square">
            <a:spAutoFit/>
          </a:bodyPr>
          <a:lstStyle/>
          <a:p>
            <a:r>
              <a:rPr lang="en-GB" sz="2400" b="1" dirty="0"/>
              <a:t>Solution</a:t>
            </a:r>
          </a:p>
          <a:p>
            <a:r>
              <a:rPr lang="en-GB" sz="2400" dirty="0">
                <a:solidFill>
                  <a:srgbClr val="FF0000"/>
                </a:solidFill>
              </a:rPr>
              <a:t>(a)  5.39    </a:t>
            </a:r>
          </a:p>
          <a:p>
            <a:r>
              <a:rPr lang="en-GB" sz="2400" dirty="0">
                <a:solidFill>
                  <a:srgbClr val="FF0000"/>
                </a:solidFill>
              </a:rPr>
              <a:t>(b) 10.95  </a:t>
            </a:r>
          </a:p>
          <a:p>
            <a:endParaRPr lang="en-GB" dirty="0">
              <a:solidFill>
                <a:srgbClr val="FF0000"/>
              </a:solidFill>
            </a:endParaRPr>
          </a:p>
        </p:txBody>
      </p:sp>
      <p:sp>
        <p:nvSpPr>
          <p:cNvPr id="7" name="Rectangle 6">
            <a:extLst>
              <a:ext uri="{FF2B5EF4-FFF2-40B4-BE49-F238E27FC236}">
                <a16:creationId xmlns:a16="http://schemas.microsoft.com/office/drawing/2014/main" xmlns="" id="{91BA7AE8-6C8D-48E2-9193-D7D91D2BE17E}"/>
              </a:ext>
            </a:extLst>
          </p:cNvPr>
          <p:cNvSpPr/>
          <p:nvPr/>
        </p:nvSpPr>
        <p:spPr>
          <a:xfrm>
            <a:off x="10602024" y="3065550"/>
            <a:ext cx="2520280" cy="1200329"/>
          </a:xfrm>
          <a:prstGeom prst="rect">
            <a:avLst/>
          </a:prstGeom>
        </p:spPr>
        <p:txBody>
          <a:bodyPr wrap="square">
            <a:spAutoFit/>
          </a:bodyPr>
          <a:lstStyle/>
          <a:p>
            <a:r>
              <a:rPr lang="en-GB" sz="2400" b="1" dirty="0"/>
              <a:t>Solution</a:t>
            </a:r>
          </a:p>
          <a:p>
            <a:r>
              <a:rPr lang="en-GB" sz="2400" dirty="0">
                <a:solidFill>
                  <a:srgbClr val="FF0000"/>
                </a:solidFill>
              </a:rPr>
              <a:t>(c) 3.16 </a:t>
            </a:r>
          </a:p>
          <a:p>
            <a:r>
              <a:rPr lang="en-GB" sz="2400" dirty="0">
                <a:solidFill>
                  <a:srgbClr val="FF0000"/>
                </a:solidFill>
              </a:rPr>
              <a:t>(d) 1.29 </a:t>
            </a:r>
          </a:p>
        </p:txBody>
      </p:sp>
      <p:sp>
        <p:nvSpPr>
          <p:cNvPr id="3" name="TextBox 2">
            <a:extLst>
              <a:ext uri="{FF2B5EF4-FFF2-40B4-BE49-F238E27FC236}">
                <a16:creationId xmlns:a16="http://schemas.microsoft.com/office/drawing/2014/main" xmlns="" id="{4B5C9D55-AE79-A348-B585-149051F7129F}"/>
              </a:ext>
            </a:extLst>
          </p:cNvPr>
          <p:cNvSpPr txBox="1"/>
          <p:nvPr/>
        </p:nvSpPr>
        <p:spPr>
          <a:xfrm>
            <a:off x="3144071" y="1259462"/>
            <a:ext cx="8208912" cy="461665"/>
          </a:xfrm>
          <a:prstGeom prst="rect">
            <a:avLst/>
          </a:prstGeom>
          <a:noFill/>
        </p:spPr>
        <p:txBody>
          <a:bodyPr wrap="square" rtlCol="0">
            <a:spAutoFit/>
          </a:bodyPr>
          <a:lstStyle/>
          <a:p>
            <a:r>
              <a:rPr lang="en-US" sz="2400" dirty="0"/>
              <a:t>Find the value of </a:t>
            </a:r>
            <a:r>
              <a:rPr lang="en-US" sz="2400" i="1" dirty="0">
                <a:latin typeface="Times" pitchFamily="2" charset="0"/>
              </a:rPr>
              <a:t>x, </a:t>
            </a:r>
            <a:r>
              <a:rPr lang="en-US" sz="2400" dirty="0">
                <a:latin typeface="+mj-lt"/>
              </a:rPr>
              <a:t>giving your answer to 2 decimal places.</a:t>
            </a:r>
          </a:p>
        </p:txBody>
      </p:sp>
      <p:sp>
        <p:nvSpPr>
          <p:cNvPr id="12" name="TextBox 7">
            <a:extLst>
              <a:ext uri="{FF2B5EF4-FFF2-40B4-BE49-F238E27FC236}">
                <a16:creationId xmlns:a16="http://schemas.microsoft.com/office/drawing/2014/main" xmlns="" id="{07470DFE-5D20-A447-A35B-620D36F09BB8}"/>
              </a:ext>
            </a:extLst>
          </p:cNvPr>
          <p:cNvSpPr txBox="1">
            <a:spLocks noChangeArrowheads="1"/>
          </p:cNvSpPr>
          <p:nvPr/>
        </p:nvSpPr>
        <p:spPr bwMode="auto">
          <a:xfrm>
            <a:off x="-3517" y="56659"/>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2</a:t>
            </a:r>
          </a:p>
        </p:txBody>
      </p:sp>
    </p:spTree>
    <p:extLst>
      <p:ext uri="{BB962C8B-B14F-4D97-AF65-F5344CB8AC3E}">
        <p14:creationId xmlns:p14="http://schemas.microsoft.com/office/powerpoint/2010/main" val="9871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72803" y="770252"/>
            <a:ext cx="6480175" cy="461665"/>
          </a:xfrm>
          <a:prstGeom prst="rect">
            <a:avLst/>
          </a:prstGeom>
        </p:spPr>
        <p:txBody>
          <a:bodyPr wrap="square">
            <a:spAutoFit/>
          </a:bodyPr>
          <a:lstStyle/>
          <a:p>
            <a:r>
              <a:rPr lang="en-GB" sz="2400" b="1" dirty="0"/>
              <a:t> </a:t>
            </a:r>
          </a:p>
        </p:txBody>
      </p:sp>
      <p:pic>
        <p:nvPicPr>
          <p:cNvPr id="2" name="Picture 1">
            <a:extLst>
              <a:ext uri="{FF2B5EF4-FFF2-40B4-BE49-F238E27FC236}">
                <a16:creationId xmlns:a16="http://schemas.microsoft.com/office/drawing/2014/main" xmlns="" id="{2FDCB6F6-3952-47E0-91E7-3DF8BC421C85}"/>
              </a:ext>
            </a:extLst>
          </p:cNvPr>
          <p:cNvPicPr>
            <a:picLocks noChangeAspect="1"/>
          </p:cNvPicPr>
          <p:nvPr/>
        </p:nvPicPr>
        <p:blipFill rotWithShape="1">
          <a:blip r:embed="rId2"/>
          <a:srcRect t="10709"/>
          <a:stretch/>
        </p:blipFill>
        <p:spPr>
          <a:xfrm>
            <a:off x="2423592" y="2689344"/>
            <a:ext cx="8251015" cy="2591874"/>
          </a:xfrm>
          <a:prstGeom prst="rect">
            <a:avLst/>
          </a:prstGeom>
        </p:spPr>
      </p:pic>
      <p:sp>
        <p:nvSpPr>
          <p:cNvPr id="9" name="Rectangle 8">
            <a:extLst>
              <a:ext uri="{FF2B5EF4-FFF2-40B4-BE49-F238E27FC236}">
                <a16:creationId xmlns:a16="http://schemas.microsoft.com/office/drawing/2014/main" xmlns="" id="{55902763-7430-4A53-AE0B-C394B375DC8A}"/>
              </a:ext>
            </a:extLst>
          </p:cNvPr>
          <p:cNvSpPr/>
          <p:nvPr/>
        </p:nvSpPr>
        <p:spPr>
          <a:xfrm>
            <a:off x="2711534" y="3815392"/>
            <a:ext cx="255198" cy="400110"/>
          </a:xfrm>
          <a:prstGeom prst="rect">
            <a:avLst/>
          </a:prstGeom>
        </p:spPr>
        <p:txBody>
          <a:bodyPr wrap="none">
            <a:spAutoFit/>
          </a:bodyPr>
          <a:lstStyle/>
          <a:p>
            <a:r>
              <a:rPr lang="en-GB" b="1" dirty="0"/>
              <a:t> </a:t>
            </a:r>
          </a:p>
        </p:txBody>
      </p:sp>
      <p:sp>
        <p:nvSpPr>
          <p:cNvPr id="11" name="Rectangle 10">
            <a:extLst>
              <a:ext uri="{FF2B5EF4-FFF2-40B4-BE49-F238E27FC236}">
                <a16:creationId xmlns:a16="http://schemas.microsoft.com/office/drawing/2014/main" xmlns="" id="{A6DC0A3D-1C84-450B-A577-80827E69D5C0}"/>
              </a:ext>
            </a:extLst>
          </p:cNvPr>
          <p:cNvSpPr/>
          <p:nvPr/>
        </p:nvSpPr>
        <p:spPr>
          <a:xfrm>
            <a:off x="10848528" y="2819660"/>
            <a:ext cx="1753714" cy="2108269"/>
          </a:xfrm>
          <a:prstGeom prst="rect">
            <a:avLst/>
          </a:prstGeom>
        </p:spPr>
        <p:txBody>
          <a:bodyPr wrap="square">
            <a:spAutoFit/>
          </a:bodyPr>
          <a:lstStyle/>
          <a:p>
            <a:r>
              <a:rPr lang="en-GB" b="1" dirty="0"/>
              <a:t>Solution</a:t>
            </a:r>
          </a:p>
          <a:p>
            <a:pPr>
              <a:spcAft>
                <a:spcPts val="600"/>
              </a:spcAft>
            </a:pPr>
            <a:r>
              <a:rPr lang="en-GB" sz="2400" dirty="0">
                <a:solidFill>
                  <a:srgbClr val="FF0000"/>
                </a:solidFill>
              </a:rPr>
              <a:t>(a) Yes</a:t>
            </a:r>
          </a:p>
          <a:p>
            <a:pPr>
              <a:spcAft>
                <a:spcPts val="600"/>
              </a:spcAft>
            </a:pPr>
            <a:r>
              <a:rPr lang="en-GB" sz="2400" dirty="0">
                <a:solidFill>
                  <a:srgbClr val="FF0000"/>
                </a:solidFill>
              </a:rPr>
              <a:t>(b) No</a:t>
            </a:r>
          </a:p>
          <a:p>
            <a:pPr>
              <a:spcAft>
                <a:spcPts val="600"/>
              </a:spcAft>
            </a:pPr>
            <a:r>
              <a:rPr lang="en-GB" sz="2400" dirty="0">
                <a:solidFill>
                  <a:srgbClr val="FF0000"/>
                </a:solidFill>
              </a:rPr>
              <a:t>(c) Yes</a:t>
            </a:r>
          </a:p>
          <a:p>
            <a:pPr>
              <a:spcAft>
                <a:spcPts val="600"/>
              </a:spcAft>
            </a:pPr>
            <a:r>
              <a:rPr lang="en-GB" sz="2400" dirty="0">
                <a:solidFill>
                  <a:srgbClr val="FF0000"/>
                </a:solidFill>
              </a:rPr>
              <a:t>(d) No</a:t>
            </a:r>
          </a:p>
        </p:txBody>
      </p:sp>
      <p:sp>
        <p:nvSpPr>
          <p:cNvPr id="13" name="Rectangle 12">
            <a:extLst>
              <a:ext uri="{FF2B5EF4-FFF2-40B4-BE49-F238E27FC236}">
                <a16:creationId xmlns:a16="http://schemas.microsoft.com/office/drawing/2014/main" xmlns="" id="{7D53645F-4E1C-4AC8-AD95-248AD3615AEA}"/>
              </a:ext>
            </a:extLst>
          </p:cNvPr>
          <p:cNvSpPr/>
          <p:nvPr/>
        </p:nvSpPr>
        <p:spPr>
          <a:xfrm>
            <a:off x="3566131" y="1576783"/>
            <a:ext cx="6096000" cy="830997"/>
          </a:xfrm>
          <a:prstGeom prst="rect">
            <a:avLst/>
          </a:prstGeom>
        </p:spPr>
        <p:txBody>
          <a:bodyPr>
            <a:spAutoFit/>
          </a:bodyPr>
          <a:lstStyle/>
          <a:p>
            <a:r>
              <a:rPr lang="en-GB" sz="2400" dirty="0"/>
              <a:t>Use Pythagoras Theorem to check that the following triangles contain a right angle.</a:t>
            </a:r>
          </a:p>
        </p:txBody>
      </p:sp>
      <p:sp>
        <p:nvSpPr>
          <p:cNvPr id="8" name="Rectangle 7">
            <a:extLst>
              <a:ext uri="{FF2B5EF4-FFF2-40B4-BE49-F238E27FC236}">
                <a16:creationId xmlns:a16="http://schemas.microsoft.com/office/drawing/2014/main" xmlns="" id="{0692F628-F1EB-4637-94BD-F9F08D412127}"/>
              </a:ext>
            </a:extLst>
          </p:cNvPr>
          <p:cNvSpPr/>
          <p:nvPr/>
        </p:nvSpPr>
        <p:spPr>
          <a:xfrm>
            <a:off x="3287688" y="895357"/>
            <a:ext cx="7022152" cy="461665"/>
          </a:xfrm>
          <a:prstGeom prst="rect">
            <a:avLst/>
          </a:prstGeom>
        </p:spPr>
        <p:txBody>
          <a:bodyPr wrap="square">
            <a:spAutoFit/>
          </a:bodyPr>
          <a:lstStyle/>
          <a:p>
            <a:r>
              <a:rPr lang="en-US" altLang="en-US" sz="2400" dirty="0">
                <a:solidFill>
                  <a:srgbClr val="FF0000"/>
                </a:solidFill>
              </a:rPr>
              <a:t>Here are some questions to check your progress.</a:t>
            </a:r>
            <a:endParaRPr lang="en-GB" sz="2400" dirty="0"/>
          </a:p>
        </p:txBody>
      </p:sp>
      <p:sp>
        <p:nvSpPr>
          <p:cNvPr id="20" name="Rectangle 19">
            <a:extLst>
              <a:ext uri="{FF2B5EF4-FFF2-40B4-BE49-F238E27FC236}">
                <a16:creationId xmlns:a16="http://schemas.microsoft.com/office/drawing/2014/main" xmlns="" id="{34C99A43-C9A2-4238-ABB5-2444D901C43A}"/>
              </a:ext>
            </a:extLst>
          </p:cNvPr>
          <p:cNvSpPr/>
          <p:nvPr/>
        </p:nvSpPr>
        <p:spPr>
          <a:xfrm>
            <a:off x="2204051" y="56659"/>
            <a:ext cx="9987949" cy="523220"/>
          </a:xfrm>
          <a:prstGeom prst="rect">
            <a:avLst/>
          </a:prstGeom>
        </p:spPr>
        <p:txBody>
          <a:bodyPr wrap="square">
            <a:spAutoFit/>
          </a:bodyPr>
          <a:lstStyle/>
          <a:p>
            <a:pPr algn="ctr" eaLnBrk="1" hangingPunct="1">
              <a:buClr>
                <a:srgbClr val="000000"/>
              </a:buClr>
              <a:buSzPct val="100000"/>
            </a:pPr>
            <a:r>
              <a:rPr lang="en-GB" altLang="en-US" sz="2800" b="1" dirty="0"/>
              <a:t>Section </a:t>
            </a:r>
            <a:r>
              <a:rPr lang="en-GB" altLang="en-US" sz="2800" b="1" dirty="0" smtClean="0"/>
              <a:t>2: </a:t>
            </a:r>
            <a:r>
              <a:rPr lang="en-GB" altLang="en-US" sz="2800" b="1" dirty="0"/>
              <a:t>Fitness Check</a:t>
            </a:r>
            <a:endParaRPr lang="en-US" altLang="en-US" sz="2800" b="1" dirty="0"/>
          </a:p>
        </p:txBody>
      </p:sp>
      <p:sp>
        <p:nvSpPr>
          <p:cNvPr id="10" name="TextBox 7">
            <a:extLst>
              <a:ext uri="{FF2B5EF4-FFF2-40B4-BE49-F238E27FC236}">
                <a16:creationId xmlns:a16="http://schemas.microsoft.com/office/drawing/2014/main" xmlns="" id="{863FCEB1-F498-C343-A006-5F39D613FC4A}"/>
              </a:ext>
            </a:extLst>
          </p:cNvPr>
          <p:cNvSpPr txBox="1">
            <a:spLocks noChangeArrowheads="1"/>
          </p:cNvSpPr>
          <p:nvPr/>
        </p:nvSpPr>
        <p:spPr bwMode="auto">
          <a:xfrm>
            <a:off x="-3517" y="56659"/>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2</a:t>
            </a:r>
          </a:p>
        </p:txBody>
      </p:sp>
    </p:spTree>
    <p:extLst>
      <p:ext uri="{BB962C8B-B14F-4D97-AF65-F5344CB8AC3E}">
        <p14:creationId xmlns:p14="http://schemas.microsoft.com/office/powerpoint/2010/main" val="3245060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79576" y="36998"/>
            <a:ext cx="98924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800" b="1" dirty="0"/>
              <a:t>Section 2: Review</a:t>
            </a:r>
          </a:p>
        </p:txBody>
      </p:sp>
      <p:sp>
        <p:nvSpPr>
          <p:cNvPr id="6"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7" name="TextBox 6">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r>
              <a:rPr lang="en-US" altLang="en-US" sz="2400">
                <a:solidFill>
                  <a:srgbClr val="00B050"/>
                </a:solidFill>
              </a:rPr>
              <a:t/>
            </a:r>
            <a:br>
              <a:rPr lang="en-US" altLang="en-US" sz="2400">
                <a:solidFill>
                  <a:srgbClr val="00B050"/>
                </a:solidFill>
              </a:rPr>
            </a:br>
            <a:r>
              <a:rPr lang="en-US" altLang="en-US" sz="2400" b="1">
                <a:solidFill>
                  <a:srgbClr val="00B050"/>
                </a:solidFill>
              </a:rPr>
              <a:t>click here</a:t>
            </a:r>
            <a:r>
              <a:rPr lang="en-US" altLang="en-US" sz="2400">
                <a:solidFill>
                  <a:srgbClr val="00B050"/>
                </a:solidFill>
              </a:rPr>
              <a:t> for the </a:t>
            </a:r>
            <a:r>
              <a:rPr lang="en-US" altLang="en-US" sz="2400" b="1">
                <a:solidFill>
                  <a:srgbClr val="00B050"/>
                </a:solidFill>
              </a:rPr>
              <a:t>Unit audit</a:t>
            </a:r>
            <a:endParaRPr lang="en-US" altLang="en-US" sz="2400" b="1" dirty="0">
              <a:solidFill>
                <a:srgbClr val="00B050"/>
              </a:solidFill>
            </a:endParaRPr>
          </a:p>
        </p:txBody>
      </p:sp>
      <p:sp>
        <p:nvSpPr>
          <p:cNvPr id="8"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9" name="TextBox 8">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10" name="TextBox 7">
            <a:extLst>
              <a:ext uri="{FF2B5EF4-FFF2-40B4-BE49-F238E27FC236}">
                <a16:creationId xmlns:a16="http://schemas.microsoft.com/office/drawing/2014/main" xmlns="" id="{E0E02684-47E5-5C4E-B36D-5CF56AD4E9B3}"/>
              </a:ext>
            </a:extLst>
          </p:cNvPr>
          <p:cNvSpPr txBox="1">
            <a:spLocks noChangeArrowheads="1"/>
          </p:cNvSpPr>
          <p:nvPr/>
        </p:nvSpPr>
        <p:spPr bwMode="auto">
          <a:xfrm>
            <a:off x="-3517" y="56659"/>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Pythagoras’ Theorem Section 2</a:t>
            </a:r>
          </a:p>
        </p:txBody>
      </p:sp>
    </p:spTree>
    <p:extLst>
      <p:ext uri="{BB962C8B-B14F-4D97-AF65-F5344CB8AC3E}">
        <p14:creationId xmlns:p14="http://schemas.microsoft.com/office/powerpoint/2010/main" val="403331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2.xml><?xml version="1.0" encoding="utf-8"?>
<ds:datastoreItem xmlns:ds="http://schemas.openxmlformats.org/officeDocument/2006/customXml" ds:itemID="{A0D26DF9-5106-4408-AEB8-21B8AFA51FB3}">
  <ds:schemaRefs>
    <ds:schemaRef ds:uri="f7b00057-f5aa-46f4-8410-da255f325540"/>
    <ds:schemaRef ds:uri="http://schemas.microsoft.com/office/2006/documentManagement/types"/>
    <ds:schemaRef ds:uri="http://purl.org/dc/elements/1.1/"/>
    <ds:schemaRef ds:uri="http://schemas.microsoft.com/office/2006/metadata/properties"/>
    <ds:schemaRef ds:uri="http://purl.org/dc/terms/"/>
    <ds:schemaRef ds:uri="http://purl.org/dc/dcmitype/"/>
    <ds:schemaRef ds:uri="http://schemas.microsoft.com/office/infopath/2007/PartnerControls"/>
    <ds:schemaRef ds:uri="http://schemas.openxmlformats.org/package/2006/metadata/core-properties"/>
    <ds:schemaRef ds:uri="9ee75292-5076-4fcc-bc52-dcc754448144"/>
    <ds:schemaRef ds:uri="http://www.w3.org/XML/1998/namespace"/>
  </ds:schemaRefs>
</ds:datastoreItem>
</file>

<file path=customXml/itemProps3.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9619</TotalTime>
  <Words>1424</Words>
  <Application>Microsoft Office PowerPoint</Application>
  <PresentationFormat>Custom</PresentationFormat>
  <Paragraphs>218</Paragraphs>
  <Slides>19</Slides>
  <Notes>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Alapértelmezett terv</vt:lpstr>
      <vt:lpstr>Supporting and Enhancing Mathematics and Statistics  UNIT: Pythagoras’ Theorem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442</cp:revision>
  <cp:lastPrinted>2016-10-17T08:47:54Z</cp:lastPrinted>
  <dcterms:created xsi:type="dcterms:W3CDTF">2012-10-10T19:07:13Z</dcterms:created>
  <dcterms:modified xsi:type="dcterms:W3CDTF">2020-06-25T09:53:40Z</dcterms:modified>
</cp:coreProperties>
</file>