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26"/>
  </p:notesMasterIdLst>
  <p:handoutMasterIdLst>
    <p:handoutMasterId r:id="rId27"/>
  </p:handoutMasterIdLst>
  <p:sldIdLst>
    <p:sldId id="355" r:id="rId5"/>
    <p:sldId id="283" r:id="rId6"/>
    <p:sldId id="356" r:id="rId7"/>
    <p:sldId id="357" r:id="rId8"/>
    <p:sldId id="358" r:id="rId9"/>
    <p:sldId id="359" r:id="rId10"/>
    <p:sldId id="360" r:id="rId11"/>
    <p:sldId id="462" r:id="rId12"/>
    <p:sldId id="361" r:id="rId13"/>
    <p:sldId id="463" r:id="rId14"/>
    <p:sldId id="363" r:id="rId15"/>
    <p:sldId id="464" r:id="rId16"/>
    <p:sldId id="465" r:id="rId17"/>
    <p:sldId id="466" r:id="rId18"/>
    <p:sldId id="470" r:id="rId19"/>
    <p:sldId id="467" r:id="rId20"/>
    <p:sldId id="469" r:id="rId21"/>
    <p:sldId id="472" r:id="rId22"/>
    <p:sldId id="473" r:id="rId23"/>
    <p:sldId id="474" r:id="rId24"/>
    <p:sldId id="468" r:id="rId25"/>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eville Davies" initials="ND" lastIdx="16"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6"/>
  </p:normalViewPr>
  <p:slideViewPr>
    <p:cSldViewPr>
      <p:cViewPr varScale="1">
        <p:scale>
          <a:sx n="98" d="100"/>
          <a:sy n="98" d="100"/>
        </p:scale>
        <p:origin x="-600" y="-108"/>
      </p:cViewPr>
      <p:guideLst>
        <p:guide orient="horz" pos="2160"/>
        <p:guide pos="384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7/13/2020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4485005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3340094221"/>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377185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801673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905376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310950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5808066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8469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005699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5302388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136261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632404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2643773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672045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13193866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2679728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24355781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28530645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200">
                <a:solidFill>
                  <a:schemeClr val="tx1"/>
                </a:solidFill>
              </a:defRPr>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sz="28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dirty="0"/>
              <a:t>Click to edit Master subtitle style</a:t>
            </a:r>
            <a:endParaRPr lang="en-US" dirty="0"/>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1085" y="5031616"/>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emf"/><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80.png"/><Relationship Id="rId5" Type="http://schemas.openxmlformats.org/officeDocument/2006/relationships/image" Target="../media/image18.png"/><Relationship Id="rId4" Type="http://schemas.openxmlformats.org/officeDocument/2006/relationships/image" Target="../media/image17.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1.tiff"/><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emf"/></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6.tiff"/></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7.emf"/></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8.emf"/></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8.emf"/></Relationships>
</file>

<file path=ppt/slides/_rels/slide19.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7.png"/><Relationship Id="rId3" Type="http://schemas.openxmlformats.org/officeDocument/2006/relationships/image" Target="../media/image2.png"/><Relationship Id="rId7" Type="http://schemas.openxmlformats.org/officeDocument/2006/relationships/image" Target="../media/image30.png"/><Relationship Id="rId12"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9.png"/><Relationship Id="rId11" Type="http://schemas.openxmlformats.org/officeDocument/2006/relationships/image" Target="../media/image35.png"/><Relationship Id="rId5" Type="http://schemas.openxmlformats.org/officeDocument/2006/relationships/image" Target="../media/image29.emf"/><Relationship Id="rId15" Type="http://schemas.openxmlformats.org/officeDocument/2006/relationships/image" Target="../media/image39.png"/><Relationship Id="rId10" Type="http://schemas.openxmlformats.org/officeDocument/2006/relationships/image" Target="../media/image34.png"/><Relationship Id="rId4" Type="http://schemas.openxmlformats.org/officeDocument/2006/relationships/image" Target="../media/image27.png"/><Relationship Id="rId9" Type="http://schemas.openxmlformats.org/officeDocument/2006/relationships/image" Target="../media/image32.png"/><Relationship Id="rId14" Type="http://schemas.openxmlformats.org/officeDocument/2006/relationships/image" Target="../media/image38.png"/></Relationships>
</file>

<file path=ppt/slides/_rels/slide20.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38.png"/><Relationship Id="rId3" Type="http://schemas.openxmlformats.org/officeDocument/2006/relationships/image" Target="../media/image2.png"/><Relationship Id="rId7" Type="http://schemas.openxmlformats.org/officeDocument/2006/relationships/image" Target="../media/image41.png"/><Relationship Id="rId12" Type="http://schemas.openxmlformats.org/officeDocument/2006/relationships/image" Target="../media/image37.png"/><Relationship Id="rId17" Type="http://schemas.openxmlformats.org/officeDocument/2006/relationships/image" Target="../media/image43.png"/><Relationship Id="rId2" Type="http://schemas.openxmlformats.org/officeDocument/2006/relationships/notesSlide" Target="../notesSlides/notesSlide17.xml"/><Relationship Id="rId16" Type="http://schemas.openxmlformats.org/officeDocument/2006/relationships/image" Target="../media/image410.png"/><Relationship Id="rId1" Type="http://schemas.openxmlformats.org/officeDocument/2006/relationships/slideLayout" Target="../slideLayouts/slideLayout3.xml"/><Relationship Id="rId6" Type="http://schemas.openxmlformats.org/officeDocument/2006/relationships/image" Target="../media/image40.png"/><Relationship Id="rId11" Type="http://schemas.openxmlformats.org/officeDocument/2006/relationships/image" Target="../media/image36.png"/><Relationship Id="rId5" Type="http://schemas.openxmlformats.org/officeDocument/2006/relationships/image" Target="../media/image33.png"/><Relationship Id="rId15" Type="http://schemas.openxmlformats.org/officeDocument/2006/relationships/image" Target="../media/image400.png"/><Relationship Id="rId10" Type="http://schemas.openxmlformats.org/officeDocument/2006/relationships/image" Target="../media/image35.png"/><Relationship Id="rId4" Type="http://schemas.openxmlformats.org/officeDocument/2006/relationships/image" Target="../media/image29.emf"/><Relationship Id="rId9" Type="http://schemas.openxmlformats.org/officeDocument/2006/relationships/image" Target="../media/image34.png"/><Relationship Id="rId14" Type="http://schemas.openxmlformats.org/officeDocument/2006/relationships/image" Target="../media/image3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344" y="5301208"/>
            <a:ext cx="11737304" cy="1325563"/>
          </a:xfrm>
        </p:spPr>
        <p:txBody>
          <a:bodyPr/>
          <a:lstStyle/>
          <a:p>
            <a:r>
              <a:rPr lang="en-GB" sz="3600" dirty="0"/>
              <a:t>Supporting and Enhancing Mathematics and Statistics</a:t>
            </a:r>
            <a:br>
              <a:rPr lang="en-GB" sz="3600" dirty="0"/>
            </a:br>
            <a:r>
              <a:rPr lang="en-GB" sz="3600" b="1" dirty="0" smtClean="0"/>
              <a:t>UNIT: </a:t>
            </a:r>
            <a:r>
              <a:rPr lang="en-GB" sz="3600" b="1" dirty="0"/>
              <a:t>Probability of </a:t>
            </a:r>
            <a:r>
              <a:rPr lang="en-GB" sz="3600" b="1" dirty="0" smtClean="0"/>
              <a:t>Two </a:t>
            </a:r>
            <a:r>
              <a:rPr lang="en-GB" sz="3600" b="1" dirty="0"/>
              <a:t>or </a:t>
            </a:r>
            <a:r>
              <a:rPr lang="en-GB" sz="3600" b="1" dirty="0" smtClean="0"/>
              <a:t>More </a:t>
            </a:r>
            <a:r>
              <a:rPr lang="en-GB" sz="3600" b="1" dirty="0"/>
              <a:t>E</a:t>
            </a:r>
            <a:r>
              <a:rPr lang="en-GB" sz="3600" b="1" dirty="0" smtClean="0"/>
              <a:t>vents</a:t>
            </a:r>
            <a:endParaRPr lang="en-GB" sz="3600" dirty="0"/>
          </a:p>
        </p:txBody>
      </p:sp>
    </p:spTree>
    <p:extLst>
      <p:ext uri="{BB962C8B-B14F-4D97-AF65-F5344CB8AC3E}">
        <p14:creationId xmlns:p14="http://schemas.microsoft.com/office/powerpoint/2010/main" val="36892715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446021" y="764704"/>
            <a:ext cx="9721081"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This unit on probability is divided into the following three </a:t>
            </a:r>
            <a:r>
              <a:rPr lang="en-US" sz="2400" dirty="0" smtClean="0"/>
              <a:t>sections:</a:t>
            </a:r>
            <a:endParaRPr lang="en-US" sz="2400" dirty="0"/>
          </a:p>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Probability of </a:t>
            </a:r>
            <a:r>
              <a:rPr lang="en-US" altLang="en-US" sz="2800" b="1" dirty="0" smtClean="0"/>
              <a:t>Two </a:t>
            </a:r>
            <a:r>
              <a:rPr lang="en-US" altLang="en-US" sz="2800" b="1" dirty="0"/>
              <a:t>or </a:t>
            </a:r>
            <a:r>
              <a:rPr lang="en-US" altLang="en-US" sz="2800" b="1" dirty="0" smtClean="0"/>
              <a:t>More </a:t>
            </a:r>
            <a:r>
              <a:rPr lang="en-US" altLang="en-US" sz="2800" b="1" dirty="0"/>
              <a:t>E</a:t>
            </a:r>
            <a:r>
              <a:rPr lang="en-US" altLang="en-US" sz="2800" b="1" dirty="0" smtClean="0"/>
              <a:t>vents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2F113E7B-7D80-46EA-A8A2-16D45355386F}"/>
              </a:ext>
            </a:extLst>
          </p:cNvPr>
          <p:cNvSpPr/>
          <p:nvPr/>
        </p:nvSpPr>
        <p:spPr>
          <a:xfrm>
            <a:off x="4583832" y="2446804"/>
            <a:ext cx="6096000" cy="1938992"/>
          </a:xfrm>
          <a:prstGeom prst="rect">
            <a:avLst/>
          </a:prstGeom>
        </p:spPr>
        <p:txBody>
          <a:bodyPr>
            <a:spAutoFit/>
          </a:bodyPr>
          <a:lstStyle/>
          <a:p>
            <a:r>
              <a:rPr lang="en-US" sz="2400" dirty="0"/>
              <a:t>1.  Outcome of Two Events</a:t>
            </a:r>
          </a:p>
          <a:p>
            <a:endParaRPr lang="en-US" sz="2400" dirty="0"/>
          </a:p>
          <a:p>
            <a:r>
              <a:rPr lang="en-US" sz="2400" dirty="0"/>
              <a:t>2.  Probability of Two Events </a:t>
            </a:r>
          </a:p>
          <a:p>
            <a:pPr marL="457200" indent="-457200">
              <a:buAutoNum type="arabicParenR"/>
            </a:pPr>
            <a:endParaRPr lang="en-US" sz="2400" dirty="0"/>
          </a:p>
          <a:p>
            <a:r>
              <a:rPr lang="en-US" sz="2400" dirty="0"/>
              <a:t>3.  Use of Tree Diagrams</a:t>
            </a:r>
            <a:endParaRPr lang="en-GB" sz="2400" dirty="0"/>
          </a:p>
        </p:txBody>
      </p:sp>
      <p:sp>
        <p:nvSpPr>
          <p:cNvPr id="7" name="Rectangle 6">
            <a:extLst>
              <a:ext uri="{FF2B5EF4-FFF2-40B4-BE49-F238E27FC236}">
                <a16:creationId xmlns:a16="http://schemas.microsoft.com/office/drawing/2014/main" xmlns="" id="{4724331E-E51A-5C4F-AA5F-D5090AC2442C}"/>
              </a:ext>
            </a:extLst>
          </p:cNvPr>
          <p:cNvSpPr/>
          <p:nvPr/>
        </p:nvSpPr>
        <p:spPr>
          <a:xfrm>
            <a:off x="-1" y="44625"/>
            <a:ext cx="2214137" cy="1631216"/>
          </a:xfrm>
          <a:prstGeom prst="rect">
            <a:avLst/>
          </a:prstGeom>
        </p:spPr>
        <p:txBody>
          <a:bodyPr wrap="square">
            <a:spAutoFit/>
          </a:bodyPr>
          <a:lstStyle/>
          <a:p>
            <a:pPr algn="ctr"/>
            <a:r>
              <a:rPr lang="en-US" altLang="en-US" b="1" dirty="0">
                <a:solidFill>
                  <a:schemeClr val="bg1"/>
                </a:solidFill>
              </a:rPr>
              <a:t>UNIT: </a:t>
            </a:r>
          </a:p>
          <a:p>
            <a:pPr algn="ctr"/>
            <a:r>
              <a:rPr lang="en-US" altLang="en-US" b="1" dirty="0">
                <a:solidFill>
                  <a:schemeClr val="bg1"/>
                </a:solidFill>
              </a:rPr>
              <a:t>Probability of </a:t>
            </a:r>
            <a:r>
              <a:rPr lang="en-US" altLang="en-US" b="1" dirty="0" smtClean="0">
                <a:solidFill>
                  <a:schemeClr val="bg1"/>
                </a:solidFill>
              </a:rPr>
              <a:t>Two or </a:t>
            </a:r>
            <a:r>
              <a:rPr lang="en-US" altLang="en-US" b="1" dirty="0">
                <a:solidFill>
                  <a:schemeClr val="bg1"/>
                </a:solidFill>
              </a:rPr>
              <a:t>M</a:t>
            </a:r>
            <a:r>
              <a:rPr lang="en-US" altLang="en-US" b="1" dirty="0" smtClean="0">
                <a:solidFill>
                  <a:schemeClr val="bg1"/>
                </a:solidFill>
              </a:rPr>
              <a:t>ore </a:t>
            </a:r>
            <a:r>
              <a:rPr lang="en-US" altLang="en-US" b="1" dirty="0">
                <a:solidFill>
                  <a:schemeClr val="bg1"/>
                </a:solidFill>
              </a:rPr>
              <a:t>E</a:t>
            </a:r>
            <a:r>
              <a:rPr lang="en-US" altLang="en-US" b="1" dirty="0" smtClean="0">
                <a:solidFill>
                  <a:schemeClr val="bg1"/>
                </a:solidFill>
              </a:rPr>
              <a:t>vents</a:t>
            </a:r>
            <a:endParaRPr lang="en-US" altLang="en-US" b="1" dirty="0">
              <a:solidFill>
                <a:schemeClr val="bg1"/>
              </a:solidFill>
            </a:endParaRPr>
          </a:p>
          <a:p>
            <a:pPr algn="ctr"/>
            <a:endParaRPr lang="en-US" altLang="en-US" b="1"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91742"/>
            <a:ext cx="9721081"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When dealing with probabilities for two events, it is important to be able to identify all the possible outcomes.  Here are examples to show the methods that can be used.</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Outcome of </a:t>
            </a:r>
            <a:r>
              <a:rPr lang="en-US" altLang="en-US" sz="2800" b="1" dirty="0" smtClean="0"/>
              <a:t>Two </a:t>
            </a:r>
            <a:r>
              <a:rPr lang="en-US" altLang="en-US" sz="2800" b="1" dirty="0"/>
              <a:t>E</a:t>
            </a:r>
            <a:r>
              <a:rPr lang="en-US" altLang="en-US" sz="2800" b="1" dirty="0" smtClean="0"/>
              <a:t>vents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B97BFE1D-1A3F-4DCF-BB8B-EB6180E30DE2}"/>
              </a:ext>
            </a:extLst>
          </p:cNvPr>
          <p:cNvSpPr/>
          <p:nvPr/>
        </p:nvSpPr>
        <p:spPr>
          <a:xfrm>
            <a:off x="2477488" y="2177056"/>
            <a:ext cx="8736632" cy="1200329"/>
          </a:xfrm>
          <a:prstGeom prst="rect">
            <a:avLst/>
          </a:prstGeom>
        </p:spPr>
        <p:txBody>
          <a:bodyPr wrap="square">
            <a:spAutoFit/>
          </a:bodyPr>
          <a:lstStyle/>
          <a:p>
            <a:r>
              <a:rPr lang="en-US" sz="2400" b="1" dirty="0"/>
              <a:t>Method </a:t>
            </a:r>
            <a:r>
              <a:rPr lang="en-US" sz="2400" b="1" dirty="0" smtClean="0"/>
              <a:t>A:  </a:t>
            </a:r>
            <a:r>
              <a:rPr lang="en-US" sz="2400" b="1" dirty="0"/>
              <a:t>Systematic Listing</a:t>
            </a:r>
          </a:p>
          <a:p>
            <a:r>
              <a:rPr lang="en-US" sz="2400" dirty="0"/>
              <a:t>For a special meal, customers at a pizza </a:t>
            </a:r>
            <a:r>
              <a:rPr lang="en-US" sz="2400" dirty="0" err="1" smtClean="0"/>
              <a:t>parlour</a:t>
            </a:r>
            <a:r>
              <a:rPr lang="en-US" sz="2400" dirty="0" smtClean="0"/>
              <a:t> </a:t>
            </a:r>
            <a:r>
              <a:rPr lang="en-US" sz="2400" dirty="0"/>
              <a:t>can choose a pizza with one of the following </a:t>
            </a:r>
            <a:r>
              <a:rPr lang="en-US" sz="2400" dirty="0" smtClean="0"/>
              <a:t>toppings</a:t>
            </a:r>
            <a:endParaRPr lang="en-GB" sz="2400" dirty="0"/>
          </a:p>
        </p:txBody>
      </p:sp>
      <p:sp>
        <p:nvSpPr>
          <p:cNvPr id="4" name="Rectangle 3">
            <a:extLst>
              <a:ext uri="{FF2B5EF4-FFF2-40B4-BE49-F238E27FC236}">
                <a16:creationId xmlns:a16="http://schemas.microsoft.com/office/drawing/2014/main" xmlns="" id="{F6DC74BF-4AFF-4789-AFD4-5D06C8F8702F}"/>
              </a:ext>
            </a:extLst>
          </p:cNvPr>
          <p:cNvSpPr/>
          <p:nvPr/>
        </p:nvSpPr>
        <p:spPr>
          <a:xfrm>
            <a:off x="2477488" y="5665484"/>
            <a:ext cx="9721080" cy="461665"/>
          </a:xfrm>
          <a:prstGeom prst="rect">
            <a:avLst/>
          </a:prstGeom>
        </p:spPr>
        <p:txBody>
          <a:bodyPr wrap="square">
            <a:spAutoFit/>
          </a:bodyPr>
          <a:lstStyle/>
          <a:p>
            <a:r>
              <a:rPr lang="en-US" sz="2400" dirty="0"/>
              <a:t>How many possible combinations of toppings and drinks are there?</a:t>
            </a:r>
            <a:endParaRPr lang="en-GB" sz="2400" dirty="0"/>
          </a:p>
        </p:txBody>
      </p:sp>
      <p:pic>
        <p:nvPicPr>
          <p:cNvPr id="5" name="Picture 4">
            <a:extLst>
              <a:ext uri="{FF2B5EF4-FFF2-40B4-BE49-F238E27FC236}">
                <a16:creationId xmlns:a16="http://schemas.microsoft.com/office/drawing/2014/main" xmlns="" id="{6D53DCDB-52BC-47FE-B6E5-F295E8B1A2F4}"/>
              </a:ext>
            </a:extLst>
          </p:cNvPr>
          <p:cNvPicPr>
            <a:picLocks noChangeAspect="1"/>
          </p:cNvPicPr>
          <p:nvPr/>
        </p:nvPicPr>
        <p:blipFill rotWithShape="1">
          <a:blip r:embed="rId4"/>
          <a:srcRect r="9566" b="40777"/>
          <a:stretch/>
        </p:blipFill>
        <p:spPr>
          <a:xfrm>
            <a:off x="2495275" y="3562370"/>
            <a:ext cx="1603320" cy="1974631"/>
          </a:xfrm>
          <a:prstGeom prst="rect">
            <a:avLst/>
          </a:prstGeom>
        </p:spPr>
      </p:pic>
      <p:pic>
        <p:nvPicPr>
          <p:cNvPr id="6" name="Picture 5">
            <a:extLst>
              <a:ext uri="{FF2B5EF4-FFF2-40B4-BE49-F238E27FC236}">
                <a16:creationId xmlns:a16="http://schemas.microsoft.com/office/drawing/2014/main" xmlns="" id="{A0DC4248-B86A-427A-A0ED-189D0EBE83CE}"/>
              </a:ext>
            </a:extLst>
          </p:cNvPr>
          <p:cNvPicPr>
            <a:picLocks noChangeAspect="1"/>
          </p:cNvPicPr>
          <p:nvPr/>
        </p:nvPicPr>
        <p:blipFill rotWithShape="1">
          <a:blip r:embed="rId4"/>
          <a:srcRect t="59019" r="9540"/>
          <a:stretch/>
        </p:blipFill>
        <p:spPr>
          <a:xfrm>
            <a:off x="9192344" y="3645024"/>
            <a:ext cx="1916825" cy="1633110"/>
          </a:xfrm>
          <a:prstGeom prst="rect">
            <a:avLst/>
          </a:prstGeom>
        </p:spPr>
      </p:pic>
      <p:sp>
        <p:nvSpPr>
          <p:cNvPr id="7" name="Rectangle 6">
            <a:extLst>
              <a:ext uri="{FF2B5EF4-FFF2-40B4-BE49-F238E27FC236}">
                <a16:creationId xmlns:a16="http://schemas.microsoft.com/office/drawing/2014/main" xmlns="" id="{5B0A7AC3-4E9F-4DAC-8416-0ED29CDBD294}"/>
              </a:ext>
            </a:extLst>
          </p:cNvPr>
          <p:cNvSpPr/>
          <p:nvPr/>
        </p:nvSpPr>
        <p:spPr>
          <a:xfrm>
            <a:off x="4205899" y="3819013"/>
            <a:ext cx="4754828" cy="461665"/>
          </a:xfrm>
          <a:prstGeom prst="rect">
            <a:avLst/>
          </a:prstGeom>
        </p:spPr>
        <p:txBody>
          <a:bodyPr wrap="none">
            <a:spAutoFit/>
          </a:bodyPr>
          <a:lstStyle/>
          <a:p>
            <a:r>
              <a:rPr lang="en-US" sz="2400" dirty="0"/>
              <a:t>and a drink from the following </a:t>
            </a:r>
            <a:r>
              <a:rPr lang="en-US" sz="2400" dirty="0" smtClean="0"/>
              <a:t>list.</a:t>
            </a:r>
            <a:endParaRPr lang="en-GB" sz="2400" dirty="0"/>
          </a:p>
        </p:txBody>
      </p:sp>
      <p:sp>
        <p:nvSpPr>
          <p:cNvPr id="8" name="Rectangle 7">
            <a:extLst>
              <a:ext uri="{FF2B5EF4-FFF2-40B4-BE49-F238E27FC236}">
                <a16:creationId xmlns:a16="http://schemas.microsoft.com/office/drawing/2014/main" xmlns="" id="{63D3A0F9-F802-44F9-AB68-45BE725288E3}"/>
              </a:ext>
            </a:extLst>
          </p:cNvPr>
          <p:cNvSpPr/>
          <p:nvPr/>
        </p:nvSpPr>
        <p:spPr>
          <a:xfrm>
            <a:off x="2497950" y="6229781"/>
            <a:ext cx="1412566" cy="461665"/>
          </a:xfrm>
          <a:prstGeom prst="rect">
            <a:avLst/>
          </a:prstGeom>
        </p:spPr>
        <p:txBody>
          <a:bodyPr wrap="none">
            <a:spAutoFit/>
          </a:bodyPr>
          <a:lstStyle/>
          <a:p>
            <a:r>
              <a:rPr lang="en-GB" sz="2400" b="1" dirty="0"/>
              <a:t>Solution</a:t>
            </a:r>
          </a:p>
        </p:txBody>
      </p:sp>
      <p:sp>
        <p:nvSpPr>
          <p:cNvPr id="9" name="TextBox 8">
            <a:extLst>
              <a:ext uri="{FF2B5EF4-FFF2-40B4-BE49-F238E27FC236}">
                <a16:creationId xmlns:a16="http://schemas.microsoft.com/office/drawing/2014/main" xmlns="" id="{10985319-31D8-4DC7-ACA9-362C5ECA8C4E}"/>
              </a:ext>
            </a:extLst>
          </p:cNvPr>
          <p:cNvSpPr txBox="1"/>
          <p:nvPr/>
        </p:nvSpPr>
        <p:spPr>
          <a:xfrm>
            <a:off x="4124036" y="6229781"/>
            <a:ext cx="7942856" cy="461665"/>
          </a:xfrm>
          <a:prstGeom prst="rect">
            <a:avLst/>
          </a:prstGeom>
          <a:noFill/>
        </p:spPr>
        <p:txBody>
          <a:bodyPr wrap="square" rtlCol="0">
            <a:spAutoFit/>
          </a:bodyPr>
          <a:lstStyle/>
          <a:p>
            <a:r>
              <a:rPr lang="en-GB" sz="2400" dirty="0">
                <a:solidFill>
                  <a:srgbClr val="FF0000"/>
                </a:solidFill>
              </a:rPr>
              <a:t>HC HD HO, MC MD MO,….. </a:t>
            </a:r>
            <a:r>
              <a:rPr lang="en-GB" sz="2400" dirty="0" smtClean="0">
                <a:solidFill>
                  <a:srgbClr val="FF0000"/>
                </a:solidFill>
              </a:rPr>
              <a:t>5×3 </a:t>
            </a:r>
            <a:r>
              <a:rPr lang="en-GB" sz="2400" dirty="0">
                <a:solidFill>
                  <a:srgbClr val="FF0000"/>
                </a:solidFill>
              </a:rPr>
              <a:t>= 15 combinations </a:t>
            </a:r>
          </a:p>
        </p:txBody>
      </p:sp>
      <p:sp>
        <p:nvSpPr>
          <p:cNvPr id="14" name="Rectangle 13">
            <a:extLst>
              <a:ext uri="{FF2B5EF4-FFF2-40B4-BE49-F238E27FC236}">
                <a16:creationId xmlns:a16="http://schemas.microsoft.com/office/drawing/2014/main" xmlns="" id="{4724331E-E51A-5C4F-AA5F-D5090AC2442C}"/>
              </a:ext>
            </a:extLst>
          </p:cNvPr>
          <p:cNvSpPr/>
          <p:nvPr/>
        </p:nvSpPr>
        <p:spPr>
          <a:xfrm>
            <a:off x="-1" y="83384"/>
            <a:ext cx="2214137" cy="1977464"/>
          </a:xfrm>
          <a:prstGeom prst="rect">
            <a:avLst/>
          </a:prstGeom>
        </p:spPr>
        <p:txBody>
          <a:bodyPr wrap="square">
            <a:spAutoFit/>
          </a:bodyPr>
          <a:lstStyle/>
          <a:p>
            <a:pPr algn="ctr"/>
            <a:r>
              <a:rPr lang="en-US" altLang="en-US" b="1" dirty="0">
                <a:solidFill>
                  <a:schemeClr val="bg1"/>
                </a:solidFill>
              </a:rPr>
              <a:t>UNIT: </a:t>
            </a:r>
          </a:p>
          <a:p>
            <a:pPr algn="ctr">
              <a:spcAft>
                <a:spcPts val="300"/>
              </a:spcAft>
            </a:pPr>
            <a:r>
              <a:rPr lang="en-US" altLang="en-US" b="1" dirty="0">
                <a:solidFill>
                  <a:schemeClr val="bg1"/>
                </a:solidFill>
              </a:rPr>
              <a:t>Probability of </a:t>
            </a:r>
            <a:r>
              <a:rPr lang="en-US" altLang="en-US" b="1" dirty="0" smtClean="0">
                <a:solidFill>
                  <a:schemeClr val="bg1"/>
                </a:solidFill>
              </a:rPr>
              <a:t>Two or </a:t>
            </a:r>
            <a:r>
              <a:rPr lang="en-US" altLang="en-US" b="1" dirty="0">
                <a:solidFill>
                  <a:schemeClr val="bg1"/>
                </a:solidFill>
              </a:rPr>
              <a:t>M</a:t>
            </a:r>
            <a:r>
              <a:rPr lang="en-US" altLang="en-US" b="1" dirty="0" smtClean="0">
                <a:solidFill>
                  <a:schemeClr val="bg1"/>
                </a:solidFill>
              </a:rPr>
              <a:t>ore </a:t>
            </a:r>
            <a:r>
              <a:rPr lang="en-US" altLang="en-US" b="1" dirty="0" smtClean="0">
                <a:solidFill>
                  <a:schemeClr val="bg1"/>
                </a:solidFill>
              </a:rPr>
              <a:t>E</a:t>
            </a:r>
            <a:r>
              <a:rPr lang="en-US" altLang="en-US" b="1" dirty="0" smtClean="0">
                <a:solidFill>
                  <a:schemeClr val="bg1"/>
                </a:solidFill>
              </a:rPr>
              <a:t>vents</a:t>
            </a:r>
          </a:p>
          <a:p>
            <a:pPr algn="ctr"/>
            <a:r>
              <a:rPr lang="en-US" altLang="en-US" b="1" dirty="0" smtClean="0">
                <a:solidFill>
                  <a:schemeClr val="bg1"/>
                </a:solidFill>
              </a:rPr>
              <a:t>Section 1</a:t>
            </a:r>
            <a:endParaRPr lang="en-US" altLang="en-US" b="1" dirty="0">
              <a:solidFill>
                <a:schemeClr val="bg1"/>
              </a:solidFill>
            </a:endParaRPr>
          </a:p>
          <a:p>
            <a:pPr algn="ctr"/>
            <a:endParaRPr lang="en-US" altLang="en-US" b="1" dirty="0">
              <a:solidFill>
                <a:schemeClr val="bg1"/>
              </a:solidFill>
            </a:endParaRPr>
          </a:p>
        </p:txBody>
      </p:sp>
    </p:spTree>
    <p:extLst>
      <p:ext uri="{BB962C8B-B14F-4D97-AF65-F5344CB8AC3E}">
        <p14:creationId xmlns:p14="http://schemas.microsoft.com/office/powerpoint/2010/main" val="40660265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91742"/>
            <a:ext cx="9721081"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Outcome of </a:t>
            </a:r>
            <a:r>
              <a:rPr lang="en-US" altLang="en-US" sz="2800" b="1" dirty="0" smtClean="0"/>
              <a:t>Two </a:t>
            </a:r>
            <a:r>
              <a:rPr lang="en-US" altLang="en-US" sz="2800" b="1" dirty="0"/>
              <a:t>E</a:t>
            </a:r>
            <a:r>
              <a:rPr lang="en-US" altLang="en-US" sz="2800" b="1" dirty="0" smtClean="0"/>
              <a:t>vents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644C2764-B6DF-43B3-8812-2682987169D8}"/>
              </a:ext>
            </a:extLst>
          </p:cNvPr>
          <p:cNvSpPr/>
          <p:nvPr/>
        </p:nvSpPr>
        <p:spPr>
          <a:xfrm>
            <a:off x="2355408" y="643715"/>
            <a:ext cx="9106916" cy="830997"/>
          </a:xfrm>
          <a:prstGeom prst="rect">
            <a:avLst/>
          </a:prstGeom>
        </p:spPr>
        <p:txBody>
          <a:bodyPr wrap="square">
            <a:spAutoFit/>
          </a:bodyPr>
          <a:lstStyle/>
          <a:p>
            <a:r>
              <a:rPr lang="en-US" sz="2400" b="1" dirty="0"/>
              <a:t>Method </a:t>
            </a:r>
            <a:r>
              <a:rPr lang="en-US" sz="2400" b="1" dirty="0" smtClean="0"/>
              <a:t>B:  </a:t>
            </a:r>
            <a:r>
              <a:rPr lang="en-US" sz="2400" b="1" dirty="0"/>
              <a:t>2-way Tables</a:t>
            </a:r>
            <a:endParaRPr lang="en-US" dirty="0"/>
          </a:p>
          <a:p>
            <a:r>
              <a:rPr lang="en-US" sz="2400" dirty="0"/>
              <a:t>A die and a coin are tossed.  List all the possible outcomes.</a:t>
            </a:r>
          </a:p>
        </p:txBody>
      </p:sp>
      <p:sp>
        <p:nvSpPr>
          <p:cNvPr id="3" name="Rectangle 2">
            <a:extLst>
              <a:ext uri="{FF2B5EF4-FFF2-40B4-BE49-F238E27FC236}">
                <a16:creationId xmlns:a16="http://schemas.microsoft.com/office/drawing/2014/main" xmlns="" id="{71AD46A8-4A33-4D8F-95D8-B9601E930D13}"/>
              </a:ext>
            </a:extLst>
          </p:cNvPr>
          <p:cNvSpPr/>
          <p:nvPr/>
        </p:nvSpPr>
        <p:spPr>
          <a:xfrm>
            <a:off x="2361375" y="1780289"/>
            <a:ext cx="8905991" cy="1200329"/>
          </a:xfrm>
          <a:prstGeom prst="rect">
            <a:avLst/>
          </a:prstGeom>
        </p:spPr>
        <p:txBody>
          <a:bodyPr wrap="square">
            <a:spAutoFit/>
          </a:bodyPr>
          <a:lstStyle/>
          <a:p>
            <a:r>
              <a:rPr lang="en-US" sz="2400" dirty="0">
                <a:solidFill>
                  <a:srgbClr val="FF0000"/>
                </a:solidFill>
              </a:rPr>
              <a:t>The coin can land heads (denoted by H) or tails (T), whilst the die can show 1, 2, 3, 4, 5 or 6.  So for heads on the coin, the possible outcomes are</a:t>
            </a:r>
            <a:endParaRPr lang="en-GB" sz="2400" dirty="0">
              <a:solidFill>
                <a:srgbClr val="FF0000"/>
              </a:solidFill>
            </a:endParaRPr>
          </a:p>
        </p:txBody>
      </p:sp>
      <p:sp>
        <p:nvSpPr>
          <p:cNvPr id="4" name="Rectangle 3">
            <a:extLst>
              <a:ext uri="{FF2B5EF4-FFF2-40B4-BE49-F238E27FC236}">
                <a16:creationId xmlns:a16="http://schemas.microsoft.com/office/drawing/2014/main" xmlns="" id="{5419B230-4389-4CE5-8C06-919637C79C40}"/>
              </a:ext>
            </a:extLst>
          </p:cNvPr>
          <p:cNvSpPr/>
          <p:nvPr/>
        </p:nvSpPr>
        <p:spPr>
          <a:xfrm>
            <a:off x="2353593" y="1431676"/>
            <a:ext cx="1412566" cy="461665"/>
          </a:xfrm>
          <a:prstGeom prst="rect">
            <a:avLst/>
          </a:prstGeom>
        </p:spPr>
        <p:txBody>
          <a:bodyPr wrap="none">
            <a:spAutoFit/>
          </a:bodyPr>
          <a:lstStyle/>
          <a:p>
            <a:r>
              <a:rPr lang="en-US" sz="2400" b="1" dirty="0"/>
              <a:t>Solution</a:t>
            </a:r>
          </a:p>
        </p:txBody>
      </p:sp>
      <p:sp>
        <p:nvSpPr>
          <p:cNvPr id="5" name="Rectangle 4">
            <a:extLst>
              <a:ext uri="{FF2B5EF4-FFF2-40B4-BE49-F238E27FC236}">
                <a16:creationId xmlns:a16="http://schemas.microsoft.com/office/drawing/2014/main" xmlns="" id="{962E811B-7B64-4138-8FA0-9320CC435708}"/>
              </a:ext>
            </a:extLst>
          </p:cNvPr>
          <p:cNvSpPr/>
          <p:nvPr/>
        </p:nvSpPr>
        <p:spPr>
          <a:xfrm>
            <a:off x="4518011" y="2880858"/>
            <a:ext cx="3914854" cy="461665"/>
          </a:xfrm>
          <a:prstGeom prst="rect">
            <a:avLst/>
          </a:prstGeom>
        </p:spPr>
        <p:txBody>
          <a:bodyPr wrap="none">
            <a:spAutoFit/>
          </a:bodyPr>
          <a:lstStyle/>
          <a:p>
            <a:r>
              <a:rPr lang="pt-BR" sz="2400" dirty="0">
                <a:solidFill>
                  <a:srgbClr val="FF0000"/>
                </a:solidFill>
              </a:rPr>
              <a:t>H1, H2, H3, H4, H5 and H6</a:t>
            </a:r>
            <a:endParaRPr lang="en-GB" sz="2400" dirty="0">
              <a:solidFill>
                <a:srgbClr val="FF0000"/>
              </a:solidFill>
            </a:endParaRPr>
          </a:p>
        </p:txBody>
      </p:sp>
      <p:sp>
        <p:nvSpPr>
          <p:cNvPr id="6" name="Rectangle 5">
            <a:extLst>
              <a:ext uri="{FF2B5EF4-FFF2-40B4-BE49-F238E27FC236}">
                <a16:creationId xmlns:a16="http://schemas.microsoft.com/office/drawing/2014/main" xmlns="" id="{4BF373A6-3998-416F-86DE-4AA4FC06973F}"/>
              </a:ext>
            </a:extLst>
          </p:cNvPr>
          <p:cNvSpPr/>
          <p:nvPr/>
        </p:nvSpPr>
        <p:spPr>
          <a:xfrm>
            <a:off x="2380022" y="3277137"/>
            <a:ext cx="3315331" cy="461665"/>
          </a:xfrm>
          <a:prstGeom prst="rect">
            <a:avLst/>
          </a:prstGeom>
        </p:spPr>
        <p:txBody>
          <a:bodyPr wrap="none">
            <a:spAutoFit/>
          </a:bodyPr>
          <a:lstStyle/>
          <a:p>
            <a:r>
              <a:rPr lang="en-US" sz="2400" dirty="0">
                <a:solidFill>
                  <a:srgbClr val="FF0000"/>
                </a:solidFill>
              </a:rPr>
              <a:t>whilst for tails, they are</a:t>
            </a:r>
            <a:endParaRPr lang="en-GB" sz="2400" dirty="0">
              <a:solidFill>
                <a:srgbClr val="FF0000"/>
              </a:solidFill>
            </a:endParaRPr>
          </a:p>
        </p:txBody>
      </p:sp>
      <p:sp>
        <p:nvSpPr>
          <p:cNvPr id="7" name="Rectangle 6">
            <a:extLst>
              <a:ext uri="{FF2B5EF4-FFF2-40B4-BE49-F238E27FC236}">
                <a16:creationId xmlns:a16="http://schemas.microsoft.com/office/drawing/2014/main" xmlns="" id="{5DECAC76-0B8E-4A25-94D6-3C95BF199F45}"/>
              </a:ext>
            </a:extLst>
          </p:cNvPr>
          <p:cNvSpPr/>
          <p:nvPr/>
        </p:nvSpPr>
        <p:spPr>
          <a:xfrm>
            <a:off x="4518011" y="3654000"/>
            <a:ext cx="3760325" cy="461665"/>
          </a:xfrm>
          <a:prstGeom prst="rect">
            <a:avLst/>
          </a:prstGeom>
        </p:spPr>
        <p:txBody>
          <a:bodyPr wrap="none">
            <a:spAutoFit/>
          </a:bodyPr>
          <a:lstStyle/>
          <a:p>
            <a:r>
              <a:rPr lang="en-GB" sz="2400" dirty="0">
                <a:solidFill>
                  <a:srgbClr val="FF0000"/>
                </a:solidFill>
              </a:rPr>
              <a:t>T1, T2, T3, T4, T5 and T6.</a:t>
            </a:r>
          </a:p>
        </p:txBody>
      </p:sp>
      <p:sp>
        <p:nvSpPr>
          <p:cNvPr id="8" name="Rectangle 7">
            <a:extLst>
              <a:ext uri="{FF2B5EF4-FFF2-40B4-BE49-F238E27FC236}">
                <a16:creationId xmlns:a16="http://schemas.microsoft.com/office/drawing/2014/main" xmlns="" id="{7C5FEB46-A495-45DC-BD1D-8F4EF2537B14}"/>
              </a:ext>
            </a:extLst>
          </p:cNvPr>
          <p:cNvSpPr/>
          <p:nvPr/>
        </p:nvSpPr>
        <p:spPr>
          <a:xfrm>
            <a:off x="2380022" y="4072698"/>
            <a:ext cx="9482055" cy="461665"/>
          </a:xfrm>
          <a:prstGeom prst="rect">
            <a:avLst/>
          </a:prstGeom>
        </p:spPr>
        <p:txBody>
          <a:bodyPr wrap="square">
            <a:spAutoFit/>
          </a:bodyPr>
          <a:lstStyle/>
          <a:p>
            <a:r>
              <a:rPr lang="en-US" sz="2400" dirty="0">
                <a:solidFill>
                  <a:srgbClr val="FF0000"/>
                </a:solidFill>
              </a:rPr>
              <a:t>The listing method used here can be  displayed in a 2-way table.</a:t>
            </a:r>
            <a:endParaRPr lang="en-GB" sz="2400" dirty="0">
              <a:solidFill>
                <a:srgbClr val="FF0000"/>
              </a:solidFill>
            </a:endParaRPr>
          </a:p>
        </p:txBody>
      </p:sp>
      <p:pic>
        <p:nvPicPr>
          <p:cNvPr id="9" name="Picture 8">
            <a:extLst>
              <a:ext uri="{FF2B5EF4-FFF2-40B4-BE49-F238E27FC236}">
                <a16:creationId xmlns:a16="http://schemas.microsoft.com/office/drawing/2014/main" xmlns="" id="{DB2D7694-2B99-480D-9A11-41756142783C}"/>
              </a:ext>
            </a:extLst>
          </p:cNvPr>
          <p:cNvPicPr>
            <a:picLocks noChangeAspect="1"/>
          </p:cNvPicPr>
          <p:nvPr/>
        </p:nvPicPr>
        <p:blipFill>
          <a:blip r:embed="rId4"/>
          <a:stretch>
            <a:fillRect/>
          </a:stretch>
        </p:blipFill>
        <p:spPr>
          <a:xfrm>
            <a:off x="3292583" y="4575134"/>
            <a:ext cx="7043574" cy="2102618"/>
          </a:xfrm>
          <a:prstGeom prst="rect">
            <a:avLst/>
          </a:prstGeom>
        </p:spPr>
      </p:pic>
      <p:sp>
        <p:nvSpPr>
          <p:cNvPr id="15" name="Rectangle 14">
            <a:extLst>
              <a:ext uri="{FF2B5EF4-FFF2-40B4-BE49-F238E27FC236}">
                <a16:creationId xmlns:a16="http://schemas.microsoft.com/office/drawing/2014/main" xmlns="" id="{4724331E-E51A-5C4F-AA5F-D5090AC2442C}"/>
              </a:ext>
            </a:extLst>
          </p:cNvPr>
          <p:cNvSpPr/>
          <p:nvPr/>
        </p:nvSpPr>
        <p:spPr>
          <a:xfrm>
            <a:off x="-1" y="44625"/>
            <a:ext cx="2214137" cy="1977464"/>
          </a:xfrm>
          <a:prstGeom prst="rect">
            <a:avLst/>
          </a:prstGeom>
        </p:spPr>
        <p:txBody>
          <a:bodyPr wrap="square">
            <a:spAutoFit/>
          </a:bodyPr>
          <a:lstStyle/>
          <a:p>
            <a:pPr algn="ctr"/>
            <a:r>
              <a:rPr lang="en-US" altLang="en-US" b="1" dirty="0">
                <a:solidFill>
                  <a:schemeClr val="bg1"/>
                </a:solidFill>
              </a:rPr>
              <a:t>UNIT: </a:t>
            </a:r>
          </a:p>
          <a:p>
            <a:pPr algn="ctr">
              <a:spcAft>
                <a:spcPts val="300"/>
              </a:spcAft>
            </a:pPr>
            <a:r>
              <a:rPr lang="en-US" altLang="en-US" b="1" dirty="0">
                <a:solidFill>
                  <a:schemeClr val="bg1"/>
                </a:solidFill>
              </a:rPr>
              <a:t>Probability of </a:t>
            </a:r>
            <a:r>
              <a:rPr lang="en-US" altLang="en-US" b="1" dirty="0" smtClean="0">
                <a:solidFill>
                  <a:schemeClr val="bg1"/>
                </a:solidFill>
              </a:rPr>
              <a:t>Two or </a:t>
            </a:r>
            <a:r>
              <a:rPr lang="en-US" altLang="en-US" b="1" dirty="0">
                <a:solidFill>
                  <a:schemeClr val="bg1"/>
                </a:solidFill>
              </a:rPr>
              <a:t>M</a:t>
            </a:r>
            <a:r>
              <a:rPr lang="en-US" altLang="en-US" b="1" dirty="0" smtClean="0">
                <a:solidFill>
                  <a:schemeClr val="bg1"/>
                </a:solidFill>
              </a:rPr>
              <a:t>ore </a:t>
            </a:r>
            <a:r>
              <a:rPr lang="en-US" altLang="en-US" b="1" dirty="0" smtClean="0">
                <a:solidFill>
                  <a:schemeClr val="bg1"/>
                </a:solidFill>
              </a:rPr>
              <a:t>E</a:t>
            </a:r>
            <a:r>
              <a:rPr lang="en-US" altLang="en-US" b="1" dirty="0" smtClean="0">
                <a:solidFill>
                  <a:schemeClr val="bg1"/>
                </a:solidFill>
              </a:rPr>
              <a:t>vents</a:t>
            </a:r>
          </a:p>
          <a:p>
            <a:pPr algn="ctr"/>
            <a:r>
              <a:rPr lang="en-US" altLang="en-US" b="1" dirty="0" smtClean="0">
                <a:solidFill>
                  <a:schemeClr val="bg1"/>
                </a:solidFill>
              </a:rPr>
              <a:t>Section 1</a:t>
            </a:r>
            <a:endParaRPr lang="en-US" altLang="en-US" b="1" dirty="0">
              <a:solidFill>
                <a:schemeClr val="bg1"/>
              </a:solidFill>
            </a:endParaRPr>
          </a:p>
          <a:p>
            <a:pPr algn="ctr"/>
            <a:endParaRPr lang="en-US" altLang="en-US" b="1" dirty="0">
              <a:solidFill>
                <a:schemeClr val="bg1"/>
              </a:solidFill>
            </a:endParaRPr>
          </a:p>
        </p:txBody>
      </p:sp>
    </p:spTree>
    <p:extLst>
      <p:ext uri="{BB962C8B-B14F-4D97-AF65-F5344CB8AC3E}">
        <p14:creationId xmlns:p14="http://schemas.microsoft.com/office/powerpoint/2010/main" val="20624108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91742"/>
            <a:ext cx="9721081"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b="1" dirty="0"/>
              <a:t>Method </a:t>
            </a:r>
            <a:r>
              <a:rPr lang="en-US" sz="2400" b="1" dirty="0" smtClean="0"/>
              <a:t>C:  </a:t>
            </a:r>
            <a:r>
              <a:rPr lang="en-US" sz="2400" b="1" dirty="0"/>
              <a:t>Tree Diagrams</a:t>
            </a:r>
          </a:p>
          <a:p>
            <a:pPr marL="0" indent="0" eaLnBrk="1" hangingPunct="1">
              <a:buClr>
                <a:srgbClr val="000000"/>
              </a:buClr>
              <a:buSzPct val="100000"/>
              <a:defRPr/>
            </a:pPr>
            <a:r>
              <a:rPr lang="en-US" sz="2400" dirty="0"/>
              <a:t>A coin is tossed twice.  List all the possible outcomes.</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Outcome of </a:t>
            </a:r>
            <a:r>
              <a:rPr lang="en-US" altLang="en-US" sz="2800" b="1" dirty="0" smtClean="0"/>
              <a:t>Two </a:t>
            </a:r>
            <a:r>
              <a:rPr lang="en-US" altLang="en-US" sz="2800" b="1" dirty="0"/>
              <a:t>E</a:t>
            </a:r>
            <a:r>
              <a:rPr lang="en-US" altLang="en-US" sz="2800" b="1" dirty="0" smtClean="0"/>
              <a:t>vents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018F5BA2-9455-4536-9D47-B42F8F0C714F}"/>
              </a:ext>
            </a:extLst>
          </p:cNvPr>
          <p:cNvSpPr/>
          <p:nvPr/>
        </p:nvSpPr>
        <p:spPr>
          <a:xfrm>
            <a:off x="2345811" y="1600146"/>
            <a:ext cx="1412566" cy="461665"/>
          </a:xfrm>
          <a:prstGeom prst="rect">
            <a:avLst/>
          </a:prstGeom>
        </p:spPr>
        <p:txBody>
          <a:bodyPr wrap="none">
            <a:spAutoFit/>
          </a:bodyPr>
          <a:lstStyle/>
          <a:p>
            <a:r>
              <a:rPr lang="en-US" sz="2400" b="1" dirty="0"/>
              <a:t>Solution</a:t>
            </a:r>
          </a:p>
        </p:txBody>
      </p:sp>
      <p:sp>
        <p:nvSpPr>
          <p:cNvPr id="3" name="Rectangle 2">
            <a:extLst>
              <a:ext uri="{FF2B5EF4-FFF2-40B4-BE49-F238E27FC236}">
                <a16:creationId xmlns:a16="http://schemas.microsoft.com/office/drawing/2014/main" xmlns="" id="{FBA2EE94-82BF-4AA2-9CE5-B013DBD031AF}"/>
              </a:ext>
            </a:extLst>
          </p:cNvPr>
          <p:cNvSpPr/>
          <p:nvPr/>
        </p:nvSpPr>
        <p:spPr>
          <a:xfrm>
            <a:off x="2345811" y="1999566"/>
            <a:ext cx="7668336" cy="461665"/>
          </a:xfrm>
          <a:prstGeom prst="rect">
            <a:avLst/>
          </a:prstGeom>
        </p:spPr>
        <p:txBody>
          <a:bodyPr wrap="square">
            <a:spAutoFit/>
          </a:bodyPr>
          <a:lstStyle/>
          <a:p>
            <a:r>
              <a:rPr lang="en-US" sz="2400" dirty="0">
                <a:solidFill>
                  <a:srgbClr val="FF0000"/>
                </a:solidFill>
              </a:rPr>
              <a:t>You can use a tree diagram to represent this solution.</a:t>
            </a:r>
            <a:endParaRPr lang="en-GB" sz="2400" dirty="0">
              <a:solidFill>
                <a:srgbClr val="FF0000"/>
              </a:solidFill>
            </a:endParaRPr>
          </a:p>
        </p:txBody>
      </p:sp>
      <p:pic>
        <p:nvPicPr>
          <p:cNvPr id="4" name="Picture 3">
            <a:extLst>
              <a:ext uri="{FF2B5EF4-FFF2-40B4-BE49-F238E27FC236}">
                <a16:creationId xmlns:a16="http://schemas.microsoft.com/office/drawing/2014/main" xmlns="" id="{4A791BF5-131B-4D86-8110-9D4CC6A40116}"/>
              </a:ext>
            </a:extLst>
          </p:cNvPr>
          <p:cNvPicPr>
            <a:picLocks noChangeAspect="1"/>
          </p:cNvPicPr>
          <p:nvPr/>
        </p:nvPicPr>
        <p:blipFill>
          <a:blip r:embed="rId4"/>
          <a:stretch>
            <a:fillRect/>
          </a:stretch>
        </p:blipFill>
        <p:spPr>
          <a:xfrm>
            <a:off x="4583832" y="2571054"/>
            <a:ext cx="4248472" cy="3384691"/>
          </a:xfrm>
          <a:prstGeom prst="rect">
            <a:avLst/>
          </a:prstGeom>
        </p:spPr>
      </p:pic>
      <p:sp>
        <p:nvSpPr>
          <p:cNvPr id="5" name="Rectangle 4">
            <a:extLst>
              <a:ext uri="{FF2B5EF4-FFF2-40B4-BE49-F238E27FC236}">
                <a16:creationId xmlns:a16="http://schemas.microsoft.com/office/drawing/2014/main" xmlns="" id="{DE54DA08-59D1-4343-BF11-9147081556B0}"/>
              </a:ext>
            </a:extLst>
          </p:cNvPr>
          <p:cNvSpPr/>
          <p:nvPr/>
        </p:nvSpPr>
        <p:spPr>
          <a:xfrm>
            <a:off x="2405774" y="6013368"/>
            <a:ext cx="9664633" cy="461665"/>
          </a:xfrm>
          <a:prstGeom prst="rect">
            <a:avLst/>
          </a:prstGeom>
        </p:spPr>
        <p:txBody>
          <a:bodyPr wrap="none">
            <a:spAutoFit/>
          </a:bodyPr>
          <a:lstStyle/>
          <a:p>
            <a:r>
              <a:rPr lang="en-US" sz="2400" dirty="0">
                <a:solidFill>
                  <a:srgbClr val="FF0000"/>
                </a:solidFill>
              </a:rPr>
              <a:t>Note that 'TH' is not the same as ‘HT’ because of the order of events.</a:t>
            </a:r>
            <a:endParaRPr lang="en-GB" sz="2400" dirty="0">
              <a:solidFill>
                <a:srgbClr val="FF0000"/>
              </a:solidFill>
            </a:endParaRPr>
          </a:p>
        </p:txBody>
      </p:sp>
      <p:sp>
        <p:nvSpPr>
          <p:cNvPr id="11" name="Rectangle 10">
            <a:extLst>
              <a:ext uri="{FF2B5EF4-FFF2-40B4-BE49-F238E27FC236}">
                <a16:creationId xmlns:a16="http://schemas.microsoft.com/office/drawing/2014/main" xmlns="" id="{4724331E-E51A-5C4F-AA5F-D5090AC2442C}"/>
              </a:ext>
            </a:extLst>
          </p:cNvPr>
          <p:cNvSpPr/>
          <p:nvPr/>
        </p:nvSpPr>
        <p:spPr>
          <a:xfrm>
            <a:off x="-1" y="44625"/>
            <a:ext cx="2214137" cy="1977464"/>
          </a:xfrm>
          <a:prstGeom prst="rect">
            <a:avLst/>
          </a:prstGeom>
        </p:spPr>
        <p:txBody>
          <a:bodyPr wrap="square">
            <a:spAutoFit/>
          </a:bodyPr>
          <a:lstStyle/>
          <a:p>
            <a:pPr algn="ctr"/>
            <a:r>
              <a:rPr lang="en-US" altLang="en-US" b="1" dirty="0">
                <a:solidFill>
                  <a:schemeClr val="bg1"/>
                </a:solidFill>
              </a:rPr>
              <a:t>UNIT: </a:t>
            </a:r>
          </a:p>
          <a:p>
            <a:pPr algn="ctr">
              <a:spcAft>
                <a:spcPts val="300"/>
              </a:spcAft>
            </a:pPr>
            <a:r>
              <a:rPr lang="en-US" altLang="en-US" b="1" dirty="0">
                <a:solidFill>
                  <a:schemeClr val="bg1"/>
                </a:solidFill>
              </a:rPr>
              <a:t>Probability of </a:t>
            </a:r>
            <a:r>
              <a:rPr lang="en-US" altLang="en-US" b="1" dirty="0" smtClean="0">
                <a:solidFill>
                  <a:schemeClr val="bg1"/>
                </a:solidFill>
              </a:rPr>
              <a:t>Two or </a:t>
            </a:r>
            <a:r>
              <a:rPr lang="en-US" altLang="en-US" b="1" dirty="0">
                <a:solidFill>
                  <a:schemeClr val="bg1"/>
                </a:solidFill>
              </a:rPr>
              <a:t>M</a:t>
            </a:r>
            <a:r>
              <a:rPr lang="en-US" altLang="en-US" b="1" dirty="0" smtClean="0">
                <a:solidFill>
                  <a:schemeClr val="bg1"/>
                </a:solidFill>
              </a:rPr>
              <a:t>ore </a:t>
            </a:r>
            <a:r>
              <a:rPr lang="en-US" altLang="en-US" b="1" dirty="0" smtClean="0">
                <a:solidFill>
                  <a:schemeClr val="bg1"/>
                </a:solidFill>
              </a:rPr>
              <a:t>E</a:t>
            </a:r>
            <a:r>
              <a:rPr lang="en-US" altLang="en-US" b="1" dirty="0" smtClean="0">
                <a:solidFill>
                  <a:schemeClr val="bg1"/>
                </a:solidFill>
              </a:rPr>
              <a:t>vents</a:t>
            </a:r>
          </a:p>
          <a:p>
            <a:pPr algn="ctr"/>
            <a:r>
              <a:rPr lang="en-US" altLang="en-US" b="1" dirty="0" smtClean="0">
                <a:solidFill>
                  <a:schemeClr val="bg1"/>
                </a:solidFill>
              </a:rPr>
              <a:t>Section 1</a:t>
            </a:r>
            <a:endParaRPr lang="en-US" altLang="en-US" b="1" dirty="0">
              <a:solidFill>
                <a:schemeClr val="bg1"/>
              </a:solidFill>
            </a:endParaRPr>
          </a:p>
          <a:p>
            <a:pPr algn="ctr"/>
            <a:endParaRPr lang="en-US" altLang="en-US" b="1" dirty="0">
              <a:solidFill>
                <a:schemeClr val="bg1"/>
              </a:solidFill>
            </a:endParaRPr>
          </a:p>
        </p:txBody>
      </p:sp>
    </p:spTree>
    <p:extLst>
      <p:ext uri="{BB962C8B-B14F-4D97-AF65-F5344CB8AC3E}">
        <p14:creationId xmlns:p14="http://schemas.microsoft.com/office/powerpoint/2010/main" val="12583464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3431704" y="764704"/>
            <a:ext cx="7046025"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altLang="en-US" sz="2400">
                <a:solidFill>
                  <a:srgbClr val="FF0000"/>
                </a:solidFill>
              </a:rPr>
              <a:t>Here are some questions to check your progress</a:t>
            </a:r>
            <a:endParaRPr lang="en-GB"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a:t>
            </a:r>
            <a:r>
              <a:rPr lang="en-US" altLang="en-US" sz="2800" b="1" dirty="0" smtClean="0"/>
              <a:t>1: </a:t>
            </a:r>
            <a:r>
              <a:rPr lang="en-US" altLang="en-US" sz="2800" b="1" dirty="0"/>
              <a:t>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xmlns="" id="{B3463D8F-3E56-4C24-9B11-6026EFA4B189}"/>
              </a:ext>
            </a:extLst>
          </p:cNvPr>
          <p:cNvSpPr/>
          <p:nvPr/>
        </p:nvSpPr>
        <p:spPr>
          <a:xfrm>
            <a:off x="2582035" y="3933056"/>
            <a:ext cx="1297150" cy="461665"/>
          </a:xfrm>
          <a:prstGeom prst="rect">
            <a:avLst/>
          </a:prstGeom>
        </p:spPr>
        <p:txBody>
          <a:bodyPr wrap="none">
            <a:spAutoFit/>
          </a:bodyPr>
          <a:lstStyle/>
          <a:p>
            <a:r>
              <a:rPr lang="en-US" sz="2400" b="1" dirty="0"/>
              <a:t>Answer</a:t>
            </a:r>
          </a:p>
        </p:txBody>
      </p:sp>
      <p:sp>
        <p:nvSpPr>
          <p:cNvPr id="4" name="Rectangle 3">
            <a:extLst>
              <a:ext uri="{FF2B5EF4-FFF2-40B4-BE49-F238E27FC236}">
                <a16:creationId xmlns:a16="http://schemas.microsoft.com/office/drawing/2014/main" xmlns="" id="{C037AB03-3F24-4439-988D-30C06FFACA8A}"/>
              </a:ext>
            </a:extLst>
          </p:cNvPr>
          <p:cNvSpPr/>
          <p:nvPr/>
        </p:nvSpPr>
        <p:spPr>
          <a:xfrm>
            <a:off x="2289232" y="1414236"/>
            <a:ext cx="9834240" cy="830997"/>
          </a:xfrm>
          <a:prstGeom prst="rect">
            <a:avLst/>
          </a:prstGeom>
        </p:spPr>
        <p:txBody>
          <a:bodyPr wrap="square">
            <a:spAutoFit/>
          </a:bodyPr>
          <a:lstStyle/>
          <a:p>
            <a:pPr marL="457200" indent="-457200">
              <a:buAutoNum type="arabicPeriod"/>
            </a:pPr>
            <a:r>
              <a:rPr lang="en-US" sz="2400" dirty="0"/>
              <a:t>Two dice are rolled together.  </a:t>
            </a:r>
          </a:p>
          <a:p>
            <a:r>
              <a:rPr lang="en-US" sz="2400" dirty="0"/>
              <a:t>      Complete the table below to show all the </a:t>
            </a:r>
            <a:r>
              <a:rPr lang="en-US" sz="2400" dirty="0" smtClean="0"/>
              <a:t>possible outcomes.</a:t>
            </a:r>
            <a:endParaRPr lang="en-GB" sz="2400" dirty="0"/>
          </a:p>
        </p:txBody>
      </p:sp>
      <p:pic>
        <p:nvPicPr>
          <p:cNvPr id="5" name="Picture 4">
            <a:extLst>
              <a:ext uri="{FF2B5EF4-FFF2-40B4-BE49-F238E27FC236}">
                <a16:creationId xmlns:a16="http://schemas.microsoft.com/office/drawing/2014/main" xmlns="" id="{3ED52108-3043-4C1A-AD4C-66CE8906E4CA}"/>
              </a:ext>
            </a:extLst>
          </p:cNvPr>
          <p:cNvPicPr>
            <a:picLocks noChangeAspect="1"/>
          </p:cNvPicPr>
          <p:nvPr/>
        </p:nvPicPr>
        <p:blipFill>
          <a:blip r:embed="rId4"/>
          <a:stretch>
            <a:fillRect/>
          </a:stretch>
        </p:blipFill>
        <p:spPr>
          <a:xfrm>
            <a:off x="4151231" y="2331793"/>
            <a:ext cx="4824536" cy="4432724"/>
          </a:xfrm>
          <a:prstGeom prst="rect">
            <a:avLst/>
          </a:prstGeom>
        </p:spPr>
      </p:pic>
      <p:sp>
        <p:nvSpPr>
          <p:cNvPr id="6" name="TextBox 5">
            <a:extLst>
              <a:ext uri="{FF2B5EF4-FFF2-40B4-BE49-F238E27FC236}">
                <a16:creationId xmlns:a16="http://schemas.microsoft.com/office/drawing/2014/main" xmlns="" id="{94B4B8BD-9E2C-4637-8353-75122C79D92B}"/>
              </a:ext>
            </a:extLst>
          </p:cNvPr>
          <p:cNvSpPr txBox="1"/>
          <p:nvPr/>
        </p:nvSpPr>
        <p:spPr>
          <a:xfrm>
            <a:off x="5468673" y="3323378"/>
            <a:ext cx="283840" cy="400110"/>
          </a:xfrm>
          <a:prstGeom prst="rect">
            <a:avLst/>
          </a:prstGeom>
          <a:noFill/>
        </p:spPr>
        <p:txBody>
          <a:bodyPr wrap="square" rtlCol="0">
            <a:spAutoFit/>
          </a:bodyPr>
          <a:lstStyle/>
          <a:p>
            <a:r>
              <a:rPr lang="en-GB" dirty="0">
                <a:solidFill>
                  <a:srgbClr val="FF0000"/>
                </a:solidFill>
              </a:rPr>
              <a:t>2</a:t>
            </a:r>
          </a:p>
        </p:txBody>
      </p:sp>
      <p:sp>
        <p:nvSpPr>
          <p:cNvPr id="7" name="TextBox 6">
            <a:extLst>
              <a:ext uri="{FF2B5EF4-FFF2-40B4-BE49-F238E27FC236}">
                <a16:creationId xmlns:a16="http://schemas.microsoft.com/office/drawing/2014/main" xmlns="" id="{A1314623-A659-48E3-8539-755615F5BDA1}"/>
              </a:ext>
            </a:extLst>
          </p:cNvPr>
          <p:cNvSpPr txBox="1"/>
          <p:nvPr/>
        </p:nvSpPr>
        <p:spPr>
          <a:xfrm>
            <a:off x="6021583" y="3323378"/>
            <a:ext cx="283840" cy="400110"/>
          </a:xfrm>
          <a:prstGeom prst="rect">
            <a:avLst/>
          </a:prstGeom>
          <a:noFill/>
        </p:spPr>
        <p:txBody>
          <a:bodyPr wrap="square" rtlCol="0">
            <a:spAutoFit/>
          </a:bodyPr>
          <a:lstStyle/>
          <a:p>
            <a:r>
              <a:rPr lang="en-GB" dirty="0">
                <a:solidFill>
                  <a:srgbClr val="FF0000"/>
                </a:solidFill>
              </a:rPr>
              <a:t>3</a:t>
            </a:r>
          </a:p>
        </p:txBody>
      </p:sp>
      <p:sp>
        <p:nvSpPr>
          <p:cNvPr id="8" name="TextBox 7">
            <a:extLst>
              <a:ext uri="{FF2B5EF4-FFF2-40B4-BE49-F238E27FC236}">
                <a16:creationId xmlns:a16="http://schemas.microsoft.com/office/drawing/2014/main" xmlns="" id="{DE9BA1A2-EBD4-432D-9308-499B421FAE2A}"/>
              </a:ext>
            </a:extLst>
          </p:cNvPr>
          <p:cNvSpPr txBox="1"/>
          <p:nvPr/>
        </p:nvSpPr>
        <p:spPr>
          <a:xfrm>
            <a:off x="6563499" y="3323378"/>
            <a:ext cx="283840" cy="400110"/>
          </a:xfrm>
          <a:prstGeom prst="rect">
            <a:avLst/>
          </a:prstGeom>
          <a:noFill/>
        </p:spPr>
        <p:txBody>
          <a:bodyPr wrap="square" rtlCol="0">
            <a:spAutoFit/>
          </a:bodyPr>
          <a:lstStyle/>
          <a:p>
            <a:r>
              <a:rPr lang="en-GB" dirty="0">
                <a:solidFill>
                  <a:srgbClr val="FF0000"/>
                </a:solidFill>
              </a:rPr>
              <a:t>4</a:t>
            </a:r>
          </a:p>
        </p:txBody>
      </p:sp>
      <p:sp>
        <p:nvSpPr>
          <p:cNvPr id="9" name="TextBox 8">
            <a:extLst>
              <a:ext uri="{FF2B5EF4-FFF2-40B4-BE49-F238E27FC236}">
                <a16:creationId xmlns:a16="http://schemas.microsoft.com/office/drawing/2014/main" xmlns="" id="{F9438E2E-AFFF-4765-BF18-21041B1E8837}"/>
              </a:ext>
            </a:extLst>
          </p:cNvPr>
          <p:cNvSpPr txBox="1"/>
          <p:nvPr/>
        </p:nvSpPr>
        <p:spPr>
          <a:xfrm>
            <a:off x="7104009" y="3323378"/>
            <a:ext cx="283840" cy="400110"/>
          </a:xfrm>
          <a:prstGeom prst="rect">
            <a:avLst/>
          </a:prstGeom>
          <a:noFill/>
        </p:spPr>
        <p:txBody>
          <a:bodyPr wrap="square" rtlCol="0">
            <a:spAutoFit/>
          </a:bodyPr>
          <a:lstStyle/>
          <a:p>
            <a:r>
              <a:rPr lang="en-GB" dirty="0">
                <a:solidFill>
                  <a:srgbClr val="FF0000"/>
                </a:solidFill>
              </a:rPr>
              <a:t>5</a:t>
            </a:r>
          </a:p>
        </p:txBody>
      </p:sp>
      <p:sp>
        <p:nvSpPr>
          <p:cNvPr id="10" name="TextBox 9">
            <a:extLst>
              <a:ext uri="{FF2B5EF4-FFF2-40B4-BE49-F238E27FC236}">
                <a16:creationId xmlns:a16="http://schemas.microsoft.com/office/drawing/2014/main" xmlns="" id="{090F645F-79A3-4BF7-B69A-03A4B533490D}"/>
              </a:ext>
            </a:extLst>
          </p:cNvPr>
          <p:cNvSpPr txBox="1"/>
          <p:nvPr/>
        </p:nvSpPr>
        <p:spPr>
          <a:xfrm>
            <a:off x="7671116" y="3323378"/>
            <a:ext cx="354496" cy="400110"/>
          </a:xfrm>
          <a:prstGeom prst="rect">
            <a:avLst/>
          </a:prstGeom>
          <a:noFill/>
        </p:spPr>
        <p:txBody>
          <a:bodyPr wrap="square" rtlCol="0">
            <a:spAutoFit/>
          </a:bodyPr>
          <a:lstStyle/>
          <a:p>
            <a:r>
              <a:rPr lang="en-GB" dirty="0">
                <a:solidFill>
                  <a:srgbClr val="FF0000"/>
                </a:solidFill>
              </a:rPr>
              <a:t>6</a:t>
            </a:r>
          </a:p>
        </p:txBody>
      </p:sp>
      <p:sp>
        <p:nvSpPr>
          <p:cNvPr id="12" name="TextBox 11">
            <a:extLst>
              <a:ext uri="{FF2B5EF4-FFF2-40B4-BE49-F238E27FC236}">
                <a16:creationId xmlns:a16="http://schemas.microsoft.com/office/drawing/2014/main" xmlns="" id="{B84E5A73-9B1E-4382-B1F3-09DBB53E00FD}"/>
              </a:ext>
            </a:extLst>
          </p:cNvPr>
          <p:cNvSpPr txBox="1"/>
          <p:nvPr/>
        </p:nvSpPr>
        <p:spPr>
          <a:xfrm>
            <a:off x="8203828" y="3323378"/>
            <a:ext cx="354496" cy="400110"/>
          </a:xfrm>
          <a:prstGeom prst="rect">
            <a:avLst/>
          </a:prstGeom>
          <a:noFill/>
        </p:spPr>
        <p:txBody>
          <a:bodyPr wrap="square" rtlCol="0">
            <a:spAutoFit/>
          </a:bodyPr>
          <a:lstStyle/>
          <a:p>
            <a:r>
              <a:rPr lang="en-GB" dirty="0">
                <a:solidFill>
                  <a:srgbClr val="FF0000"/>
                </a:solidFill>
              </a:rPr>
              <a:t>7</a:t>
            </a:r>
          </a:p>
        </p:txBody>
      </p:sp>
      <p:sp>
        <p:nvSpPr>
          <p:cNvPr id="13" name="TextBox 12">
            <a:extLst>
              <a:ext uri="{FF2B5EF4-FFF2-40B4-BE49-F238E27FC236}">
                <a16:creationId xmlns:a16="http://schemas.microsoft.com/office/drawing/2014/main" xmlns="" id="{BED00F69-8D66-4686-926E-6F08065277FE}"/>
              </a:ext>
            </a:extLst>
          </p:cNvPr>
          <p:cNvSpPr txBox="1"/>
          <p:nvPr/>
        </p:nvSpPr>
        <p:spPr>
          <a:xfrm>
            <a:off x="5468673" y="3925457"/>
            <a:ext cx="283840" cy="400110"/>
          </a:xfrm>
          <a:prstGeom prst="rect">
            <a:avLst/>
          </a:prstGeom>
          <a:noFill/>
        </p:spPr>
        <p:txBody>
          <a:bodyPr wrap="square" rtlCol="0">
            <a:spAutoFit/>
          </a:bodyPr>
          <a:lstStyle/>
          <a:p>
            <a:r>
              <a:rPr lang="en-GB" dirty="0">
                <a:solidFill>
                  <a:srgbClr val="FF0000"/>
                </a:solidFill>
              </a:rPr>
              <a:t>3</a:t>
            </a:r>
          </a:p>
        </p:txBody>
      </p:sp>
      <p:sp>
        <p:nvSpPr>
          <p:cNvPr id="14" name="TextBox 13">
            <a:extLst>
              <a:ext uri="{FF2B5EF4-FFF2-40B4-BE49-F238E27FC236}">
                <a16:creationId xmlns:a16="http://schemas.microsoft.com/office/drawing/2014/main" xmlns="" id="{C5288707-ECAD-4A6D-B94E-586C27FC52C7}"/>
              </a:ext>
            </a:extLst>
          </p:cNvPr>
          <p:cNvSpPr txBox="1"/>
          <p:nvPr/>
        </p:nvSpPr>
        <p:spPr>
          <a:xfrm>
            <a:off x="6021583" y="3925457"/>
            <a:ext cx="283840" cy="400110"/>
          </a:xfrm>
          <a:prstGeom prst="rect">
            <a:avLst/>
          </a:prstGeom>
          <a:noFill/>
        </p:spPr>
        <p:txBody>
          <a:bodyPr wrap="square" rtlCol="0">
            <a:spAutoFit/>
          </a:bodyPr>
          <a:lstStyle/>
          <a:p>
            <a:r>
              <a:rPr lang="en-GB" dirty="0">
                <a:solidFill>
                  <a:srgbClr val="FF0000"/>
                </a:solidFill>
              </a:rPr>
              <a:t>4</a:t>
            </a:r>
          </a:p>
        </p:txBody>
      </p:sp>
      <p:sp>
        <p:nvSpPr>
          <p:cNvPr id="15" name="TextBox 14">
            <a:extLst>
              <a:ext uri="{FF2B5EF4-FFF2-40B4-BE49-F238E27FC236}">
                <a16:creationId xmlns:a16="http://schemas.microsoft.com/office/drawing/2014/main" xmlns="" id="{61EC4B95-C337-4FD4-BB67-97AB48F42D51}"/>
              </a:ext>
            </a:extLst>
          </p:cNvPr>
          <p:cNvSpPr txBox="1"/>
          <p:nvPr/>
        </p:nvSpPr>
        <p:spPr>
          <a:xfrm>
            <a:off x="6563499" y="3925457"/>
            <a:ext cx="283840" cy="400110"/>
          </a:xfrm>
          <a:prstGeom prst="rect">
            <a:avLst/>
          </a:prstGeom>
          <a:noFill/>
        </p:spPr>
        <p:txBody>
          <a:bodyPr wrap="square" rtlCol="0">
            <a:spAutoFit/>
          </a:bodyPr>
          <a:lstStyle/>
          <a:p>
            <a:r>
              <a:rPr lang="en-GB" dirty="0">
                <a:solidFill>
                  <a:srgbClr val="FF0000"/>
                </a:solidFill>
              </a:rPr>
              <a:t>5</a:t>
            </a:r>
          </a:p>
        </p:txBody>
      </p:sp>
      <p:sp>
        <p:nvSpPr>
          <p:cNvPr id="16" name="TextBox 15">
            <a:extLst>
              <a:ext uri="{FF2B5EF4-FFF2-40B4-BE49-F238E27FC236}">
                <a16:creationId xmlns:a16="http://schemas.microsoft.com/office/drawing/2014/main" xmlns="" id="{246B033A-C759-4EBF-9867-EF402E89BECD}"/>
              </a:ext>
            </a:extLst>
          </p:cNvPr>
          <p:cNvSpPr txBox="1"/>
          <p:nvPr/>
        </p:nvSpPr>
        <p:spPr>
          <a:xfrm>
            <a:off x="7104009" y="3925457"/>
            <a:ext cx="283840" cy="400110"/>
          </a:xfrm>
          <a:prstGeom prst="rect">
            <a:avLst/>
          </a:prstGeom>
          <a:noFill/>
        </p:spPr>
        <p:txBody>
          <a:bodyPr wrap="square" rtlCol="0">
            <a:spAutoFit/>
          </a:bodyPr>
          <a:lstStyle/>
          <a:p>
            <a:r>
              <a:rPr lang="en-GB" dirty="0">
                <a:solidFill>
                  <a:srgbClr val="FF0000"/>
                </a:solidFill>
              </a:rPr>
              <a:t>6</a:t>
            </a:r>
          </a:p>
        </p:txBody>
      </p:sp>
      <p:sp>
        <p:nvSpPr>
          <p:cNvPr id="17" name="TextBox 16">
            <a:extLst>
              <a:ext uri="{FF2B5EF4-FFF2-40B4-BE49-F238E27FC236}">
                <a16:creationId xmlns:a16="http://schemas.microsoft.com/office/drawing/2014/main" xmlns="" id="{853F9D7C-995A-495C-9BB0-9FD6FB3ECFD4}"/>
              </a:ext>
            </a:extLst>
          </p:cNvPr>
          <p:cNvSpPr txBox="1"/>
          <p:nvPr/>
        </p:nvSpPr>
        <p:spPr>
          <a:xfrm>
            <a:off x="7692393" y="3925457"/>
            <a:ext cx="311943" cy="400110"/>
          </a:xfrm>
          <a:prstGeom prst="rect">
            <a:avLst/>
          </a:prstGeom>
          <a:noFill/>
        </p:spPr>
        <p:txBody>
          <a:bodyPr wrap="square" rtlCol="0">
            <a:spAutoFit/>
          </a:bodyPr>
          <a:lstStyle/>
          <a:p>
            <a:r>
              <a:rPr lang="en-GB" dirty="0">
                <a:solidFill>
                  <a:srgbClr val="FF0000"/>
                </a:solidFill>
              </a:rPr>
              <a:t>7</a:t>
            </a:r>
          </a:p>
        </p:txBody>
      </p:sp>
      <p:sp>
        <p:nvSpPr>
          <p:cNvPr id="18" name="TextBox 17">
            <a:extLst>
              <a:ext uri="{FF2B5EF4-FFF2-40B4-BE49-F238E27FC236}">
                <a16:creationId xmlns:a16="http://schemas.microsoft.com/office/drawing/2014/main" xmlns="" id="{8A2B89AD-3B1B-4BC4-AB61-50B52D403B12}"/>
              </a:ext>
            </a:extLst>
          </p:cNvPr>
          <p:cNvSpPr txBox="1"/>
          <p:nvPr/>
        </p:nvSpPr>
        <p:spPr>
          <a:xfrm>
            <a:off x="8225105" y="3925457"/>
            <a:ext cx="311943" cy="400110"/>
          </a:xfrm>
          <a:prstGeom prst="rect">
            <a:avLst/>
          </a:prstGeom>
          <a:noFill/>
        </p:spPr>
        <p:txBody>
          <a:bodyPr wrap="square" rtlCol="0">
            <a:spAutoFit/>
          </a:bodyPr>
          <a:lstStyle/>
          <a:p>
            <a:r>
              <a:rPr lang="en-GB" dirty="0">
                <a:solidFill>
                  <a:srgbClr val="FF0000"/>
                </a:solidFill>
              </a:rPr>
              <a:t>8</a:t>
            </a:r>
          </a:p>
        </p:txBody>
      </p:sp>
      <p:sp>
        <p:nvSpPr>
          <p:cNvPr id="19" name="TextBox 18">
            <a:extLst>
              <a:ext uri="{FF2B5EF4-FFF2-40B4-BE49-F238E27FC236}">
                <a16:creationId xmlns:a16="http://schemas.microsoft.com/office/drawing/2014/main" xmlns="" id="{3A4B9432-E608-490C-9763-290FE80E25BE}"/>
              </a:ext>
            </a:extLst>
          </p:cNvPr>
          <p:cNvSpPr txBox="1"/>
          <p:nvPr/>
        </p:nvSpPr>
        <p:spPr>
          <a:xfrm>
            <a:off x="5497730" y="4507509"/>
            <a:ext cx="283840" cy="400110"/>
          </a:xfrm>
          <a:prstGeom prst="rect">
            <a:avLst/>
          </a:prstGeom>
          <a:noFill/>
        </p:spPr>
        <p:txBody>
          <a:bodyPr wrap="square" rtlCol="0">
            <a:spAutoFit/>
          </a:bodyPr>
          <a:lstStyle/>
          <a:p>
            <a:r>
              <a:rPr lang="en-GB" dirty="0">
                <a:solidFill>
                  <a:srgbClr val="FF0000"/>
                </a:solidFill>
              </a:rPr>
              <a:t>4</a:t>
            </a:r>
          </a:p>
        </p:txBody>
      </p:sp>
      <p:sp>
        <p:nvSpPr>
          <p:cNvPr id="20" name="TextBox 19">
            <a:extLst>
              <a:ext uri="{FF2B5EF4-FFF2-40B4-BE49-F238E27FC236}">
                <a16:creationId xmlns:a16="http://schemas.microsoft.com/office/drawing/2014/main" xmlns="" id="{B6B35648-4EC7-4DEF-B9F5-EF1CB44111A1}"/>
              </a:ext>
            </a:extLst>
          </p:cNvPr>
          <p:cNvSpPr txBox="1"/>
          <p:nvPr/>
        </p:nvSpPr>
        <p:spPr>
          <a:xfrm>
            <a:off x="6050640" y="4507509"/>
            <a:ext cx="283840" cy="400110"/>
          </a:xfrm>
          <a:prstGeom prst="rect">
            <a:avLst/>
          </a:prstGeom>
          <a:noFill/>
        </p:spPr>
        <p:txBody>
          <a:bodyPr wrap="square" rtlCol="0">
            <a:spAutoFit/>
          </a:bodyPr>
          <a:lstStyle/>
          <a:p>
            <a:r>
              <a:rPr lang="en-GB" dirty="0">
                <a:solidFill>
                  <a:srgbClr val="FF0000"/>
                </a:solidFill>
              </a:rPr>
              <a:t>5</a:t>
            </a:r>
          </a:p>
        </p:txBody>
      </p:sp>
      <p:sp>
        <p:nvSpPr>
          <p:cNvPr id="21" name="TextBox 20">
            <a:extLst>
              <a:ext uri="{FF2B5EF4-FFF2-40B4-BE49-F238E27FC236}">
                <a16:creationId xmlns:a16="http://schemas.microsoft.com/office/drawing/2014/main" xmlns="" id="{07622060-C121-4E22-9CA3-E2C8D8B28B75}"/>
              </a:ext>
            </a:extLst>
          </p:cNvPr>
          <p:cNvSpPr txBox="1"/>
          <p:nvPr/>
        </p:nvSpPr>
        <p:spPr>
          <a:xfrm>
            <a:off x="6592556" y="4507509"/>
            <a:ext cx="283840" cy="400110"/>
          </a:xfrm>
          <a:prstGeom prst="rect">
            <a:avLst/>
          </a:prstGeom>
          <a:noFill/>
        </p:spPr>
        <p:txBody>
          <a:bodyPr wrap="square" rtlCol="0">
            <a:spAutoFit/>
          </a:bodyPr>
          <a:lstStyle/>
          <a:p>
            <a:r>
              <a:rPr lang="en-GB" dirty="0">
                <a:solidFill>
                  <a:srgbClr val="FF0000"/>
                </a:solidFill>
              </a:rPr>
              <a:t>6</a:t>
            </a:r>
          </a:p>
        </p:txBody>
      </p:sp>
      <p:sp>
        <p:nvSpPr>
          <p:cNvPr id="22" name="TextBox 21">
            <a:extLst>
              <a:ext uri="{FF2B5EF4-FFF2-40B4-BE49-F238E27FC236}">
                <a16:creationId xmlns:a16="http://schemas.microsoft.com/office/drawing/2014/main" xmlns="" id="{82D0499B-7BEE-423B-B1FF-06F560565CC0}"/>
              </a:ext>
            </a:extLst>
          </p:cNvPr>
          <p:cNvSpPr txBox="1"/>
          <p:nvPr/>
        </p:nvSpPr>
        <p:spPr>
          <a:xfrm>
            <a:off x="7133066" y="4507509"/>
            <a:ext cx="283840" cy="400110"/>
          </a:xfrm>
          <a:prstGeom prst="rect">
            <a:avLst/>
          </a:prstGeom>
          <a:noFill/>
        </p:spPr>
        <p:txBody>
          <a:bodyPr wrap="square" rtlCol="0">
            <a:spAutoFit/>
          </a:bodyPr>
          <a:lstStyle/>
          <a:p>
            <a:r>
              <a:rPr lang="en-GB" dirty="0">
                <a:solidFill>
                  <a:srgbClr val="FF0000"/>
                </a:solidFill>
              </a:rPr>
              <a:t>7</a:t>
            </a:r>
          </a:p>
        </p:txBody>
      </p:sp>
      <p:sp>
        <p:nvSpPr>
          <p:cNvPr id="23" name="TextBox 22">
            <a:extLst>
              <a:ext uri="{FF2B5EF4-FFF2-40B4-BE49-F238E27FC236}">
                <a16:creationId xmlns:a16="http://schemas.microsoft.com/office/drawing/2014/main" xmlns="" id="{6AE55A88-3C4D-4017-B57B-2204573AAC23}"/>
              </a:ext>
            </a:extLst>
          </p:cNvPr>
          <p:cNvSpPr txBox="1"/>
          <p:nvPr/>
        </p:nvSpPr>
        <p:spPr>
          <a:xfrm>
            <a:off x="7680426" y="4507509"/>
            <a:ext cx="470058" cy="400110"/>
          </a:xfrm>
          <a:prstGeom prst="rect">
            <a:avLst/>
          </a:prstGeom>
          <a:noFill/>
        </p:spPr>
        <p:txBody>
          <a:bodyPr wrap="square" rtlCol="0">
            <a:spAutoFit/>
          </a:bodyPr>
          <a:lstStyle/>
          <a:p>
            <a:r>
              <a:rPr lang="en-GB" dirty="0" smtClean="0">
                <a:solidFill>
                  <a:srgbClr val="FF0000"/>
                </a:solidFill>
              </a:rPr>
              <a:t>8</a:t>
            </a:r>
            <a:endParaRPr lang="en-GB" dirty="0">
              <a:solidFill>
                <a:srgbClr val="FF0000"/>
              </a:solidFill>
            </a:endParaRPr>
          </a:p>
        </p:txBody>
      </p:sp>
      <p:sp>
        <p:nvSpPr>
          <p:cNvPr id="24" name="TextBox 23">
            <a:extLst>
              <a:ext uri="{FF2B5EF4-FFF2-40B4-BE49-F238E27FC236}">
                <a16:creationId xmlns:a16="http://schemas.microsoft.com/office/drawing/2014/main" xmlns="" id="{2E72C091-C464-4C45-9978-3E8FDB7FAD6F}"/>
              </a:ext>
            </a:extLst>
          </p:cNvPr>
          <p:cNvSpPr txBox="1"/>
          <p:nvPr/>
        </p:nvSpPr>
        <p:spPr>
          <a:xfrm>
            <a:off x="8239156" y="4499197"/>
            <a:ext cx="283840" cy="400110"/>
          </a:xfrm>
          <a:prstGeom prst="rect">
            <a:avLst/>
          </a:prstGeom>
          <a:noFill/>
        </p:spPr>
        <p:txBody>
          <a:bodyPr wrap="square" rtlCol="0">
            <a:spAutoFit/>
          </a:bodyPr>
          <a:lstStyle/>
          <a:p>
            <a:r>
              <a:rPr lang="en-GB" dirty="0">
                <a:solidFill>
                  <a:srgbClr val="FF0000"/>
                </a:solidFill>
              </a:rPr>
              <a:t>9</a:t>
            </a:r>
          </a:p>
        </p:txBody>
      </p:sp>
      <p:sp>
        <p:nvSpPr>
          <p:cNvPr id="25" name="TextBox 24">
            <a:extLst>
              <a:ext uri="{FF2B5EF4-FFF2-40B4-BE49-F238E27FC236}">
                <a16:creationId xmlns:a16="http://schemas.microsoft.com/office/drawing/2014/main" xmlns="" id="{C4224429-E2B1-4B98-98F7-65171D2455E5}"/>
              </a:ext>
            </a:extLst>
          </p:cNvPr>
          <p:cNvSpPr txBox="1"/>
          <p:nvPr/>
        </p:nvSpPr>
        <p:spPr>
          <a:xfrm>
            <a:off x="5476708" y="5000086"/>
            <a:ext cx="283840" cy="400110"/>
          </a:xfrm>
          <a:prstGeom prst="rect">
            <a:avLst/>
          </a:prstGeom>
          <a:noFill/>
        </p:spPr>
        <p:txBody>
          <a:bodyPr wrap="square" rtlCol="0">
            <a:spAutoFit/>
          </a:bodyPr>
          <a:lstStyle/>
          <a:p>
            <a:r>
              <a:rPr lang="en-GB" dirty="0">
                <a:solidFill>
                  <a:srgbClr val="FF0000"/>
                </a:solidFill>
              </a:rPr>
              <a:t>5</a:t>
            </a:r>
          </a:p>
        </p:txBody>
      </p:sp>
      <p:sp>
        <p:nvSpPr>
          <p:cNvPr id="26" name="TextBox 25">
            <a:extLst>
              <a:ext uri="{FF2B5EF4-FFF2-40B4-BE49-F238E27FC236}">
                <a16:creationId xmlns:a16="http://schemas.microsoft.com/office/drawing/2014/main" xmlns="" id="{C1ABEEBD-7BC8-4059-8EAE-C0756590EF9B}"/>
              </a:ext>
            </a:extLst>
          </p:cNvPr>
          <p:cNvSpPr txBox="1"/>
          <p:nvPr/>
        </p:nvSpPr>
        <p:spPr>
          <a:xfrm>
            <a:off x="5508777" y="5549667"/>
            <a:ext cx="203633" cy="400110"/>
          </a:xfrm>
          <a:prstGeom prst="rect">
            <a:avLst/>
          </a:prstGeom>
          <a:noFill/>
        </p:spPr>
        <p:txBody>
          <a:bodyPr wrap="square" rtlCol="0">
            <a:spAutoFit/>
          </a:bodyPr>
          <a:lstStyle/>
          <a:p>
            <a:r>
              <a:rPr lang="en-GB" dirty="0">
                <a:solidFill>
                  <a:srgbClr val="FF0000"/>
                </a:solidFill>
              </a:rPr>
              <a:t>6</a:t>
            </a:r>
          </a:p>
        </p:txBody>
      </p:sp>
      <p:sp>
        <p:nvSpPr>
          <p:cNvPr id="27" name="TextBox 26">
            <a:extLst>
              <a:ext uri="{FF2B5EF4-FFF2-40B4-BE49-F238E27FC236}">
                <a16:creationId xmlns:a16="http://schemas.microsoft.com/office/drawing/2014/main" xmlns="" id="{2D585185-EF23-44A4-B330-0EBE55F3491E}"/>
              </a:ext>
            </a:extLst>
          </p:cNvPr>
          <p:cNvSpPr txBox="1"/>
          <p:nvPr/>
        </p:nvSpPr>
        <p:spPr>
          <a:xfrm>
            <a:off x="5508777" y="6102959"/>
            <a:ext cx="283840" cy="400110"/>
          </a:xfrm>
          <a:prstGeom prst="rect">
            <a:avLst/>
          </a:prstGeom>
          <a:noFill/>
        </p:spPr>
        <p:txBody>
          <a:bodyPr wrap="square" rtlCol="0">
            <a:spAutoFit/>
          </a:bodyPr>
          <a:lstStyle/>
          <a:p>
            <a:r>
              <a:rPr lang="en-GB" dirty="0" smtClean="0">
                <a:solidFill>
                  <a:srgbClr val="FF0000"/>
                </a:solidFill>
              </a:rPr>
              <a:t>7</a:t>
            </a:r>
            <a:endParaRPr lang="en-GB" dirty="0">
              <a:solidFill>
                <a:srgbClr val="FF0000"/>
              </a:solidFill>
            </a:endParaRPr>
          </a:p>
        </p:txBody>
      </p:sp>
      <p:sp>
        <p:nvSpPr>
          <p:cNvPr id="28" name="TextBox 27">
            <a:extLst>
              <a:ext uri="{FF2B5EF4-FFF2-40B4-BE49-F238E27FC236}">
                <a16:creationId xmlns:a16="http://schemas.microsoft.com/office/drawing/2014/main" xmlns="" id="{5613D1E9-C0DF-4D94-94E9-011D4E3D84DE}"/>
              </a:ext>
            </a:extLst>
          </p:cNvPr>
          <p:cNvSpPr txBox="1"/>
          <p:nvPr/>
        </p:nvSpPr>
        <p:spPr>
          <a:xfrm>
            <a:off x="6050109" y="5000086"/>
            <a:ext cx="242859" cy="400110"/>
          </a:xfrm>
          <a:prstGeom prst="rect">
            <a:avLst/>
          </a:prstGeom>
          <a:noFill/>
        </p:spPr>
        <p:txBody>
          <a:bodyPr wrap="square" rtlCol="0">
            <a:spAutoFit/>
          </a:bodyPr>
          <a:lstStyle/>
          <a:p>
            <a:r>
              <a:rPr lang="en-GB" dirty="0">
                <a:solidFill>
                  <a:srgbClr val="FF0000"/>
                </a:solidFill>
              </a:rPr>
              <a:t>6</a:t>
            </a:r>
          </a:p>
        </p:txBody>
      </p:sp>
      <p:sp>
        <p:nvSpPr>
          <p:cNvPr id="29" name="TextBox 28">
            <a:extLst>
              <a:ext uri="{FF2B5EF4-FFF2-40B4-BE49-F238E27FC236}">
                <a16:creationId xmlns:a16="http://schemas.microsoft.com/office/drawing/2014/main" xmlns="" id="{1E14D379-A1CD-425D-9C06-C1A0ECB56FBC}"/>
              </a:ext>
            </a:extLst>
          </p:cNvPr>
          <p:cNvSpPr txBox="1"/>
          <p:nvPr/>
        </p:nvSpPr>
        <p:spPr>
          <a:xfrm>
            <a:off x="6571534" y="5000086"/>
            <a:ext cx="283840" cy="400110"/>
          </a:xfrm>
          <a:prstGeom prst="rect">
            <a:avLst/>
          </a:prstGeom>
          <a:noFill/>
        </p:spPr>
        <p:txBody>
          <a:bodyPr wrap="square" rtlCol="0">
            <a:spAutoFit/>
          </a:bodyPr>
          <a:lstStyle/>
          <a:p>
            <a:r>
              <a:rPr lang="en-GB" dirty="0">
                <a:solidFill>
                  <a:srgbClr val="FF0000"/>
                </a:solidFill>
              </a:rPr>
              <a:t>7</a:t>
            </a:r>
          </a:p>
        </p:txBody>
      </p:sp>
      <p:sp>
        <p:nvSpPr>
          <p:cNvPr id="30" name="TextBox 29">
            <a:extLst>
              <a:ext uri="{FF2B5EF4-FFF2-40B4-BE49-F238E27FC236}">
                <a16:creationId xmlns:a16="http://schemas.microsoft.com/office/drawing/2014/main" xmlns="" id="{EDA9A77A-6671-4261-B9AF-48545927D4DA}"/>
              </a:ext>
            </a:extLst>
          </p:cNvPr>
          <p:cNvSpPr txBox="1"/>
          <p:nvPr/>
        </p:nvSpPr>
        <p:spPr>
          <a:xfrm>
            <a:off x="7112044" y="5000086"/>
            <a:ext cx="283840" cy="400110"/>
          </a:xfrm>
          <a:prstGeom prst="rect">
            <a:avLst/>
          </a:prstGeom>
          <a:noFill/>
        </p:spPr>
        <p:txBody>
          <a:bodyPr wrap="square" rtlCol="0">
            <a:spAutoFit/>
          </a:bodyPr>
          <a:lstStyle/>
          <a:p>
            <a:r>
              <a:rPr lang="en-GB" dirty="0">
                <a:solidFill>
                  <a:srgbClr val="FF0000"/>
                </a:solidFill>
              </a:rPr>
              <a:t>8</a:t>
            </a:r>
          </a:p>
        </p:txBody>
      </p:sp>
      <p:sp>
        <p:nvSpPr>
          <p:cNvPr id="31" name="TextBox 30">
            <a:extLst>
              <a:ext uri="{FF2B5EF4-FFF2-40B4-BE49-F238E27FC236}">
                <a16:creationId xmlns:a16="http://schemas.microsoft.com/office/drawing/2014/main" xmlns="" id="{E2BF0657-A3BE-4C68-AD6C-CC21E39A32EA}"/>
              </a:ext>
            </a:extLst>
          </p:cNvPr>
          <p:cNvSpPr txBox="1"/>
          <p:nvPr/>
        </p:nvSpPr>
        <p:spPr>
          <a:xfrm>
            <a:off x="7692649" y="5000086"/>
            <a:ext cx="311431" cy="400110"/>
          </a:xfrm>
          <a:prstGeom prst="rect">
            <a:avLst/>
          </a:prstGeom>
          <a:noFill/>
        </p:spPr>
        <p:txBody>
          <a:bodyPr wrap="square" rtlCol="0">
            <a:spAutoFit/>
          </a:bodyPr>
          <a:lstStyle/>
          <a:p>
            <a:r>
              <a:rPr lang="en-GB" dirty="0">
                <a:solidFill>
                  <a:srgbClr val="FF0000"/>
                </a:solidFill>
              </a:rPr>
              <a:t>9</a:t>
            </a:r>
          </a:p>
        </p:txBody>
      </p:sp>
      <p:sp>
        <p:nvSpPr>
          <p:cNvPr id="32" name="TextBox 31">
            <a:extLst>
              <a:ext uri="{FF2B5EF4-FFF2-40B4-BE49-F238E27FC236}">
                <a16:creationId xmlns:a16="http://schemas.microsoft.com/office/drawing/2014/main" xmlns="" id="{A2C7A8E2-8CB5-4778-A929-F371993206AD}"/>
              </a:ext>
            </a:extLst>
          </p:cNvPr>
          <p:cNvSpPr txBox="1"/>
          <p:nvPr/>
        </p:nvSpPr>
        <p:spPr>
          <a:xfrm>
            <a:off x="8134383" y="5000086"/>
            <a:ext cx="493387" cy="400110"/>
          </a:xfrm>
          <a:prstGeom prst="rect">
            <a:avLst/>
          </a:prstGeom>
          <a:noFill/>
        </p:spPr>
        <p:txBody>
          <a:bodyPr wrap="square" rtlCol="0">
            <a:spAutoFit/>
          </a:bodyPr>
          <a:lstStyle/>
          <a:p>
            <a:r>
              <a:rPr lang="en-GB" dirty="0">
                <a:solidFill>
                  <a:srgbClr val="FF0000"/>
                </a:solidFill>
              </a:rPr>
              <a:t>10</a:t>
            </a:r>
          </a:p>
        </p:txBody>
      </p:sp>
      <p:sp>
        <p:nvSpPr>
          <p:cNvPr id="33" name="TextBox 32">
            <a:extLst>
              <a:ext uri="{FF2B5EF4-FFF2-40B4-BE49-F238E27FC236}">
                <a16:creationId xmlns:a16="http://schemas.microsoft.com/office/drawing/2014/main" xmlns="" id="{1F3576A4-436D-43B1-A176-3F9DA03C50F8}"/>
              </a:ext>
            </a:extLst>
          </p:cNvPr>
          <p:cNvSpPr txBox="1"/>
          <p:nvPr/>
        </p:nvSpPr>
        <p:spPr>
          <a:xfrm>
            <a:off x="6013548" y="5549667"/>
            <a:ext cx="299911" cy="400110"/>
          </a:xfrm>
          <a:prstGeom prst="rect">
            <a:avLst/>
          </a:prstGeom>
          <a:noFill/>
        </p:spPr>
        <p:txBody>
          <a:bodyPr wrap="square" rtlCol="0">
            <a:spAutoFit/>
          </a:bodyPr>
          <a:lstStyle/>
          <a:p>
            <a:r>
              <a:rPr lang="en-GB" dirty="0">
                <a:solidFill>
                  <a:srgbClr val="FF0000"/>
                </a:solidFill>
              </a:rPr>
              <a:t>7</a:t>
            </a:r>
          </a:p>
        </p:txBody>
      </p:sp>
      <p:sp>
        <p:nvSpPr>
          <p:cNvPr id="34" name="TextBox 33">
            <a:extLst>
              <a:ext uri="{FF2B5EF4-FFF2-40B4-BE49-F238E27FC236}">
                <a16:creationId xmlns:a16="http://schemas.microsoft.com/office/drawing/2014/main" xmlns="" id="{D50CB733-CD3F-4CED-9E1D-9A09B6538348}"/>
              </a:ext>
            </a:extLst>
          </p:cNvPr>
          <p:cNvSpPr txBox="1"/>
          <p:nvPr/>
        </p:nvSpPr>
        <p:spPr>
          <a:xfrm>
            <a:off x="6555464" y="5549667"/>
            <a:ext cx="299911" cy="400110"/>
          </a:xfrm>
          <a:prstGeom prst="rect">
            <a:avLst/>
          </a:prstGeom>
          <a:noFill/>
        </p:spPr>
        <p:txBody>
          <a:bodyPr wrap="square" rtlCol="0">
            <a:spAutoFit/>
          </a:bodyPr>
          <a:lstStyle/>
          <a:p>
            <a:r>
              <a:rPr lang="en-GB" dirty="0">
                <a:solidFill>
                  <a:srgbClr val="FF0000"/>
                </a:solidFill>
              </a:rPr>
              <a:t>8</a:t>
            </a:r>
          </a:p>
        </p:txBody>
      </p:sp>
      <p:sp>
        <p:nvSpPr>
          <p:cNvPr id="35" name="TextBox 34">
            <a:extLst>
              <a:ext uri="{FF2B5EF4-FFF2-40B4-BE49-F238E27FC236}">
                <a16:creationId xmlns:a16="http://schemas.microsoft.com/office/drawing/2014/main" xmlns="" id="{608EF73B-C2E5-49D3-B423-A5FF741D0B2D}"/>
              </a:ext>
            </a:extLst>
          </p:cNvPr>
          <p:cNvSpPr txBox="1"/>
          <p:nvPr/>
        </p:nvSpPr>
        <p:spPr>
          <a:xfrm>
            <a:off x="7117525" y="5549667"/>
            <a:ext cx="256808" cy="400110"/>
          </a:xfrm>
          <a:prstGeom prst="rect">
            <a:avLst/>
          </a:prstGeom>
          <a:noFill/>
        </p:spPr>
        <p:txBody>
          <a:bodyPr wrap="square" rtlCol="0">
            <a:spAutoFit/>
          </a:bodyPr>
          <a:lstStyle/>
          <a:p>
            <a:r>
              <a:rPr lang="en-GB" dirty="0">
                <a:solidFill>
                  <a:srgbClr val="FF0000"/>
                </a:solidFill>
              </a:rPr>
              <a:t>9</a:t>
            </a:r>
          </a:p>
        </p:txBody>
      </p:sp>
      <p:sp>
        <p:nvSpPr>
          <p:cNvPr id="36" name="TextBox 35">
            <a:extLst>
              <a:ext uri="{FF2B5EF4-FFF2-40B4-BE49-F238E27FC236}">
                <a16:creationId xmlns:a16="http://schemas.microsoft.com/office/drawing/2014/main" xmlns="" id="{94F342E5-BFF4-43DA-9E11-66981C91FDE2}"/>
              </a:ext>
            </a:extLst>
          </p:cNvPr>
          <p:cNvSpPr txBox="1"/>
          <p:nvPr/>
        </p:nvSpPr>
        <p:spPr>
          <a:xfrm>
            <a:off x="7613335" y="5549667"/>
            <a:ext cx="470058" cy="400110"/>
          </a:xfrm>
          <a:prstGeom prst="rect">
            <a:avLst/>
          </a:prstGeom>
          <a:noFill/>
        </p:spPr>
        <p:txBody>
          <a:bodyPr wrap="square" rtlCol="0">
            <a:spAutoFit/>
          </a:bodyPr>
          <a:lstStyle/>
          <a:p>
            <a:r>
              <a:rPr lang="en-GB" dirty="0">
                <a:solidFill>
                  <a:srgbClr val="FF0000"/>
                </a:solidFill>
              </a:rPr>
              <a:t>10</a:t>
            </a:r>
          </a:p>
        </p:txBody>
      </p:sp>
      <p:sp>
        <p:nvSpPr>
          <p:cNvPr id="37" name="TextBox 36">
            <a:extLst>
              <a:ext uri="{FF2B5EF4-FFF2-40B4-BE49-F238E27FC236}">
                <a16:creationId xmlns:a16="http://schemas.microsoft.com/office/drawing/2014/main" xmlns="" id="{29D17A03-FAD0-42C2-A94C-EB0107890809}"/>
              </a:ext>
            </a:extLst>
          </p:cNvPr>
          <p:cNvSpPr txBox="1"/>
          <p:nvPr/>
        </p:nvSpPr>
        <p:spPr>
          <a:xfrm>
            <a:off x="8123229" y="5549667"/>
            <a:ext cx="515695" cy="400110"/>
          </a:xfrm>
          <a:prstGeom prst="rect">
            <a:avLst/>
          </a:prstGeom>
          <a:noFill/>
        </p:spPr>
        <p:txBody>
          <a:bodyPr wrap="square" rtlCol="0">
            <a:spAutoFit/>
          </a:bodyPr>
          <a:lstStyle/>
          <a:p>
            <a:r>
              <a:rPr lang="en-GB" dirty="0">
                <a:solidFill>
                  <a:srgbClr val="FF0000"/>
                </a:solidFill>
              </a:rPr>
              <a:t>11</a:t>
            </a:r>
          </a:p>
        </p:txBody>
      </p:sp>
      <p:sp>
        <p:nvSpPr>
          <p:cNvPr id="38" name="TextBox 37">
            <a:extLst>
              <a:ext uri="{FF2B5EF4-FFF2-40B4-BE49-F238E27FC236}">
                <a16:creationId xmlns:a16="http://schemas.microsoft.com/office/drawing/2014/main" xmlns="" id="{9708ED37-AA10-446B-AB2B-E6D355EC5A99}"/>
              </a:ext>
            </a:extLst>
          </p:cNvPr>
          <p:cNvSpPr txBox="1"/>
          <p:nvPr/>
        </p:nvSpPr>
        <p:spPr>
          <a:xfrm>
            <a:off x="6021583" y="6102959"/>
            <a:ext cx="283840" cy="400110"/>
          </a:xfrm>
          <a:prstGeom prst="rect">
            <a:avLst/>
          </a:prstGeom>
          <a:noFill/>
        </p:spPr>
        <p:txBody>
          <a:bodyPr wrap="square" rtlCol="0">
            <a:spAutoFit/>
          </a:bodyPr>
          <a:lstStyle/>
          <a:p>
            <a:r>
              <a:rPr lang="en-GB" dirty="0">
                <a:solidFill>
                  <a:srgbClr val="FF0000"/>
                </a:solidFill>
              </a:rPr>
              <a:t>8</a:t>
            </a:r>
          </a:p>
        </p:txBody>
      </p:sp>
      <p:sp>
        <p:nvSpPr>
          <p:cNvPr id="39" name="TextBox 38">
            <a:extLst>
              <a:ext uri="{FF2B5EF4-FFF2-40B4-BE49-F238E27FC236}">
                <a16:creationId xmlns:a16="http://schemas.microsoft.com/office/drawing/2014/main" xmlns="" id="{116A96BF-9ACB-4345-B89B-B0DFFC2CE90F}"/>
              </a:ext>
            </a:extLst>
          </p:cNvPr>
          <p:cNvSpPr txBox="1"/>
          <p:nvPr/>
        </p:nvSpPr>
        <p:spPr>
          <a:xfrm>
            <a:off x="6540570" y="6102959"/>
            <a:ext cx="329698" cy="400110"/>
          </a:xfrm>
          <a:prstGeom prst="rect">
            <a:avLst/>
          </a:prstGeom>
          <a:noFill/>
        </p:spPr>
        <p:txBody>
          <a:bodyPr wrap="square" rtlCol="0">
            <a:spAutoFit/>
          </a:bodyPr>
          <a:lstStyle/>
          <a:p>
            <a:r>
              <a:rPr lang="en-GB" dirty="0">
                <a:solidFill>
                  <a:srgbClr val="FF0000"/>
                </a:solidFill>
              </a:rPr>
              <a:t>9</a:t>
            </a:r>
          </a:p>
        </p:txBody>
      </p:sp>
      <p:sp>
        <p:nvSpPr>
          <p:cNvPr id="40" name="TextBox 39">
            <a:extLst>
              <a:ext uri="{FF2B5EF4-FFF2-40B4-BE49-F238E27FC236}">
                <a16:creationId xmlns:a16="http://schemas.microsoft.com/office/drawing/2014/main" xmlns="" id="{10725CF2-3B6C-41AB-8C9B-304B9723AEBE}"/>
              </a:ext>
            </a:extLst>
          </p:cNvPr>
          <p:cNvSpPr txBox="1"/>
          <p:nvPr/>
        </p:nvSpPr>
        <p:spPr>
          <a:xfrm>
            <a:off x="7010267" y="6102959"/>
            <a:ext cx="471325" cy="400110"/>
          </a:xfrm>
          <a:prstGeom prst="rect">
            <a:avLst/>
          </a:prstGeom>
          <a:noFill/>
        </p:spPr>
        <p:txBody>
          <a:bodyPr wrap="square" rtlCol="0">
            <a:spAutoFit/>
          </a:bodyPr>
          <a:lstStyle/>
          <a:p>
            <a:r>
              <a:rPr lang="en-GB" dirty="0">
                <a:solidFill>
                  <a:srgbClr val="FF0000"/>
                </a:solidFill>
              </a:rPr>
              <a:t>10</a:t>
            </a:r>
          </a:p>
        </p:txBody>
      </p:sp>
      <p:sp>
        <p:nvSpPr>
          <p:cNvPr id="41" name="TextBox 40">
            <a:extLst>
              <a:ext uri="{FF2B5EF4-FFF2-40B4-BE49-F238E27FC236}">
                <a16:creationId xmlns:a16="http://schemas.microsoft.com/office/drawing/2014/main" xmlns="" id="{3EE7386D-BD7C-4FB0-94C3-BE557BD66093}"/>
              </a:ext>
            </a:extLst>
          </p:cNvPr>
          <p:cNvSpPr txBox="1"/>
          <p:nvPr/>
        </p:nvSpPr>
        <p:spPr>
          <a:xfrm>
            <a:off x="7613563" y="6102959"/>
            <a:ext cx="469603" cy="400110"/>
          </a:xfrm>
          <a:prstGeom prst="rect">
            <a:avLst/>
          </a:prstGeom>
          <a:noFill/>
        </p:spPr>
        <p:txBody>
          <a:bodyPr wrap="square" rtlCol="0">
            <a:spAutoFit/>
          </a:bodyPr>
          <a:lstStyle/>
          <a:p>
            <a:r>
              <a:rPr lang="en-GB" dirty="0">
                <a:solidFill>
                  <a:srgbClr val="FF0000"/>
                </a:solidFill>
              </a:rPr>
              <a:t>11</a:t>
            </a:r>
          </a:p>
        </p:txBody>
      </p:sp>
      <p:sp>
        <p:nvSpPr>
          <p:cNvPr id="42" name="TextBox 41">
            <a:extLst>
              <a:ext uri="{FF2B5EF4-FFF2-40B4-BE49-F238E27FC236}">
                <a16:creationId xmlns:a16="http://schemas.microsoft.com/office/drawing/2014/main" xmlns="" id="{ACFE6712-D608-4757-B92C-8B393A950BFC}"/>
              </a:ext>
            </a:extLst>
          </p:cNvPr>
          <p:cNvSpPr txBox="1"/>
          <p:nvPr/>
        </p:nvSpPr>
        <p:spPr>
          <a:xfrm>
            <a:off x="8140363" y="6102959"/>
            <a:ext cx="481426" cy="400110"/>
          </a:xfrm>
          <a:prstGeom prst="rect">
            <a:avLst/>
          </a:prstGeom>
          <a:noFill/>
        </p:spPr>
        <p:txBody>
          <a:bodyPr wrap="square" rtlCol="0">
            <a:spAutoFit/>
          </a:bodyPr>
          <a:lstStyle/>
          <a:p>
            <a:r>
              <a:rPr lang="en-GB" dirty="0">
                <a:solidFill>
                  <a:srgbClr val="FF0000"/>
                </a:solidFill>
              </a:rPr>
              <a:t>12</a:t>
            </a:r>
          </a:p>
        </p:txBody>
      </p:sp>
      <p:sp>
        <p:nvSpPr>
          <p:cNvPr id="47" name="Rectangle 46">
            <a:extLst>
              <a:ext uri="{FF2B5EF4-FFF2-40B4-BE49-F238E27FC236}">
                <a16:creationId xmlns:a16="http://schemas.microsoft.com/office/drawing/2014/main" xmlns="" id="{4724331E-E51A-5C4F-AA5F-D5090AC2442C}"/>
              </a:ext>
            </a:extLst>
          </p:cNvPr>
          <p:cNvSpPr/>
          <p:nvPr/>
        </p:nvSpPr>
        <p:spPr>
          <a:xfrm>
            <a:off x="-1" y="44625"/>
            <a:ext cx="2214137" cy="1977464"/>
          </a:xfrm>
          <a:prstGeom prst="rect">
            <a:avLst/>
          </a:prstGeom>
        </p:spPr>
        <p:txBody>
          <a:bodyPr wrap="square">
            <a:spAutoFit/>
          </a:bodyPr>
          <a:lstStyle/>
          <a:p>
            <a:pPr algn="ctr"/>
            <a:r>
              <a:rPr lang="en-US" altLang="en-US" b="1" dirty="0">
                <a:solidFill>
                  <a:schemeClr val="bg1"/>
                </a:solidFill>
              </a:rPr>
              <a:t>UNIT: </a:t>
            </a:r>
          </a:p>
          <a:p>
            <a:pPr algn="ctr">
              <a:spcAft>
                <a:spcPts val="300"/>
              </a:spcAft>
            </a:pPr>
            <a:r>
              <a:rPr lang="en-US" altLang="en-US" b="1" dirty="0">
                <a:solidFill>
                  <a:schemeClr val="bg1"/>
                </a:solidFill>
              </a:rPr>
              <a:t>Probability of </a:t>
            </a:r>
            <a:r>
              <a:rPr lang="en-US" altLang="en-US" b="1" dirty="0" smtClean="0">
                <a:solidFill>
                  <a:schemeClr val="bg1"/>
                </a:solidFill>
              </a:rPr>
              <a:t>Two or </a:t>
            </a:r>
            <a:r>
              <a:rPr lang="en-US" altLang="en-US" b="1" dirty="0">
                <a:solidFill>
                  <a:schemeClr val="bg1"/>
                </a:solidFill>
              </a:rPr>
              <a:t>M</a:t>
            </a:r>
            <a:r>
              <a:rPr lang="en-US" altLang="en-US" b="1" dirty="0" smtClean="0">
                <a:solidFill>
                  <a:schemeClr val="bg1"/>
                </a:solidFill>
              </a:rPr>
              <a:t>ore </a:t>
            </a:r>
            <a:r>
              <a:rPr lang="en-US" altLang="en-US" b="1" dirty="0" smtClean="0">
                <a:solidFill>
                  <a:schemeClr val="bg1"/>
                </a:solidFill>
              </a:rPr>
              <a:t>E</a:t>
            </a:r>
            <a:r>
              <a:rPr lang="en-US" altLang="en-US" b="1" dirty="0" smtClean="0">
                <a:solidFill>
                  <a:schemeClr val="bg1"/>
                </a:solidFill>
              </a:rPr>
              <a:t>vents</a:t>
            </a:r>
          </a:p>
          <a:p>
            <a:pPr algn="ctr"/>
            <a:r>
              <a:rPr lang="en-US" altLang="en-US" b="1" dirty="0" smtClean="0">
                <a:solidFill>
                  <a:schemeClr val="bg1"/>
                </a:solidFill>
              </a:rPr>
              <a:t>Section 1</a:t>
            </a:r>
            <a:endParaRPr lang="en-US" altLang="en-US" b="1" dirty="0">
              <a:solidFill>
                <a:schemeClr val="bg1"/>
              </a:solidFill>
            </a:endParaRPr>
          </a:p>
          <a:p>
            <a:pPr algn="ctr"/>
            <a:endParaRPr lang="en-US" altLang="en-US" b="1" dirty="0">
              <a:solidFill>
                <a:schemeClr val="bg1"/>
              </a:solidFill>
            </a:endParaRPr>
          </a:p>
        </p:txBody>
      </p:sp>
    </p:spTree>
    <p:extLst>
      <p:ext uri="{BB962C8B-B14F-4D97-AF65-F5344CB8AC3E}">
        <p14:creationId xmlns:p14="http://schemas.microsoft.com/office/powerpoint/2010/main" val="40616921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2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3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31"/>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32"/>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26"/>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33"/>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34"/>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35"/>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36"/>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37"/>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27"/>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38"/>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39"/>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40"/>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41"/>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2" grpId="0"/>
      <p:bldP spid="13" grpId="0"/>
      <p:bldP spid="14" grpId="0"/>
      <p:bldP spid="15" grpId="0"/>
      <p:bldP spid="16" grpId="0"/>
      <p:bldP spid="17"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214136" y="714885"/>
            <a:ext cx="10010337" cy="2015936"/>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447675" indent="-447675" eaLnBrk="1" hangingPunct="1">
              <a:spcAft>
                <a:spcPts val="600"/>
              </a:spcAft>
              <a:buClr>
                <a:srgbClr val="000000"/>
              </a:buClr>
              <a:buSzPct val="100000"/>
              <a:tabLst>
                <a:tab pos="447675" algn="l"/>
              </a:tabLst>
              <a:defRPr/>
            </a:pPr>
            <a:r>
              <a:rPr lang="en-US" sz="2400" dirty="0"/>
              <a:t>2.  </a:t>
            </a:r>
            <a:r>
              <a:rPr lang="en-US" sz="2400" dirty="0" smtClean="0"/>
              <a:t>In every packet of a cereal, there is one of four </a:t>
            </a:r>
            <a:r>
              <a:rPr lang="en-US" sz="2400" dirty="0"/>
              <a:t>different </a:t>
            </a:r>
            <a:r>
              <a:rPr lang="en-US" sz="2400" dirty="0" smtClean="0"/>
              <a:t>model dinosaurs: Brontosaurus </a:t>
            </a:r>
            <a:r>
              <a:rPr lang="en-US" sz="2400" dirty="0"/>
              <a:t>(B), </a:t>
            </a:r>
            <a:r>
              <a:rPr lang="en-US" sz="2400" dirty="0" err="1" smtClean="0"/>
              <a:t>Stagosaurus</a:t>
            </a:r>
            <a:r>
              <a:rPr lang="en-US" sz="2400" dirty="0" smtClean="0"/>
              <a:t> </a:t>
            </a:r>
            <a:r>
              <a:rPr lang="en-US" sz="2400" dirty="0"/>
              <a:t>(S), </a:t>
            </a:r>
            <a:r>
              <a:rPr lang="en-US" sz="2400" dirty="0" smtClean="0"/>
              <a:t>Tyrannosaurus-Rex (T</a:t>
            </a:r>
            <a:r>
              <a:rPr lang="en-US" sz="2400" dirty="0"/>
              <a:t>) and Diplodocus (D).  </a:t>
            </a:r>
          </a:p>
          <a:p>
            <a:pPr marL="447675" indent="-447675" eaLnBrk="1" hangingPunct="1">
              <a:buClr>
                <a:srgbClr val="000000"/>
              </a:buClr>
              <a:buSzPct val="100000"/>
              <a:tabLst>
                <a:tab pos="447675" algn="l"/>
              </a:tabLst>
              <a:defRPr/>
            </a:pPr>
            <a:r>
              <a:rPr lang="en-US" sz="2400" dirty="0"/>
              <a:t>	 </a:t>
            </a:r>
            <a:r>
              <a:rPr lang="en-US" sz="2400" dirty="0" smtClean="0"/>
              <a:t>A </a:t>
            </a:r>
            <a:r>
              <a:rPr lang="en-US" sz="2400" dirty="0"/>
              <a:t>mother buys two packets of cereal for her children. </a:t>
            </a:r>
            <a:r>
              <a:rPr lang="en-US" sz="2400" dirty="0" smtClean="0"/>
              <a:t>List </a:t>
            </a:r>
            <a:r>
              <a:rPr lang="en-US" sz="2400" dirty="0"/>
              <a:t>all combinations of </a:t>
            </a:r>
            <a:r>
              <a:rPr lang="en-US" sz="2400" dirty="0" smtClean="0"/>
              <a:t>models </a:t>
            </a:r>
            <a:r>
              <a:rPr lang="en-US" sz="2400" dirty="0"/>
              <a:t>possible when the </a:t>
            </a:r>
            <a:r>
              <a:rPr lang="en-US" sz="2400" dirty="0" smtClean="0"/>
              <a:t>two packets </a:t>
            </a:r>
            <a:r>
              <a:rPr lang="en-US" sz="2400" dirty="0"/>
              <a:t>are opened.</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a:t>
            </a:r>
            <a:r>
              <a:rPr lang="en-US" altLang="en-US" sz="2800" b="1" dirty="0" smtClean="0"/>
              <a:t>1: </a:t>
            </a:r>
            <a:r>
              <a:rPr lang="en-US" altLang="en-US" sz="2800" b="1" dirty="0"/>
              <a:t>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xmlns="" id="{68A7EA04-1ABD-4E24-ABA2-DF2C142EF5AE}"/>
              </a:ext>
            </a:extLst>
          </p:cNvPr>
          <p:cNvSpPr txBox="1"/>
          <p:nvPr/>
        </p:nvSpPr>
        <p:spPr>
          <a:xfrm>
            <a:off x="2658896" y="2774710"/>
            <a:ext cx="2017804" cy="461665"/>
          </a:xfrm>
          <a:prstGeom prst="rect">
            <a:avLst/>
          </a:prstGeom>
          <a:noFill/>
        </p:spPr>
        <p:txBody>
          <a:bodyPr wrap="square" rtlCol="0">
            <a:spAutoFit/>
          </a:bodyPr>
          <a:lstStyle/>
          <a:p>
            <a:r>
              <a:rPr lang="en-GB" sz="2400" b="1" dirty="0"/>
              <a:t>Answers</a:t>
            </a:r>
          </a:p>
        </p:txBody>
      </p:sp>
      <p:sp>
        <p:nvSpPr>
          <p:cNvPr id="3" name="TextBox 2">
            <a:extLst>
              <a:ext uri="{FF2B5EF4-FFF2-40B4-BE49-F238E27FC236}">
                <a16:creationId xmlns:a16="http://schemas.microsoft.com/office/drawing/2014/main" xmlns="" id="{91F65BB2-EDC1-438E-AD5A-5C7995C708AC}"/>
              </a:ext>
            </a:extLst>
          </p:cNvPr>
          <p:cNvSpPr txBox="1"/>
          <p:nvPr/>
        </p:nvSpPr>
        <p:spPr>
          <a:xfrm>
            <a:off x="2658896" y="3203318"/>
            <a:ext cx="9294805" cy="461665"/>
          </a:xfrm>
          <a:prstGeom prst="rect">
            <a:avLst/>
          </a:prstGeom>
          <a:noFill/>
        </p:spPr>
        <p:txBody>
          <a:bodyPr wrap="square" rtlCol="0">
            <a:spAutoFit/>
          </a:bodyPr>
          <a:lstStyle/>
          <a:p>
            <a:r>
              <a:rPr lang="en-GB" sz="2400" dirty="0">
                <a:solidFill>
                  <a:srgbClr val="FF0000"/>
                </a:solidFill>
              </a:rPr>
              <a:t>BS BT BD, ST SD, TD assuming order does not matter    (6 ways)</a:t>
            </a:r>
          </a:p>
        </p:txBody>
      </p:sp>
      <p:sp>
        <p:nvSpPr>
          <p:cNvPr id="6" name="Rectangle 5">
            <a:extLst>
              <a:ext uri="{FF2B5EF4-FFF2-40B4-BE49-F238E27FC236}">
                <a16:creationId xmlns:a16="http://schemas.microsoft.com/office/drawing/2014/main" xmlns="" id="{7F540719-4BA8-4D4C-8D06-6EA72CA42827}"/>
              </a:ext>
            </a:extLst>
          </p:cNvPr>
          <p:cNvSpPr/>
          <p:nvPr/>
        </p:nvSpPr>
        <p:spPr>
          <a:xfrm>
            <a:off x="2214136" y="3940463"/>
            <a:ext cx="10187345" cy="461665"/>
          </a:xfrm>
          <a:prstGeom prst="rect">
            <a:avLst/>
          </a:prstGeom>
        </p:spPr>
        <p:txBody>
          <a:bodyPr wrap="square">
            <a:spAutoFit/>
          </a:bodyPr>
          <a:lstStyle/>
          <a:p>
            <a:r>
              <a:rPr lang="en-US" sz="2400" dirty="0"/>
              <a:t>3.  List the possible outcomes when a) 3 coins and b) 4 coins are thrown</a:t>
            </a:r>
            <a:r>
              <a:rPr lang="en-US" dirty="0"/>
              <a:t>.</a:t>
            </a:r>
          </a:p>
        </p:txBody>
      </p:sp>
      <p:sp>
        <p:nvSpPr>
          <p:cNvPr id="7" name="Rectangle 6">
            <a:extLst>
              <a:ext uri="{FF2B5EF4-FFF2-40B4-BE49-F238E27FC236}">
                <a16:creationId xmlns:a16="http://schemas.microsoft.com/office/drawing/2014/main" xmlns="" id="{A1222F51-55A5-48E9-AA6C-ED9E99D54105}"/>
              </a:ext>
            </a:extLst>
          </p:cNvPr>
          <p:cNvSpPr/>
          <p:nvPr/>
        </p:nvSpPr>
        <p:spPr>
          <a:xfrm>
            <a:off x="2633368" y="4555717"/>
            <a:ext cx="1468672" cy="461665"/>
          </a:xfrm>
          <a:prstGeom prst="rect">
            <a:avLst/>
          </a:prstGeom>
        </p:spPr>
        <p:txBody>
          <a:bodyPr wrap="none">
            <a:spAutoFit/>
          </a:bodyPr>
          <a:lstStyle/>
          <a:p>
            <a:r>
              <a:rPr lang="en-GB" sz="2400" b="1" dirty="0"/>
              <a:t>Answers</a:t>
            </a:r>
          </a:p>
        </p:txBody>
      </p:sp>
      <p:sp>
        <p:nvSpPr>
          <p:cNvPr id="8" name="TextBox 7">
            <a:extLst>
              <a:ext uri="{FF2B5EF4-FFF2-40B4-BE49-F238E27FC236}">
                <a16:creationId xmlns:a16="http://schemas.microsoft.com/office/drawing/2014/main" xmlns="" id="{4CE97A76-E013-4856-978A-51F63BA50D2E}"/>
              </a:ext>
            </a:extLst>
          </p:cNvPr>
          <p:cNvSpPr txBox="1"/>
          <p:nvPr/>
        </p:nvSpPr>
        <p:spPr>
          <a:xfrm>
            <a:off x="2657219" y="5128822"/>
            <a:ext cx="8640960" cy="461665"/>
          </a:xfrm>
          <a:prstGeom prst="rect">
            <a:avLst/>
          </a:prstGeom>
          <a:noFill/>
        </p:spPr>
        <p:txBody>
          <a:bodyPr wrap="square" rtlCol="0">
            <a:spAutoFit/>
          </a:bodyPr>
          <a:lstStyle/>
          <a:p>
            <a:r>
              <a:rPr lang="en-GB" sz="2400" dirty="0">
                <a:solidFill>
                  <a:srgbClr val="FF0000"/>
                </a:solidFill>
              </a:rPr>
              <a:t>a) HHH, TTT, THH, HTH, HHT, THH, HTH, HHT      (8 ways)</a:t>
            </a:r>
          </a:p>
        </p:txBody>
      </p:sp>
      <p:sp>
        <p:nvSpPr>
          <p:cNvPr id="9" name="Rectangle 8">
            <a:extLst>
              <a:ext uri="{FF2B5EF4-FFF2-40B4-BE49-F238E27FC236}">
                <a16:creationId xmlns:a16="http://schemas.microsoft.com/office/drawing/2014/main" xmlns="" id="{4764506F-B3D4-46B0-B8CA-34D7F034E857}"/>
              </a:ext>
            </a:extLst>
          </p:cNvPr>
          <p:cNvSpPr/>
          <p:nvPr/>
        </p:nvSpPr>
        <p:spPr>
          <a:xfrm>
            <a:off x="2657219" y="5701928"/>
            <a:ext cx="9447586" cy="830997"/>
          </a:xfrm>
          <a:prstGeom prst="rect">
            <a:avLst/>
          </a:prstGeom>
        </p:spPr>
        <p:txBody>
          <a:bodyPr wrap="none">
            <a:spAutoFit/>
          </a:bodyPr>
          <a:lstStyle/>
          <a:p>
            <a:pPr marL="457200" indent="-457200">
              <a:buAutoNum type="alphaLcParenR" startAt="2"/>
            </a:pPr>
            <a:r>
              <a:rPr lang="en-US" sz="2400" dirty="0">
                <a:solidFill>
                  <a:srgbClr val="FF0000"/>
                </a:solidFill>
              </a:rPr>
              <a:t>HHHH, TTTT,  HTTT, THTT, TTHT, TTTH, THHH, HTHH, HHTH, </a:t>
            </a:r>
          </a:p>
          <a:p>
            <a:r>
              <a:rPr lang="en-US" sz="2400" dirty="0">
                <a:solidFill>
                  <a:srgbClr val="FF0000"/>
                </a:solidFill>
              </a:rPr>
              <a:t>      HHHT, TTHH, HTTH, HHTT, THHT, HTHT, THTH    (16 ways)</a:t>
            </a:r>
          </a:p>
        </p:txBody>
      </p:sp>
      <p:sp>
        <p:nvSpPr>
          <p:cNvPr id="13" name="Rectangle 12">
            <a:extLst>
              <a:ext uri="{FF2B5EF4-FFF2-40B4-BE49-F238E27FC236}">
                <a16:creationId xmlns:a16="http://schemas.microsoft.com/office/drawing/2014/main" xmlns="" id="{4724331E-E51A-5C4F-AA5F-D5090AC2442C}"/>
              </a:ext>
            </a:extLst>
          </p:cNvPr>
          <p:cNvSpPr/>
          <p:nvPr/>
        </p:nvSpPr>
        <p:spPr>
          <a:xfrm>
            <a:off x="-1" y="44625"/>
            <a:ext cx="2214137" cy="1977464"/>
          </a:xfrm>
          <a:prstGeom prst="rect">
            <a:avLst/>
          </a:prstGeom>
        </p:spPr>
        <p:txBody>
          <a:bodyPr wrap="square">
            <a:spAutoFit/>
          </a:bodyPr>
          <a:lstStyle/>
          <a:p>
            <a:pPr algn="ctr"/>
            <a:r>
              <a:rPr lang="en-US" altLang="en-US" b="1" dirty="0">
                <a:solidFill>
                  <a:schemeClr val="bg1"/>
                </a:solidFill>
              </a:rPr>
              <a:t>UNIT: </a:t>
            </a:r>
          </a:p>
          <a:p>
            <a:pPr algn="ctr">
              <a:spcAft>
                <a:spcPts val="300"/>
              </a:spcAft>
            </a:pPr>
            <a:r>
              <a:rPr lang="en-US" altLang="en-US" b="1" dirty="0">
                <a:solidFill>
                  <a:schemeClr val="bg1"/>
                </a:solidFill>
              </a:rPr>
              <a:t>Probability of </a:t>
            </a:r>
            <a:r>
              <a:rPr lang="en-US" altLang="en-US" b="1" dirty="0" smtClean="0">
                <a:solidFill>
                  <a:schemeClr val="bg1"/>
                </a:solidFill>
              </a:rPr>
              <a:t>Two or </a:t>
            </a:r>
            <a:r>
              <a:rPr lang="en-US" altLang="en-US" b="1" dirty="0">
                <a:solidFill>
                  <a:schemeClr val="bg1"/>
                </a:solidFill>
              </a:rPr>
              <a:t>M</a:t>
            </a:r>
            <a:r>
              <a:rPr lang="en-US" altLang="en-US" b="1" dirty="0" smtClean="0">
                <a:solidFill>
                  <a:schemeClr val="bg1"/>
                </a:solidFill>
              </a:rPr>
              <a:t>ore </a:t>
            </a:r>
            <a:r>
              <a:rPr lang="en-US" altLang="en-US" b="1" dirty="0" smtClean="0">
                <a:solidFill>
                  <a:schemeClr val="bg1"/>
                </a:solidFill>
              </a:rPr>
              <a:t>E</a:t>
            </a:r>
            <a:r>
              <a:rPr lang="en-US" altLang="en-US" b="1" dirty="0" smtClean="0">
                <a:solidFill>
                  <a:schemeClr val="bg1"/>
                </a:solidFill>
              </a:rPr>
              <a:t>vents</a:t>
            </a:r>
          </a:p>
          <a:p>
            <a:pPr algn="ctr"/>
            <a:r>
              <a:rPr lang="en-US" altLang="en-US" b="1" dirty="0" smtClean="0">
                <a:solidFill>
                  <a:schemeClr val="bg1"/>
                </a:solidFill>
              </a:rPr>
              <a:t>Section 1</a:t>
            </a:r>
            <a:endParaRPr lang="en-US" altLang="en-US" b="1" dirty="0">
              <a:solidFill>
                <a:schemeClr val="bg1"/>
              </a:solidFill>
            </a:endParaRPr>
          </a:p>
          <a:p>
            <a:pPr algn="ctr"/>
            <a:endParaRPr lang="en-US" altLang="en-US" b="1" dirty="0">
              <a:solidFill>
                <a:schemeClr val="bg1"/>
              </a:solidFill>
            </a:endParaRPr>
          </a:p>
        </p:txBody>
      </p:sp>
    </p:spTree>
    <p:extLst>
      <p:ext uri="{BB962C8B-B14F-4D97-AF65-F5344CB8AC3E}">
        <p14:creationId xmlns:p14="http://schemas.microsoft.com/office/powerpoint/2010/main" val="12503962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1: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first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8" name="Rectangle 7">
            <a:extLst>
              <a:ext uri="{FF2B5EF4-FFF2-40B4-BE49-F238E27FC236}">
                <a16:creationId xmlns:a16="http://schemas.microsoft.com/office/drawing/2014/main" xmlns="" id="{4724331E-E51A-5C4F-AA5F-D5090AC2442C}"/>
              </a:ext>
            </a:extLst>
          </p:cNvPr>
          <p:cNvSpPr/>
          <p:nvPr/>
        </p:nvSpPr>
        <p:spPr>
          <a:xfrm>
            <a:off x="-1" y="44625"/>
            <a:ext cx="2214137" cy="1977464"/>
          </a:xfrm>
          <a:prstGeom prst="rect">
            <a:avLst/>
          </a:prstGeom>
        </p:spPr>
        <p:txBody>
          <a:bodyPr wrap="square">
            <a:spAutoFit/>
          </a:bodyPr>
          <a:lstStyle/>
          <a:p>
            <a:pPr algn="ctr"/>
            <a:r>
              <a:rPr lang="en-US" altLang="en-US" b="1" dirty="0">
                <a:solidFill>
                  <a:schemeClr val="bg1"/>
                </a:solidFill>
              </a:rPr>
              <a:t>UNIT: </a:t>
            </a:r>
          </a:p>
          <a:p>
            <a:pPr algn="ctr">
              <a:spcAft>
                <a:spcPts val="300"/>
              </a:spcAft>
            </a:pPr>
            <a:r>
              <a:rPr lang="en-US" altLang="en-US" b="1" dirty="0">
                <a:solidFill>
                  <a:schemeClr val="bg1"/>
                </a:solidFill>
              </a:rPr>
              <a:t>Probability of </a:t>
            </a:r>
            <a:r>
              <a:rPr lang="en-US" altLang="en-US" b="1" dirty="0" smtClean="0">
                <a:solidFill>
                  <a:schemeClr val="bg1"/>
                </a:solidFill>
              </a:rPr>
              <a:t>Two or </a:t>
            </a:r>
            <a:r>
              <a:rPr lang="en-US" altLang="en-US" b="1" dirty="0">
                <a:solidFill>
                  <a:schemeClr val="bg1"/>
                </a:solidFill>
              </a:rPr>
              <a:t>M</a:t>
            </a:r>
            <a:r>
              <a:rPr lang="en-US" altLang="en-US" b="1" dirty="0" smtClean="0">
                <a:solidFill>
                  <a:schemeClr val="bg1"/>
                </a:solidFill>
              </a:rPr>
              <a:t>ore </a:t>
            </a:r>
            <a:r>
              <a:rPr lang="en-US" altLang="en-US" b="1" dirty="0" smtClean="0">
                <a:solidFill>
                  <a:schemeClr val="bg1"/>
                </a:solidFill>
              </a:rPr>
              <a:t>E</a:t>
            </a:r>
            <a:r>
              <a:rPr lang="en-US" altLang="en-US" b="1" dirty="0" smtClean="0">
                <a:solidFill>
                  <a:schemeClr val="bg1"/>
                </a:solidFill>
              </a:rPr>
              <a:t>vents</a:t>
            </a:r>
          </a:p>
          <a:p>
            <a:pPr algn="ctr"/>
            <a:r>
              <a:rPr lang="en-US" altLang="en-US" b="1" dirty="0" smtClean="0">
                <a:solidFill>
                  <a:schemeClr val="bg1"/>
                </a:solidFill>
              </a:rPr>
              <a:t>Section 1</a:t>
            </a:r>
            <a:endParaRPr lang="en-US" altLang="en-US" b="1" dirty="0">
              <a:solidFill>
                <a:schemeClr val="bg1"/>
              </a:solidFill>
            </a:endParaRPr>
          </a:p>
          <a:p>
            <a:pPr algn="ctr"/>
            <a:endParaRPr lang="en-US" altLang="en-US" b="1" dirty="0">
              <a:solidFill>
                <a:schemeClr val="bg1"/>
              </a:solidFill>
            </a:endParaRPr>
          </a:p>
        </p:txBody>
      </p:sp>
    </p:spTree>
    <p:extLst>
      <p:ext uri="{BB962C8B-B14F-4D97-AF65-F5344CB8AC3E}">
        <p14:creationId xmlns:p14="http://schemas.microsoft.com/office/powerpoint/2010/main" val="355313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17592" y="646268"/>
            <a:ext cx="9721081"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When two events take place, and every outcome is equally likely to happen, the probability of a particular combined outcome can be readily found from the formula</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Probability of Two Events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xmlns="" id="{EDB2AABF-BF26-4744-9DD5-98E5724F956D}"/>
                  </a:ext>
                </a:extLst>
              </p:cNvPr>
              <p:cNvSpPr txBox="1"/>
              <p:nvPr/>
            </p:nvSpPr>
            <p:spPr>
              <a:xfrm>
                <a:off x="3920232" y="1822592"/>
                <a:ext cx="5938564" cy="699294"/>
              </a:xfrm>
              <a:prstGeom prst="rect">
                <a:avLst/>
              </a:prstGeom>
              <a:noFill/>
            </p:spPr>
            <p:txBody>
              <a:bodyPr wrap="square" rtlCol="0">
                <a:spAutoFit/>
              </a:bodyPr>
              <a:lstStyle/>
              <a:p>
                <a:r>
                  <a:rPr lang="en-GB" sz="2400" dirty="0"/>
                  <a:t>probability = </a:t>
                </a:r>
                <a14:m>
                  <m:oMath xmlns:m="http://schemas.openxmlformats.org/officeDocument/2006/math">
                    <m:f>
                      <m:fPr>
                        <m:ctrlPr>
                          <a:rPr lang="en-GB" sz="2700" smtClean="0">
                            <a:latin typeface="+mn-lt"/>
                          </a:rPr>
                        </m:ctrlPr>
                      </m:fPr>
                      <m:num>
                        <m:r>
                          <m:rPr>
                            <m:sty m:val="p"/>
                          </m:rPr>
                          <a:rPr lang="en-GB" sz="2700" b="0" i="0" smtClean="0">
                            <a:latin typeface="+mn-lt"/>
                          </a:rPr>
                          <m:t>number</m:t>
                        </m:r>
                        <m:r>
                          <a:rPr lang="en-GB" sz="2700" b="0" i="0" smtClean="0">
                            <a:latin typeface="+mn-lt"/>
                          </a:rPr>
                          <m:t> </m:t>
                        </m:r>
                        <m:r>
                          <m:rPr>
                            <m:sty m:val="p"/>
                          </m:rPr>
                          <a:rPr lang="en-GB" sz="2700" b="0" i="0" smtClean="0">
                            <a:latin typeface="+mn-lt"/>
                          </a:rPr>
                          <m:t>of</m:t>
                        </m:r>
                        <m:r>
                          <a:rPr lang="en-GB" sz="2700" b="0" i="0" smtClean="0">
                            <a:latin typeface="+mn-lt"/>
                          </a:rPr>
                          <m:t> </m:t>
                        </m:r>
                        <m:r>
                          <m:rPr>
                            <m:sty m:val="p"/>
                          </m:rPr>
                          <a:rPr lang="en-GB" sz="2700" b="0" i="0" smtClean="0">
                            <a:latin typeface="+mn-lt"/>
                          </a:rPr>
                          <m:t>successful</m:t>
                        </m:r>
                        <m:r>
                          <a:rPr lang="en-GB" sz="2700" b="0" i="0" smtClean="0">
                            <a:latin typeface="+mn-lt"/>
                          </a:rPr>
                          <m:t> </m:t>
                        </m:r>
                        <m:r>
                          <m:rPr>
                            <m:sty m:val="p"/>
                          </m:rPr>
                          <a:rPr lang="en-GB" sz="2700" b="0" i="0" smtClean="0">
                            <a:latin typeface="+mn-lt"/>
                          </a:rPr>
                          <m:t>outcomes</m:t>
                        </m:r>
                      </m:num>
                      <m:den>
                        <m:r>
                          <m:rPr>
                            <m:sty m:val="p"/>
                          </m:rPr>
                          <a:rPr lang="en-GB" sz="2700" b="0" i="0" smtClean="0">
                            <a:latin typeface="+mn-lt"/>
                          </a:rPr>
                          <m:t>total</m:t>
                        </m:r>
                        <m:r>
                          <a:rPr lang="en-GB" sz="2700" b="0" i="0" smtClean="0">
                            <a:latin typeface="+mn-lt"/>
                          </a:rPr>
                          <m:t> </m:t>
                        </m:r>
                        <m:r>
                          <m:rPr>
                            <m:sty m:val="p"/>
                          </m:rPr>
                          <a:rPr lang="en-GB" sz="2700" b="0" i="0" smtClean="0">
                            <a:latin typeface="+mn-lt"/>
                          </a:rPr>
                          <m:t>number</m:t>
                        </m:r>
                        <m:r>
                          <a:rPr lang="en-GB" sz="2700" b="0" i="0" smtClean="0">
                            <a:latin typeface="+mn-lt"/>
                          </a:rPr>
                          <m:t> </m:t>
                        </m:r>
                        <m:r>
                          <m:rPr>
                            <m:sty m:val="p"/>
                          </m:rPr>
                          <a:rPr lang="en-GB" sz="2700" b="0" i="0" smtClean="0">
                            <a:latin typeface="+mn-lt"/>
                          </a:rPr>
                          <m:t>of</m:t>
                        </m:r>
                        <m:r>
                          <a:rPr lang="en-GB" sz="2700" b="0" i="0" smtClean="0">
                            <a:latin typeface="+mn-lt"/>
                          </a:rPr>
                          <m:t> </m:t>
                        </m:r>
                        <m:r>
                          <m:rPr>
                            <m:sty m:val="p"/>
                          </m:rPr>
                          <a:rPr lang="en-GB" sz="2700" b="0" i="0" smtClean="0">
                            <a:latin typeface="+mn-lt"/>
                          </a:rPr>
                          <m:t>outcomes</m:t>
                        </m:r>
                      </m:den>
                    </m:f>
                  </m:oMath>
                </a14:m>
                <a:endParaRPr lang="en-GB" sz="2700" dirty="0">
                  <a:latin typeface="+mn-lt"/>
                </a:endParaRPr>
              </a:p>
            </p:txBody>
          </p:sp>
        </mc:Choice>
        <mc:Fallback>
          <p:sp>
            <p:nvSpPr>
              <p:cNvPr id="3" name="TextBox 2">
                <a:extLst>
                  <a:ext uri="{FF2B5EF4-FFF2-40B4-BE49-F238E27FC236}">
                    <a16:creationId xmlns:a16="http://schemas.microsoft.com/office/drawing/2014/main" xmlns:a14="http://schemas.microsoft.com/office/drawing/2010/main" xmlns="" id="{EDB2AABF-BF26-4744-9DD5-98E5724F956D}"/>
                  </a:ext>
                </a:extLst>
              </p:cNvPr>
              <p:cNvSpPr txBox="1">
                <a:spLocks noRot="1" noChangeAspect="1" noMove="1" noResize="1" noEditPoints="1" noAdjustHandles="1" noChangeArrowheads="1" noChangeShapeType="1" noTextEdit="1"/>
              </p:cNvSpPr>
              <p:nvPr/>
            </p:nvSpPr>
            <p:spPr>
              <a:xfrm>
                <a:off x="3920232" y="1822592"/>
                <a:ext cx="5938564" cy="699294"/>
              </a:xfrm>
              <a:prstGeom prst="rect">
                <a:avLst/>
              </a:prstGeom>
              <a:blipFill rotWithShape="1">
                <a:blip r:embed="rId4"/>
                <a:stretch>
                  <a:fillRect l="-1540" b="-4348"/>
                </a:stretch>
              </a:blipFill>
            </p:spPr>
            <p:txBody>
              <a:bodyPr/>
              <a:lstStyle/>
              <a:p>
                <a:r>
                  <a:rPr lang="en-GB">
                    <a:noFill/>
                  </a:rPr>
                  <a:t> </a:t>
                </a:r>
              </a:p>
            </p:txBody>
          </p:sp>
        </mc:Fallback>
      </mc:AlternateContent>
      <p:sp>
        <p:nvSpPr>
          <p:cNvPr id="4" name="Rectangle 3">
            <a:extLst>
              <a:ext uri="{FF2B5EF4-FFF2-40B4-BE49-F238E27FC236}">
                <a16:creationId xmlns:a16="http://schemas.microsoft.com/office/drawing/2014/main" xmlns="" id="{195405A2-DF32-48EA-B653-FF5758E04400}"/>
              </a:ext>
            </a:extLst>
          </p:cNvPr>
          <p:cNvSpPr/>
          <p:nvPr/>
        </p:nvSpPr>
        <p:spPr>
          <a:xfrm>
            <a:off x="2331337" y="2818111"/>
            <a:ext cx="9388066" cy="1200329"/>
          </a:xfrm>
          <a:prstGeom prst="rect">
            <a:avLst/>
          </a:prstGeom>
        </p:spPr>
        <p:txBody>
          <a:bodyPr wrap="square">
            <a:spAutoFit/>
          </a:bodyPr>
          <a:lstStyle/>
          <a:p>
            <a:r>
              <a:rPr lang="en-US" sz="2400" dirty="0"/>
              <a:t>A spinner that forms part of a children's game can point to one of four regions, A,  B,  C or  D, when spun.  What is the probability that when two children spin the spinner, it points to the same letter?</a:t>
            </a:r>
            <a:endParaRPr lang="en-GB" sz="2400" dirty="0"/>
          </a:p>
        </p:txBody>
      </p:sp>
      <p:sp>
        <p:nvSpPr>
          <p:cNvPr id="5" name="TextBox 4">
            <a:extLst>
              <a:ext uri="{FF2B5EF4-FFF2-40B4-BE49-F238E27FC236}">
                <a16:creationId xmlns:a16="http://schemas.microsoft.com/office/drawing/2014/main" xmlns="" id="{C83C3D19-D419-4949-936A-D182BBEA0494}"/>
              </a:ext>
            </a:extLst>
          </p:cNvPr>
          <p:cNvSpPr txBox="1"/>
          <p:nvPr/>
        </p:nvSpPr>
        <p:spPr>
          <a:xfrm>
            <a:off x="2331336" y="2439451"/>
            <a:ext cx="1820447" cy="461665"/>
          </a:xfrm>
          <a:prstGeom prst="rect">
            <a:avLst/>
          </a:prstGeom>
          <a:noFill/>
        </p:spPr>
        <p:txBody>
          <a:bodyPr wrap="square" rtlCol="0">
            <a:spAutoFit/>
          </a:bodyPr>
          <a:lstStyle/>
          <a:p>
            <a:r>
              <a:rPr lang="en-GB" sz="2400" b="1" dirty="0"/>
              <a:t>Example</a:t>
            </a:r>
          </a:p>
        </p:txBody>
      </p:sp>
      <p:pic>
        <p:nvPicPr>
          <p:cNvPr id="6" name="Picture 5">
            <a:extLst>
              <a:ext uri="{FF2B5EF4-FFF2-40B4-BE49-F238E27FC236}">
                <a16:creationId xmlns:a16="http://schemas.microsoft.com/office/drawing/2014/main" xmlns="" id="{B34CEC17-24B2-499C-A072-19932354BB20}"/>
              </a:ext>
            </a:extLst>
          </p:cNvPr>
          <p:cNvPicPr>
            <a:picLocks noChangeAspect="1"/>
          </p:cNvPicPr>
          <p:nvPr/>
        </p:nvPicPr>
        <p:blipFill>
          <a:blip r:embed="rId5"/>
          <a:stretch>
            <a:fillRect/>
          </a:stretch>
        </p:blipFill>
        <p:spPr>
          <a:xfrm>
            <a:off x="2627580" y="3958153"/>
            <a:ext cx="3333890" cy="2848610"/>
          </a:xfrm>
          <a:prstGeom prst="rect">
            <a:avLst/>
          </a:prstGeom>
        </p:spPr>
      </p:pic>
      <p:sp>
        <p:nvSpPr>
          <p:cNvPr id="7" name="Rectangle 6">
            <a:extLst>
              <a:ext uri="{FF2B5EF4-FFF2-40B4-BE49-F238E27FC236}">
                <a16:creationId xmlns:a16="http://schemas.microsoft.com/office/drawing/2014/main" xmlns="" id="{67512429-4F44-4D14-A3EA-8A9409C60AB8}"/>
              </a:ext>
            </a:extLst>
          </p:cNvPr>
          <p:cNvSpPr/>
          <p:nvPr/>
        </p:nvSpPr>
        <p:spPr>
          <a:xfrm>
            <a:off x="6070600" y="4075977"/>
            <a:ext cx="1412566" cy="461665"/>
          </a:xfrm>
          <a:prstGeom prst="rect">
            <a:avLst/>
          </a:prstGeom>
        </p:spPr>
        <p:txBody>
          <a:bodyPr wrap="none">
            <a:spAutoFit/>
          </a:bodyPr>
          <a:lstStyle/>
          <a:p>
            <a:r>
              <a:rPr lang="en-GB" sz="2400" b="1" dirty="0"/>
              <a:t>Solution</a:t>
            </a:r>
          </a:p>
        </p:txBody>
      </p:sp>
      <mc:AlternateContent xmlns:mc="http://schemas.openxmlformats.org/markup-compatibility/2006">
        <mc:Choice xmlns:a14="http://schemas.microsoft.com/office/drawing/2010/main" Requires="a14">
          <p:sp>
            <p:nvSpPr>
              <p:cNvPr id="8" name="Rectangle 7">
                <a:extLst>
                  <a:ext uri="{FF2B5EF4-FFF2-40B4-BE49-F238E27FC236}">
                    <a16:creationId xmlns:a16="http://schemas.microsoft.com/office/drawing/2014/main" xmlns="" id="{9E7CB463-567D-4C8A-8E63-22F54F43D701}"/>
                  </a:ext>
                </a:extLst>
              </p:cNvPr>
              <p:cNvSpPr/>
              <p:nvPr/>
            </p:nvSpPr>
            <p:spPr>
              <a:xfrm>
                <a:off x="6070600" y="4472646"/>
                <a:ext cx="6096000" cy="2169697"/>
              </a:xfrm>
              <a:prstGeom prst="rect">
                <a:avLst/>
              </a:prstGeom>
            </p:spPr>
            <p:txBody>
              <a:bodyPr>
                <a:spAutoFit/>
              </a:bodyPr>
              <a:lstStyle/>
              <a:p>
                <a:pPr>
                  <a:spcAft>
                    <a:spcPts val="600"/>
                  </a:spcAft>
                </a:pPr>
                <a:r>
                  <a:rPr lang="en-US" sz="2400" dirty="0">
                    <a:solidFill>
                      <a:srgbClr val="FF0000"/>
                    </a:solidFill>
                  </a:rPr>
                  <a:t>There are 16 equally likely possible outcomes. The outcomes that are the same for both children have been circled.  </a:t>
                </a:r>
              </a:p>
              <a:p>
                <a:r>
                  <a:rPr lang="en-US" sz="2400" dirty="0">
                    <a:solidFill>
                      <a:srgbClr val="FF0000"/>
                    </a:solidFill>
                  </a:rPr>
                  <a:t>The probability that both have the same letter is      </a:t>
                </a:r>
                <a14:m>
                  <m:oMath xmlns:m="http://schemas.openxmlformats.org/officeDocument/2006/math">
                    <m:f>
                      <m:fPr>
                        <m:ctrlPr>
                          <a:rPr lang="en-US" sz="2400" i="1" smtClean="0">
                            <a:solidFill>
                              <a:srgbClr val="FF0000"/>
                            </a:solidFill>
                            <a:latin typeface="Cambria Math"/>
                          </a:rPr>
                        </m:ctrlPr>
                      </m:fPr>
                      <m:num>
                        <m:r>
                          <a:rPr lang="en-GB" sz="2400" b="0" i="1" smtClean="0">
                            <a:solidFill>
                              <a:srgbClr val="FF0000"/>
                            </a:solidFill>
                            <a:latin typeface="Cambria Math" panose="02040503050406030204" pitchFamily="18" charset="0"/>
                          </a:rPr>
                          <m:t>4</m:t>
                        </m:r>
                      </m:num>
                      <m:den>
                        <m:r>
                          <a:rPr lang="en-GB" sz="2400" b="0" i="1" smtClean="0">
                            <a:solidFill>
                              <a:srgbClr val="FF0000"/>
                            </a:solidFill>
                            <a:latin typeface="Cambria Math" panose="02040503050406030204" pitchFamily="18" charset="0"/>
                          </a:rPr>
                          <m:t>16</m:t>
                        </m:r>
                      </m:den>
                    </m:f>
                  </m:oMath>
                </a14:m>
                <a:r>
                  <a:rPr lang="en-GB" sz="2400" dirty="0">
                    <a:solidFill>
                      <a:srgbClr val="FF0000"/>
                    </a:solidFill>
                  </a:rPr>
                  <a:t> = </a:t>
                </a:r>
                <a14:m>
                  <m:oMath xmlns:m="http://schemas.openxmlformats.org/officeDocument/2006/math">
                    <m:f>
                      <m:fPr>
                        <m:ctrlPr>
                          <a:rPr lang="en-GB" sz="2400" i="1" dirty="0" smtClean="0">
                            <a:solidFill>
                              <a:srgbClr val="FF0000"/>
                            </a:solidFill>
                            <a:latin typeface="Cambria Math"/>
                          </a:rPr>
                        </m:ctrlPr>
                      </m:fPr>
                      <m:num>
                        <m:r>
                          <a:rPr lang="en-GB" sz="2400" b="0" i="1" dirty="0" smtClean="0">
                            <a:solidFill>
                              <a:srgbClr val="FF0000"/>
                            </a:solidFill>
                            <a:latin typeface="Cambria Math" panose="02040503050406030204" pitchFamily="18" charset="0"/>
                          </a:rPr>
                          <m:t>1</m:t>
                        </m:r>
                      </m:num>
                      <m:den>
                        <m:r>
                          <a:rPr lang="en-GB" sz="2400" b="0" i="1" dirty="0" smtClean="0">
                            <a:solidFill>
                              <a:srgbClr val="FF0000"/>
                            </a:solidFill>
                            <a:latin typeface="Cambria Math" panose="02040503050406030204" pitchFamily="18" charset="0"/>
                          </a:rPr>
                          <m:t>4</m:t>
                        </m:r>
                      </m:den>
                    </m:f>
                  </m:oMath>
                </a14:m>
                <a:r>
                  <a:rPr lang="en-GB" sz="2400" dirty="0" smtClean="0">
                    <a:solidFill>
                      <a:srgbClr val="FF0000"/>
                    </a:solidFill>
                  </a:rPr>
                  <a:t>.</a:t>
                </a:r>
                <a:endParaRPr lang="en-GB" sz="2400" dirty="0">
                  <a:solidFill>
                    <a:srgbClr val="FF0000"/>
                  </a:solidFill>
                </a:endParaRPr>
              </a:p>
            </p:txBody>
          </p:sp>
        </mc:Choice>
        <mc:Fallback>
          <p:sp>
            <p:nvSpPr>
              <p:cNvPr id="8" name="Rectangle 7">
                <a:extLst>
                  <a:ext uri="{FF2B5EF4-FFF2-40B4-BE49-F238E27FC236}">
                    <a16:creationId xmlns:a16="http://schemas.microsoft.com/office/drawing/2014/main" xmlns:a14="http://schemas.microsoft.com/office/drawing/2010/main" xmlns="" id="{9E7CB463-567D-4C8A-8E63-22F54F43D701}"/>
                  </a:ext>
                </a:extLst>
              </p:cNvPr>
              <p:cNvSpPr>
                <a:spLocks noRot="1" noChangeAspect="1" noMove="1" noResize="1" noEditPoints="1" noAdjustHandles="1" noChangeArrowheads="1" noChangeShapeType="1" noTextEdit="1"/>
              </p:cNvSpPr>
              <p:nvPr/>
            </p:nvSpPr>
            <p:spPr>
              <a:xfrm>
                <a:off x="6070600" y="4472646"/>
                <a:ext cx="6096000" cy="2169697"/>
              </a:xfrm>
              <a:prstGeom prst="rect">
                <a:avLst/>
              </a:prstGeom>
              <a:blipFill rotWithShape="1">
                <a:blip r:embed="rId6"/>
                <a:stretch>
                  <a:fillRect l="-1600" t="-1966" r="-2200" b="-1685"/>
                </a:stretch>
              </a:blipFill>
            </p:spPr>
            <p:txBody>
              <a:bodyPr/>
              <a:lstStyle/>
              <a:p>
                <a:r>
                  <a:rPr lang="en-GB">
                    <a:noFill/>
                  </a:rPr>
                  <a:t> </a:t>
                </a:r>
              </a:p>
            </p:txBody>
          </p:sp>
        </mc:Fallback>
      </mc:AlternateContent>
      <p:sp>
        <p:nvSpPr>
          <p:cNvPr id="14" name="Rectangle 13">
            <a:extLst>
              <a:ext uri="{FF2B5EF4-FFF2-40B4-BE49-F238E27FC236}">
                <a16:creationId xmlns:a16="http://schemas.microsoft.com/office/drawing/2014/main" xmlns="" id="{4724331E-E51A-5C4F-AA5F-D5090AC2442C}"/>
              </a:ext>
            </a:extLst>
          </p:cNvPr>
          <p:cNvSpPr/>
          <p:nvPr/>
        </p:nvSpPr>
        <p:spPr>
          <a:xfrm>
            <a:off x="-1" y="44625"/>
            <a:ext cx="2214137" cy="1977464"/>
          </a:xfrm>
          <a:prstGeom prst="rect">
            <a:avLst/>
          </a:prstGeom>
        </p:spPr>
        <p:txBody>
          <a:bodyPr wrap="square">
            <a:spAutoFit/>
          </a:bodyPr>
          <a:lstStyle/>
          <a:p>
            <a:pPr algn="ctr"/>
            <a:r>
              <a:rPr lang="en-US" altLang="en-US" b="1" dirty="0">
                <a:solidFill>
                  <a:schemeClr val="bg1"/>
                </a:solidFill>
              </a:rPr>
              <a:t>UNIT: </a:t>
            </a:r>
          </a:p>
          <a:p>
            <a:pPr algn="ctr">
              <a:spcAft>
                <a:spcPts val="300"/>
              </a:spcAft>
            </a:pPr>
            <a:r>
              <a:rPr lang="en-US" altLang="en-US" b="1" dirty="0">
                <a:solidFill>
                  <a:schemeClr val="bg1"/>
                </a:solidFill>
              </a:rPr>
              <a:t>Probability of </a:t>
            </a:r>
            <a:r>
              <a:rPr lang="en-US" altLang="en-US" b="1" dirty="0" smtClean="0">
                <a:solidFill>
                  <a:schemeClr val="bg1"/>
                </a:solidFill>
              </a:rPr>
              <a:t>Two or </a:t>
            </a:r>
            <a:r>
              <a:rPr lang="en-US" altLang="en-US" b="1" dirty="0">
                <a:solidFill>
                  <a:schemeClr val="bg1"/>
                </a:solidFill>
              </a:rPr>
              <a:t>M</a:t>
            </a:r>
            <a:r>
              <a:rPr lang="en-US" altLang="en-US" b="1" dirty="0" smtClean="0">
                <a:solidFill>
                  <a:schemeClr val="bg1"/>
                </a:solidFill>
              </a:rPr>
              <a:t>ore </a:t>
            </a:r>
            <a:r>
              <a:rPr lang="en-US" altLang="en-US" b="1" dirty="0" smtClean="0">
                <a:solidFill>
                  <a:schemeClr val="bg1"/>
                </a:solidFill>
              </a:rPr>
              <a:t>E</a:t>
            </a:r>
            <a:r>
              <a:rPr lang="en-US" altLang="en-US" b="1" dirty="0" smtClean="0">
                <a:solidFill>
                  <a:schemeClr val="bg1"/>
                </a:solidFill>
              </a:rPr>
              <a:t>vents</a:t>
            </a:r>
          </a:p>
          <a:p>
            <a:pPr algn="ctr"/>
            <a:r>
              <a:rPr lang="en-US" altLang="en-US" b="1" dirty="0" smtClean="0">
                <a:solidFill>
                  <a:schemeClr val="bg1"/>
                </a:solidFill>
              </a:rPr>
              <a:t>Section 2</a:t>
            </a:r>
            <a:endParaRPr lang="en-US" altLang="en-US" b="1" dirty="0">
              <a:solidFill>
                <a:schemeClr val="bg1"/>
              </a:solidFill>
            </a:endParaRPr>
          </a:p>
          <a:p>
            <a:pPr algn="ctr"/>
            <a:endParaRPr lang="en-US" altLang="en-US" b="1" dirty="0">
              <a:solidFill>
                <a:schemeClr val="bg1"/>
              </a:solidFill>
            </a:endParaRPr>
          </a:p>
        </p:txBody>
      </p:sp>
    </p:spTree>
    <p:extLst>
      <p:ext uri="{BB962C8B-B14F-4D97-AF65-F5344CB8AC3E}">
        <p14:creationId xmlns:p14="http://schemas.microsoft.com/office/powerpoint/2010/main" val="3564419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3431704" y="764704"/>
            <a:ext cx="7046025"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altLang="en-US" sz="2400" dirty="0">
                <a:solidFill>
                  <a:srgbClr val="FF0000"/>
                </a:solidFill>
              </a:rPr>
              <a:t>Here are some questions to check your </a:t>
            </a:r>
            <a:r>
              <a:rPr lang="en-US" altLang="en-US" sz="2400" dirty="0" smtClean="0">
                <a:solidFill>
                  <a:srgbClr val="FF0000"/>
                </a:solidFill>
              </a:rPr>
              <a:t>progress.</a:t>
            </a:r>
            <a:endParaRPr lang="en-GB"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xmlns="" id="{7198C155-C922-405B-8A99-0A329DF5DDC7}"/>
              </a:ext>
            </a:extLst>
          </p:cNvPr>
          <p:cNvSpPr/>
          <p:nvPr/>
        </p:nvSpPr>
        <p:spPr>
          <a:xfrm>
            <a:off x="2535578" y="1227582"/>
            <a:ext cx="8808640" cy="830997"/>
          </a:xfrm>
          <a:prstGeom prst="rect">
            <a:avLst/>
          </a:prstGeom>
        </p:spPr>
        <p:txBody>
          <a:bodyPr wrap="square">
            <a:spAutoFit/>
          </a:bodyPr>
          <a:lstStyle/>
          <a:p>
            <a:pPr marL="360363" indent="-360363">
              <a:tabLst>
                <a:tab pos="360363" algn="l"/>
              </a:tabLst>
            </a:pPr>
            <a:r>
              <a:rPr lang="en-US" sz="2400" dirty="0"/>
              <a:t>1. </a:t>
            </a:r>
            <a:r>
              <a:rPr lang="en-US" sz="2400" dirty="0" smtClean="0"/>
              <a:t>T</a:t>
            </a:r>
            <a:r>
              <a:rPr lang="en-US" sz="2400" dirty="0" smtClean="0"/>
              <a:t>he possible outcomes when </a:t>
            </a:r>
            <a:r>
              <a:rPr lang="en-US" sz="2400" dirty="0"/>
              <a:t>two fair coins are tossed </a:t>
            </a:r>
            <a:r>
              <a:rPr lang="en-US" sz="2400" dirty="0" smtClean="0"/>
              <a:t>together are </a:t>
            </a:r>
            <a:r>
              <a:rPr lang="en-US" sz="2400" dirty="0"/>
              <a:t>as shown in the </a:t>
            </a:r>
            <a:r>
              <a:rPr lang="en-US" sz="2400" dirty="0" smtClean="0"/>
              <a:t>table.</a:t>
            </a:r>
            <a:endParaRPr lang="en-GB" sz="2400" dirty="0"/>
          </a:p>
        </p:txBody>
      </p:sp>
      <p:sp>
        <p:nvSpPr>
          <p:cNvPr id="5" name="Rectangle 4">
            <a:extLst>
              <a:ext uri="{FF2B5EF4-FFF2-40B4-BE49-F238E27FC236}">
                <a16:creationId xmlns:a16="http://schemas.microsoft.com/office/drawing/2014/main" xmlns="" id="{1F29EB04-5859-427B-B138-6A2C122DDC3E}"/>
              </a:ext>
            </a:extLst>
          </p:cNvPr>
          <p:cNvSpPr/>
          <p:nvPr/>
        </p:nvSpPr>
        <p:spPr>
          <a:xfrm>
            <a:off x="5747875" y="2303816"/>
            <a:ext cx="6096000" cy="2462213"/>
          </a:xfrm>
          <a:prstGeom prst="rect">
            <a:avLst/>
          </a:prstGeom>
        </p:spPr>
        <p:txBody>
          <a:bodyPr>
            <a:spAutoFit/>
          </a:bodyPr>
          <a:lstStyle/>
          <a:p>
            <a:pPr>
              <a:spcAft>
                <a:spcPts val="600"/>
              </a:spcAft>
            </a:pPr>
            <a:r>
              <a:rPr lang="en-US" sz="2400" dirty="0" smtClean="0"/>
              <a:t>a</a:t>
            </a:r>
            <a:r>
              <a:rPr lang="en-US" sz="2400" dirty="0"/>
              <a:t>)	What is the probability that both coins 	show heads?</a:t>
            </a:r>
          </a:p>
          <a:p>
            <a:pPr>
              <a:spcAft>
                <a:spcPts val="600"/>
              </a:spcAft>
            </a:pPr>
            <a:r>
              <a:rPr lang="en-US" sz="2400" dirty="0" smtClean="0"/>
              <a:t>b</a:t>
            </a:r>
            <a:r>
              <a:rPr lang="en-US" sz="2400" dirty="0"/>
              <a:t>)	What is the probability that only one 	coin shows a tail?</a:t>
            </a:r>
          </a:p>
          <a:p>
            <a:r>
              <a:rPr lang="en-US" sz="2400" dirty="0" smtClean="0"/>
              <a:t>c</a:t>
            </a:r>
            <a:r>
              <a:rPr lang="en-US" sz="2400" dirty="0"/>
              <a:t>)	What is the probability that both coins 	land the same way up?</a:t>
            </a:r>
            <a:endParaRPr lang="en-GB" sz="2400" dirty="0"/>
          </a:p>
        </p:txBody>
      </p:sp>
      <p:pic>
        <p:nvPicPr>
          <p:cNvPr id="6" name="Picture 5">
            <a:extLst>
              <a:ext uri="{FF2B5EF4-FFF2-40B4-BE49-F238E27FC236}">
                <a16:creationId xmlns:a16="http://schemas.microsoft.com/office/drawing/2014/main" xmlns="" id="{162EC490-8687-444F-ABE3-1C8F969D94D0}"/>
              </a:ext>
            </a:extLst>
          </p:cNvPr>
          <p:cNvPicPr>
            <a:picLocks noChangeAspect="1"/>
          </p:cNvPicPr>
          <p:nvPr/>
        </p:nvPicPr>
        <p:blipFill>
          <a:blip r:embed="rId4"/>
          <a:stretch>
            <a:fillRect/>
          </a:stretch>
        </p:blipFill>
        <p:spPr>
          <a:xfrm>
            <a:off x="2653993" y="2202801"/>
            <a:ext cx="2921585" cy="2409339"/>
          </a:xfrm>
          <a:prstGeom prst="rect">
            <a:avLst/>
          </a:prstGeom>
        </p:spPr>
      </p:pic>
      <p:sp>
        <p:nvSpPr>
          <p:cNvPr id="8" name="Rectangle 7">
            <a:extLst>
              <a:ext uri="{FF2B5EF4-FFF2-40B4-BE49-F238E27FC236}">
                <a16:creationId xmlns:a16="http://schemas.microsoft.com/office/drawing/2014/main" xmlns="" id="{AD5A4663-EE9C-493B-8410-96D9F9C0FDE9}"/>
              </a:ext>
            </a:extLst>
          </p:cNvPr>
          <p:cNvSpPr/>
          <p:nvPr/>
        </p:nvSpPr>
        <p:spPr>
          <a:xfrm>
            <a:off x="2535578" y="4943498"/>
            <a:ext cx="10248410" cy="1200329"/>
          </a:xfrm>
          <a:prstGeom prst="rect">
            <a:avLst/>
          </a:prstGeom>
        </p:spPr>
        <p:txBody>
          <a:bodyPr wrap="square">
            <a:spAutoFit/>
          </a:bodyPr>
          <a:lstStyle/>
          <a:p>
            <a:pPr marL="457200" indent="-457200">
              <a:buAutoNum type="arabicPeriod" startAt="2"/>
            </a:pPr>
            <a:r>
              <a:rPr lang="en-US" sz="2400" dirty="0" smtClean="0"/>
              <a:t>Using </a:t>
            </a:r>
            <a:r>
              <a:rPr lang="en-US" sz="2400" dirty="0"/>
              <a:t>a </a:t>
            </a:r>
            <a:r>
              <a:rPr lang="en-US" sz="2400" dirty="0"/>
              <a:t>table similar </a:t>
            </a:r>
            <a:r>
              <a:rPr lang="en-US" sz="2400" dirty="0"/>
              <a:t>to the one </a:t>
            </a:r>
            <a:r>
              <a:rPr lang="en-US" sz="2400" dirty="0" smtClean="0"/>
              <a:t>above, determine </a:t>
            </a:r>
            <a:r>
              <a:rPr lang="en-US" sz="2400" dirty="0"/>
              <a:t>the </a:t>
            </a:r>
            <a:r>
              <a:rPr lang="en-US" sz="2400" dirty="0" smtClean="0"/>
              <a:t>probability </a:t>
            </a:r>
            <a:br>
              <a:rPr lang="en-US" sz="2400" dirty="0" smtClean="0"/>
            </a:br>
            <a:r>
              <a:rPr lang="en-US" sz="2400" dirty="0" smtClean="0"/>
              <a:t>that when two </a:t>
            </a:r>
            <a:r>
              <a:rPr lang="en-US" sz="2400" dirty="0"/>
              <a:t>fair dice are </a:t>
            </a:r>
            <a:r>
              <a:rPr lang="en-US" sz="2400" dirty="0" smtClean="0"/>
              <a:t>rolled and their scores added together,</a:t>
            </a:r>
            <a:br>
              <a:rPr lang="en-US" sz="2400" dirty="0" smtClean="0"/>
            </a:br>
            <a:r>
              <a:rPr lang="en-US" sz="2400" dirty="0" smtClean="0"/>
              <a:t>the total is a:</a:t>
            </a:r>
            <a:endParaRPr lang="en-GB" sz="2400" dirty="0"/>
          </a:p>
        </p:txBody>
      </p:sp>
      <p:sp>
        <p:nvSpPr>
          <p:cNvPr id="10" name="TextBox 9">
            <a:extLst>
              <a:ext uri="{FF2B5EF4-FFF2-40B4-BE49-F238E27FC236}">
                <a16:creationId xmlns:a16="http://schemas.microsoft.com/office/drawing/2014/main" xmlns="" id="{57D4DE44-E48F-4A42-83A1-198AF81D5CAD}"/>
              </a:ext>
            </a:extLst>
          </p:cNvPr>
          <p:cNvSpPr txBox="1"/>
          <p:nvPr/>
        </p:nvSpPr>
        <p:spPr>
          <a:xfrm>
            <a:off x="2559003" y="6113049"/>
            <a:ext cx="2109464" cy="461665"/>
          </a:xfrm>
          <a:prstGeom prst="rect">
            <a:avLst/>
          </a:prstGeom>
          <a:noFill/>
        </p:spPr>
        <p:txBody>
          <a:bodyPr wrap="square" rtlCol="0">
            <a:spAutoFit/>
          </a:bodyPr>
          <a:lstStyle/>
          <a:p>
            <a:r>
              <a:rPr lang="en-US" sz="2400" dirty="0"/>
              <a:t> a) score of </a:t>
            </a:r>
            <a:r>
              <a:rPr lang="en-US" sz="2400" dirty="0" smtClean="0"/>
              <a:t>5</a:t>
            </a:r>
            <a:endParaRPr lang="en-US" sz="2400" dirty="0"/>
          </a:p>
        </p:txBody>
      </p:sp>
      <p:sp>
        <p:nvSpPr>
          <p:cNvPr id="12" name="TextBox 11">
            <a:extLst>
              <a:ext uri="{FF2B5EF4-FFF2-40B4-BE49-F238E27FC236}">
                <a16:creationId xmlns:a16="http://schemas.microsoft.com/office/drawing/2014/main" xmlns="" id="{0EB79CE5-BD55-4C2D-86F3-CDA897516F48}"/>
              </a:ext>
            </a:extLst>
          </p:cNvPr>
          <p:cNvSpPr txBox="1"/>
          <p:nvPr/>
        </p:nvSpPr>
        <p:spPr>
          <a:xfrm>
            <a:off x="4977795" y="6143827"/>
            <a:ext cx="3062370" cy="461665"/>
          </a:xfrm>
          <a:prstGeom prst="rect">
            <a:avLst/>
          </a:prstGeom>
          <a:noFill/>
        </p:spPr>
        <p:txBody>
          <a:bodyPr wrap="square" rtlCol="0">
            <a:spAutoFit/>
          </a:bodyPr>
          <a:lstStyle/>
          <a:p>
            <a:r>
              <a:rPr lang="en-GB" sz="2400" dirty="0"/>
              <a:t>b) score more than 8</a:t>
            </a:r>
          </a:p>
        </p:txBody>
      </p:sp>
      <p:sp>
        <p:nvSpPr>
          <p:cNvPr id="13" name="TextBox 12">
            <a:extLst>
              <a:ext uri="{FF2B5EF4-FFF2-40B4-BE49-F238E27FC236}">
                <a16:creationId xmlns:a16="http://schemas.microsoft.com/office/drawing/2014/main" xmlns="" id="{D1E6126F-98A9-4E93-8C25-8684EE35CF35}"/>
              </a:ext>
            </a:extLst>
          </p:cNvPr>
          <p:cNvSpPr txBox="1"/>
          <p:nvPr/>
        </p:nvSpPr>
        <p:spPr>
          <a:xfrm>
            <a:off x="8517998" y="6143827"/>
            <a:ext cx="3456384" cy="461665"/>
          </a:xfrm>
          <a:prstGeom prst="rect">
            <a:avLst/>
          </a:prstGeom>
          <a:noFill/>
        </p:spPr>
        <p:txBody>
          <a:bodyPr wrap="square" rtlCol="0">
            <a:spAutoFit/>
          </a:bodyPr>
          <a:lstStyle/>
          <a:p>
            <a:r>
              <a:rPr lang="en-US" sz="2400" dirty="0"/>
              <a:t>c) score </a:t>
            </a:r>
            <a:r>
              <a:rPr lang="en-US" sz="2400" dirty="0" smtClean="0"/>
              <a:t>less </a:t>
            </a:r>
            <a:r>
              <a:rPr lang="en-US" sz="2400" dirty="0"/>
              <a:t>than 6.</a:t>
            </a:r>
            <a:endParaRPr lang="en-GB" sz="2400" dirty="0"/>
          </a:p>
        </p:txBody>
      </p:sp>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xmlns="" id="{773A4AB2-9667-4740-8A87-1540E143C719}"/>
                  </a:ext>
                </a:extLst>
              </p:cNvPr>
              <p:cNvSpPr txBox="1"/>
              <p:nvPr/>
            </p:nvSpPr>
            <p:spPr>
              <a:xfrm>
                <a:off x="11259680" y="2258634"/>
                <a:ext cx="792088" cy="78380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4</m:t>
                          </m:r>
                        </m:den>
                      </m:f>
                    </m:oMath>
                  </m:oMathPara>
                </a14:m>
                <a:endParaRPr lang="en-GB" sz="2400" dirty="0"/>
              </a:p>
            </p:txBody>
          </p:sp>
        </mc:Choice>
        <mc:Fallback>
          <p:sp>
            <p:nvSpPr>
              <p:cNvPr id="14" name="TextBox 13">
                <a:extLst>
                  <a:ext uri="{FF2B5EF4-FFF2-40B4-BE49-F238E27FC236}">
                    <a16:creationId xmlns:a16="http://schemas.microsoft.com/office/drawing/2014/main" xmlns:a14="http://schemas.microsoft.com/office/drawing/2010/main" xmlns="" id="{773A4AB2-9667-4740-8A87-1540E143C719}"/>
                  </a:ext>
                </a:extLst>
              </p:cNvPr>
              <p:cNvSpPr txBox="1">
                <a:spLocks noRot="1" noChangeAspect="1" noMove="1" noResize="1" noEditPoints="1" noAdjustHandles="1" noChangeArrowheads="1" noChangeShapeType="1" noTextEdit="1"/>
              </p:cNvSpPr>
              <p:nvPr/>
            </p:nvSpPr>
            <p:spPr>
              <a:xfrm>
                <a:off x="11259680" y="2258634"/>
                <a:ext cx="792088" cy="783804"/>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9" name="TextBox 18">
                <a:extLst>
                  <a:ext uri="{FF2B5EF4-FFF2-40B4-BE49-F238E27FC236}">
                    <a16:creationId xmlns:a16="http://schemas.microsoft.com/office/drawing/2014/main" xmlns="" id="{D84B4A64-1602-42F9-9334-CCB7E362A7CC}"/>
                  </a:ext>
                </a:extLst>
              </p:cNvPr>
              <p:cNvSpPr txBox="1"/>
              <p:nvPr/>
            </p:nvSpPr>
            <p:spPr>
              <a:xfrm>
                <a:off x="11259680" y="3042673"/>
                <a:ext cx="792088" cy="69506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i="1" smtClean="0">
                              <a:solidFill>
                                <a:srgbClr val="FF0000"/>
                              </a:solidFill>
                              <a:latin typeface="Cambria Math"/>
                            </a:rPr>
                          </m:ctrlPr>
                        </m:fPr>
                        <m:num>
                          <m:r>
                            <a:rPr lang="en-GB" b="0" i="1" smtClean="0">
                              <a:solidFill>
                                <a:srgbClr val="FF0000"/>
                              </a:solidFill>
                              <a:latin typeface="Cambria Math" panose="02040503050406030204" pitchFamily="18" charset="0"/>
                            </a:rPr>
                            <m:t>1</m:t>
                          </m:r>
                        </m:num>
                        <m:den>
                          <m:r>
                            <a:rPr lang="en-GB" b="0" i="1" smtClean="0">
                              <a:solidFill>
                                <a:srgbClr val="FF0000"/>
                              </a:solidFill>
                              <a:latin typeface="Cambria Math" panose="02040503050406030204" pitchFamily="18" charset="0"/>
                            </a:rPr>
                            <m:t>2</m:t>
                          </m:r>
                        </m:den>
                      </m:f>
                    </m:oMath>
                  </m:oMathPara>
                </a14:m>
                <a:endParaRPr lang="en-GB" dirty="0"/>
              </a:p>
            </p:txBody>
          </p:sp>
        </mc:Choice>
        <mc:Fallback>
          <p:sp>
            <p:nvSpPr>
              <p:cNvPr id="19" name="TextBox 18">
                <a:extLst>
                  <a:ext uri="{FF2B5EF4-FFF2-40B4-BE49-F238E27FC236}">
                    <a16:creationId xmlns:a16="http://schemas.microsoft.com/office/drawing/2014/main" xmlns:a14="http://schemas.microsoft.com/office/drawing/2010/main" xmlns="" id="{D84B4A64-1602-42F9-9334-CCB7E362A7CC}"/>
                  </a:ext>
                </a:extLst>
              </p:cNvPr>
              <p:cNvSpPr txBox="1">
                <a:spLocks noRot="1" noChangeAspect="1" noMove="1" noResize="1" noEditPoints="1" noAdjustHandles="1" noChangeArrowheads="1" noChangeShapeType="1" noTextEdit="1"/>
              </p:cNvSpPr>
              <p:nvPr/>
            </p:nvSpPr>
            <p:spPr>
              <a:xfrm>
                <a:off x="11259680" y="3042673"/>
                <a:ext cx="792088" cy="695062"/>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0" name="TextBox 19">
                <a:extLst>
                  <a:ext uri="{FF2B5EF4-FFF2-40B4-BE49-F238E27FC236}">
                    <a16:creationId xmlns:a16="http://schemas.microsoft.com/office/drawing/2014/main" xmlns="" id="{3C517746-4DB5-4714-AB76-8BF1D80F12A4}"/>
                  </a:ext>
                </a:extLst>
              </p:cNvPr>
              <p:cNvSpPr txBox="1"/>
              <p:nvPr/>
            </p:nvSpPr>
            <p:spPr>
              <a:xfrm>
                <a:off x="11259680" y="3842893"/>
                <a:ext cx="792088" cy="78380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oMath>
                  </m:oMathPara>
                </a14:m>
                <a:endParaRPr lang="en-GB" sz="2400" dirty="0"/>
              </a:p>
            </p:txBody>
          </p:sp>
        </mc:Choice>
        <mc:Fallback>
          <p:sp>
            <p:nvSpPr>
              <p:cNvPr id="20" name="TextBox 19">
                <a:extLst>
                  <a:ext uri="{FF2B5EF4-FFF2-40B4-BE49-F238E27FC236}">
                    <a16:creationId xmlns:a16="http://schemas.microsoft.com/office/drawing/2014/main" xmlns:a14="http://schemas.microsoft.com/office/drawing/2010/main" xmlns="" id="{3C517746-4DB5-4714-AB76-8BF1D80F12A4}"/>
                  </a:ext>
                </a:extLst>
              </p:cNvPr>
              <p:cNvSpPr txBox="1">
                <a:spLocks noRot="1" noChangeAspect="1" noMove="1" noResize="1" noEditPoints="1" noAdjustHandles="1" noChangeArrowheads="1" noChangeShapeType="1" noTextEdit="1"/>
              </p:cNvSpPr>
              <p:nvPr/>
            </p:nvSpPr>
            <p:spPr>
              <a:xfrm>
                <a:off x="11259680" y="3842893"/>
                <a:ext cx="792088" cy="783804"/>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xmlns="" id="{6A7129C2-30E4-4A83-A489-2F0451B34B98}"/>
                  </a:ext>
                </a:extLst>
              </p:cNvPr>
              <p:cNvSpPr txBox="1"/>
              <p:nvPr/>
            </p:nvSpPr>
            <p:spPr>
              <a:xfrm>
                <a:off x="4349436" y="5968827"/>
                <a:ext cx="792088" cy="7861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9</m:t>
                          </m:r>
                        </m:den>
                      </m:f>
                    </m:oMath>
                  </m:oMathPara>
                </a14:m>
                <a:endParaRPr lang="en-GB" sz="2400" dirty="0"/>
              </a:p>
            </p:txBody>
          </p:sp>
        </mc:Choice>
        <mc:Fallback>
          <p:sp>
            <p:nvSpPr>
              <p:cNvPr id="21" name="TextBox 20">
                <a:extLst>
                  <a:ext uri="{FF2B5EF4-FFF2-40B4-BE49-F238E27FC236}">
                    <a16:creationId xmlns:a16="http://schemas.microsoft.com/office/drawing/2014/main" xmlns:a14="http://schemas.microsoft.com/office/drawing/2010/main" xmlns="" id="{6A7129C2-30E4-4A83-A489-2F0451B34B98}"/>
                  </a:ext>
                </a:extLst>
              </p:cNvPr>
              <p:cNvSpPr txBox="1">
                <a:spLocks noRot="1" noChangeAspect="1" noMove="1" noResize="1" noEditPoints="1" noAdjustHandles="1" noChangeArrowheads="1" noChangeShapeType="1" noTextEdit="1"/>
              </p:cNvSpPr>
              <p:nvPr/>
            </p:nvSpPr>
            <p:spPr>
              <a:xfrm>
                <a:off x="4349436" y="5968827"/>
                <a:ext cx="792088" cy="786177"/>
              </a:xfrm>
              <a:prstGeom prst="rect">
                <a:avLst/>
              </a:prstGeom>
              <a:blipFill rotWithShape="1">
                <a:blip r:embed="rId8"/>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xmlns="" id="{56935067-1D9D-46A0-96BD-EC496525609C}"/>
                  </a:ext>
                </a:extLst>
              </p:cNvPr>
              <p:cNvSpPr txBox="1"/>
              <p:nvPr/>
            </p:nvSpPr>
            <p:spPr>
              <a:xfrm>
                <a:off x="7811800" y="5947041"/>
                <a:ext cx="792088" cy="79367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5</m:t>
                          </m:r>
                        </m:num>
                        <m:den>
                          <m:r>
                            <a:rPr lang="en-GB" sz="2400" b="0" i="1" smtClean="0">
                              <a:solidFill>
                                <a:srgbClr val="FF0000"/>
                              </a:solidFill>
                              <a:latin typeface="Cambria Math" panose="02040503050406030204" pitchFamily="18" charset="0"/>
                            </a:rPr>
                            <m:t>18</m:t>
                          </m:r>
                        </m:den>
                      </m:f>
                    </m:oMath>
                  </m:oMathPara>
                </a14:m>
                <a:endParaRPr lang="en-GB" sz="2400" dirty="0"/>
              </a:p>
            </p:txBody>
          </p:sp>
        </mc:Choice>
        <mc:Fallback>
          <p:sp>
            <p:nvSpPr>
              <p:cNvPr id="22" name="TextBox 21">
                <a:extLst>
                  <a:ext uri="{FF2B5EF4-FFF2-40B4-BE49-F238E27FC236}">
                    <a16:creationId xmlns:a16="http://schemas.microsoft.com/office/drawing/2014/main" xmlns:a14="http://schemas.microsoft.com/office/drawing/2010/main" xmlns="" id="{56935067-1D9D-46A0-96BD-EC496525609C}"/>
                  </a:ext>
                </a:extLst>
              </p:cNvPr>
              <p:cNvSpPr txBox="1">
                <a:spLocks noRot="1" noChangeAspect="1" noMove="1" noResize="1" noEditPoints="1" noAdjustHandles="1" noChangeArrowheads="1" noChangeShapeType="1" noTextEdit="1"/>
              </p:cNvSpPr>
              <p:nvPr/>
            </p:nvSpPr>
            <p:spPr>
              <a:xfrm>
                <a:off x="7811800" y="5947041"/>
                <a:ext cx="792088" cy="793679"/>
              </a:xfrm>
              <a:prstGeom prst="rect">
                <a:avLst/>
              </a:prstGeom>
              <a:blipFill rotWithShape="1">
                <a:blip r:embed="rId9"/>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3" name="TextBox 22">
                <a:extLst>
                  <a:ext uri="{FF2B5EF4-FFF2-40B4-BE49-F238E27FC236}">
                    <a16:creationId xmlns:a16="http://schemas.microsoft.com/office/drawing/2014/main" xmlns="" id="{9830DF44-F5E9-416E-88FE-E191145B6C06}"/>
                  </a:ext>
                </a:extLst>
              </p:cNvPr>
              <p:cNvSpPr txBox="1"/>
              <p:nvPr/>
            </p:nvSpPr>
            <p:spPr>
              <a:xfrm>
                <a:off x="11269041" y="5973312"/>
                <a:ext cx="792088" cy="79367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5</m:t>
                          </m:r>
                        </m:num>
                        <m:den>
                          <m:r>
                            <a:rPr lang="en-GB" sz="2400" b="0" i="1" smtClean="0">
                              <a:solidFill>
                                <a:srgbClr val="FF0000"/>
                              </a:solidFill>
                              <a:latin typeface="Cambria Math" panose="02040503050406030204" pitchFamily="18" charset="0"/>
                            </a:rPr>
                            <m:t>18</m:t>
                          </m:r>
                        </m:den>
                      </m:f>
                    </m:oMath>
                  </m:oMathPara>
                </a14:m>
                <a:endParaRPr lang="en-GB" sz="2400" dirty="0">
                  <a:solidFill>
                    <a:srgbClr val="FF0000"/>
                  </a:solidFill>
                </a:endParaRPr>
              </a:p>
            </p:txBody>
          </p:sp>
        </mc:Choice>
        <mc:Fallback>
          <p:sp>
            <p:nvSpPr>
              <p:cNvPr id="23" name="TextBox 22">
                <a:extLst>
                  <a:ext uri="{FF2B5EF4-FFF2-40B4-BE49-F238E27FC236}">
                    <a16:creationId xmlns:a16="http://schemas.microsoft.com/office/drawing/2014/main" xmlns:a14="http://schemas.microsoft.com/office/drawing/2010/main" xmlns="" id="{9830DF44-F5E9-416E-88FE-E191145B6C06}"/>
                  </a:ext>
                </a:extLst>
              </p:cNvPr>
              <p:cNvSpPr txBox="1">
                <a:spLocks noRot="1" noChangeAspect="1" noMove="1" noResize="1" noEditPoints="1" noAdjustHandles="1" noChangeArrowheads="1" noChangeShapeType="1" noTextEdit="1"/>
              </p:cNvSpPr>
              <p:nvPr/>
            </p:nvSpPr>
            <p:spPr>
              <a:xfrm>
                <a:off x="11269041" y="5973312"/>
                <a:ext cx="792088" cy="793679"/>
              </a:xfrm>
              <a:prstGeom prst="rect">
                <a:avLst/>
              </a:prstGeom>
              <a:blipFill rotWithShape="1">
                <a:blip r:embed="rId10"/>
                <a:stretch>
                  <a:fillRect/>
                </a:stretch>
              </a:blipFill>
            </p:spPr>
            <p:txBody>
              <a:bodyPr/>
              <a:lstStyle/>
              <a:p>
                <a:r>
                  <a:rPr lang="en-GB">
                    <a:noFill/>
                  </a:rPr>
                  <a:t> </a:t>
                </a:r>
              </a:p>
            </p:txBody>
          </p:sp>
        </mc:Fallback>
      </mc:AlternateContent>
      <p:sp>
        <p:nvSpPr>
          <p:cNvPr id="25" name="Rectangle 24">
            <a:extLst>
              <a:ext uri="{FF2B5EF4-FFF2-40B4-BE49-F238E27FC236}">
                <a16:creationId xmlns:a16="http://schemas.microsoft.com/office/drawing/2014/main" xmlns="" id="{4724331E-E51A-5C4F-AA5F-D5090AC2442C}"/>
              </a:ext>
            </a:extLst>
          </p:cNvPr>
          <p:cNvSpPr/>
          <p:nvPr/>
        </p:nvSpPr>
        <p:spPr>
          <a:xfrm>
            <a:off x="-1" y="44625"/>
            <a:ext cx="2214137" cy="1977464"/>
          </a:xfrm>
          <a:prstGeom prst="rect">
            <a:avLst/>
          </a:prstGeom>
        </p:spPr>
        <p:txBody>
          <a:bodyPr wrap="square">
            <a:spAutoFit/>
          </a:bodyPr>
          <a:lstStyle/>
          <a:p>
            <a:pPr algn="ctr"/>
            <a:r>
              <a:rPr lang="en-US" altLang="en-US" b="1" dirty="0">
                <a:solidFill>
                  <a:schemeClr val="bg1"/>
                </a:solidFill>
              </a:rPr>
              <a:t>UNIT: </a:t>
            </a:r>
          </a:p>
          <a:p>
            <a:pPr algn="ctr">
              <a:spcAft>
                <a:spcPts val="300"/>
              </a:spcAft>
            </a:pPr>
            <a:r>
              <a:rPr lang="en-US" altLang="en-US" b="1" dirty="0">
                <a:solidFill>
                  <a:schemeClr val="bg1"/>
                </a:solidFill>
              </a:rPr>
              <a:t>Probability of </a:t>
            </a:r>
            <a:r>
              <a:rPr lang="en-US" altLang="en-US" b="1" dirty="0" smtClean="0">
                <a:solidFill>
                  <a:schemeClr val="bg1"/>
                </a:solidFill>
              </a:rPr>
              <a:t>Two or </a:t>
            </a:r>
            <a:r>
              <a:rPr lang="en-US" altLang="en-US" b="1" dirty="0">
                <a:solidFill>
                  <a:schemeClr val="bg1"/>
                </a:solidFill>
              </a:rPr>
              <a:t>M</a:t>
            </a:r>
            <a:r>
              <a:rPr lang="en-US" altLang="en-US" b="1" dirty="0" smtClean="0">
                <a:solidFill>
                  <a:schemeClr val="bg1"/>
                </a:solidFill>
              </a:rPr>
              <a:t>ore </a:t>
            </a:r>
            <a:r>
              <a:rPr lang="en-US" altLang="en-US" b="1" dirty="0" smtClean="0">
                <a:solidFill>
                  <a:schemeClr val="bg1"/>
                </a:solidFill>
              </a:rPr>
              <a:t>E</a:t>
            </a:r>
            <a:r>
              <a:rPr lang="en-US" altLang="en-US" b="1" dirty="0" smtClean="0">
                <a:solidFill>
                  <a:schemeClr val="bg1"/>
                </a:solidFill>
              </a:rPr>
              <a:t>vents</a:t>
            </a:r>
          </a:p>
          <a:p>
            <a:pPr algn="ctr"/>
            <a:r>
              <a:rPr lang="en-US" altLang="en-US" b="1" dirty="0" smtClean="0">
                <a:solidFill>
                  <a:schemeClr val="bg1"/>
                </a:solidFill>
              </a:rPr>
              <a:t>Section 2</a:t>
            </a:r>
            <a:endParaRPr lang="en-US" altLang="en-US" b="1" dirty="0">
              <a:solidFill>
                <a:schemeClr val="bg1"/>
              </a:solidFill>
            </a:endParaRPr>
          </a:p>
          <a:p>
            <a:pPr algn="ctr"/>
            <a:endParaRPr lang="en-US" altLang="en-US" b="1" dirty="0">
              <a:solidFill>
                <a:schemeClr val="bg1"/>
              </a:solidFill>
            </a:endParaRPr>
          </a:p>
        </p:txBody>
      </p:sp>
    </p:spTree>
    <p:extLst>
      <p:ext uri="{BB962C8B-B14F-4D97-AF65-F5344CB8AC3E}">
        <p14:creationId xmlns:p14="http://schemas.microsoft.com/office/powerpoint/2010/main" val="16902339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p:bldP spid="20" grpId="0"/>
      <p:bldP spid="21" grpId="0"/>
      <p:bldP spid="22"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33117" y="924536"/>
            <a:ext cx="10027579"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273050" indent="-273050" eaLnBrk="1" hangingPunct="1">
              <a:buClr>
                <a:srgbClr val="000000"/>
              </a:buClr>
              <a:buSzPct val="100000"/>
              <a:tabLst>
                <a:tab pos="273050" algn="l"/>
              </a:tabLst>
              <a:defRPr/>
            </a:pPr>
            <a:r>
              <a:rPr lang="en-US" sz="2400" dirty="0"/>
              <a:t>3. </a:t>
            </a:r>
            <a:r>
              <a:rPr lang="en-US" sz="2400" dirty="0" smtClean="0"/>
              <a:t>A </a:t>
            </a:r>
            <a:r>
              <a:rPr lang="en-US" sz="2400" dirty="0"/>
              <a:t>school cook decides at random what </a:t>
            </a:r>
            <a:r>
              <a:rPr lang="en-US" sz="2400" dirty="0" err="1" smtClean="0"/>
              <a:t>flavour</a:t>
            </a:r>
            <a:r>
              <a:rPr lang="en-US" sz="2400" dirty="0" smtClean="0"/>
              <a:t> </a:t>
            </a:r>
            <a:r>
              <a:rPr lang="en-US" sz="2400" dirty="0"/>
              <a:t>drink to serve at </a:t>
            </a:r>
            <a:r>
              <a:rPr lang="en-US" sz="2400" dirty="0" smtClean="0"/>
              <a:t>lunch    time</a:t>
            </a:r>
            <a:r>
              <a:rPr lang="en-US" sz="2400" dirty="0"/>
              <a:t>. She chooses from blackcurrant (B), orange (O) and lemon (L</a:t>
            </a:r>
            <a:r>
              <a:rPr lang="en-US" sz="2400" dirty="0" smtClean="0"/>
              <a:t>).</a:t>
            </a: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a:t>
            </a:r>
            <a:r>
              <a:rPr lang="en-US" altLang="en-US" sz="2800" b="1" dirty="0" smtClean="0"/>
              <a:t>2: </a:t>
            </a:r>
            <a:r>
              <a:rPr lang="en-US" altLang="en-US" sz="2800" b="1" dirty="0"/>
              <a:t>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1BA1A220-A848-40C3-824C-E58774C5007E}"/>
              </a:ext>
            </a:extLst>
          </p:cNvPr>
          <p:cNvSpPr/>
          <p:nvPr/>
        </p:nvSpPr>
        <p:spPr>
          <a:xfrm>
            <a:off x="2338775" y="1805296"/>
            <a:ext cx="6096000" cy="2831544"/>
          </a:xfrm>
          <a:prstGeom prst="rect">
            <a:avLst/>
          </a:prstGeom>
        </p:spPr>
        <p:txBody>
          <a:bodyPr>
            <a:spAutoFit/>
          </a:bodyPr>
          <a:lstStyle/>
          <a:p>
            <a:pPr>
              <a:spcAft>
                <a:spcPts val="600"/>
              </a:spcAft>
            </a:pPr>
            <a:r>
              <a:rPr lang="en-US" sz="2400" dirty="0" smtClean="0"/>
              <a:t>a</a:t>
            </a:r>
            <a:r>
              <a:rPr lang="en-US" sz="2400" dirty="0"/>
              <a:t>)	Complete a copy of the table to show 	the possible outcomes from two 	consecutive days.</a:t>
            </a:r>
          </a:p>
          <a:p>
            <a:r>
              <a:rPr lang="en-US" sz="2400" dirty="0" smtClean="0"/>
              <a:t>b</a:t>
            </a:r>
            <a:r>
              <a:rPr lang="en-US" sz="2400" dirty="0"/>
              <a:t>)	What is the probability that she serves:</a:t>
            </a:r>
          </a:p>
          <a:p>
            <a:pPr>
              <a:spcAft>
                <a:spcPts val="300"/>
              </a:spcAft>
            </a:pPr>
            <a:r>
              <a:rPr lang="en-US" sz="2400" dirty="0"/>
              <a:t>     </a:t>
            </a:r>
            <a:r>
              <a:rPr lang="en-US" sz="2400" dirty="0" err="1" smtClean="0"/>
              <a:t>i</a:t>
            </a:r>
            <a:r>
              <a:rPr lang="en-US" sz="2400" dirty="0"/>
              <a:t>)	blackcurrant on both days,</a:t>
            </a:r>
          </a:p>
          <a:p>
            <a:pPr>
              <a:spcAft>
                <a:spcPts val="300"/>
              </a:spcAft>
            </a:pPr>
            <a:r>
              <a:rPr lang="en-US" sz="2400" dirty="0"/>
              <a:t>     </a:t>
            </a:r>
            <a:r>
              <a:rPr lang="en-US" sz="2400" dirty="0" smtClean="0"/>
              <a:t>ii</a:t>
            </a:r>
            <a:r>
              <a:rPr lang="en-US" sz="2400" dirty="0"/>
              <a:t>)	the same </a:t>
            </a:r>
            <a:r>
              <a:rPr lang="en-US" sz="2400" dirty="0" err="1" smtClean="0"/>
              <a:t>flavour</a:t>
            </a:r>
            <a:r>
              <a:rPr lang="en-US" sz="2400" dirty="0" smtClean="0"/>
              <a:t> </a:t>
            </a:r>
            <a:r>
              <a:rPr lang="en-US" sz="2400" dirty="0"/>
              <a:t>on both days,</a:t>
            </a:r>
          </a:p>
          <a:p>
            <a:pPr>
              <a:spcAft>
                <a:spcPts val="300"/>
              </a:spcAft>
            </a:pPr>
            <a:r>
              <a:rPr lang="en-US" sz="2400" dirty="0"/>
              <a:t>     </a:t>
            </a:r>
            <a:r>
              <a:rPr lang="en-US" sz="2400" dirty="0" smtClean="0"/>
              <a:t>iii</a:t>
            </a:r>
            <a:r>
              <a:rPr lang="en-US" sz="2400" dirty="0"/>
              <a:t>)	lemon or blackcurrant on both days?</a:t>
            </a:r>
            <a:endParaRPr lang="en-GB" sz="2400" dirty="0"/>
          </a:p>
        </p:txBody>
      </p:sp>
      <p:pic>
        <p:nvPicPr>
          <p:cNvPr id="3" name="Picture 2">
            <a:extLst>
              <a:ext uri="{FF2B5EF4-FFF2-40B4-BE49-F238E27FC236}">
                <a16:creationId xmlns:a16="http://schemas.microsoft.com/office/drawing/2014/main" xmlns="" id="{0676AC05-E0BC-4253-BF12-C6F63BD832BB}"/>
              </a:ext>
            </a:extLst>
          </p:cNvPr>
          <p:cNvPicPr>
            <a:picLocks noChangeAspect="1"/>
          </p:cNvPicPr>
          <p:nvPr/>
        </p:nvPicPr>
        <p:blipFill>
          <a:blip r:embed="rId4"/>
          <a:stretch>
            <a:fillRect/>
          </a:stretch>
        </p:blipFill>
        <p:spPr>
          <a:xfrm>
            <a:off x="8335533" y="1813577"/>
            <a:ext cx="3377092" cy="3005416"/>
          </a:xfrm>
          <a:prstGeom prst="rect">
            <a:avLst/>
          </a:prstGeom>
        </p:spPr>
      </p:pic>
      <p:sp>
        <p:nvSpPr>
          <p:cNvPr id="4" name="Rectangle 3">
            <a:extLst>
              <a:ext uri="{FF2B5EF4-FFF2-40B4-BE49-F238E27FC236}">
                <a16:creationId xmlns:a16="http://schemas.microsoft.com/office/drawing/2014/main" xmlns="" id="{E00E8B1D-5D21-4CF6-987A-21BA76DA635C}"/>
              </a:ext>
            </a:extLst>
          </p:cNvPr>
          <p:cNvSpPr/>
          <p:nvPr/>
        </p:nvSpPr>
        <p:spPr>
          <a:xfrm>
            <a:off x="2353989" y="4875936"/>
            <a:ext cx="9704725" cy="830997"/>
          </a:xfrm>
          <a:prstGeom prst="rect">
            <a:avLst/>
          </a:prstGeom>
        </p:spPr>
        <p:txBody>
          <a:bodyPr wrap="square">
            <a:spAutoFit/>
          </a:bodyPr>
          <a:lstStyle/>
          <a:p>
            <a:r>
              <a:rPr lang="en-US" sz="2400" dirty="0" smtClean="0"/>
              <a:t>c</a:t>
            </a:r>
            <a:r>
              <a:rPr lang="en-US" sz="2400" dirty="0"/>
              <a:t>) </a:t>
            </a:r>
            <a:r>
              <a:rPr lang="en-US" sz="2400" dirty="0" smtClean="0"/>
              <a:t> Clare </a:t>
            </a:r>
            <a:r>
              <a:rPr lang="en-US" sz="2400" dirty="0"/>
              <a:t>will not drink lemon squash. What is the probability that she 	is unable to drink the squash on two consecutive days?</a:t>
            </a:r>
            <a:endParaRPr lang="en-GB" sz="2400" dirty="0"/>
          </a:p>
        </p:txBody>
      </p:sp>
      <p:sp>
        <p:nvSpPr>
          <p:cNvPr id="7" name="TextBox 6">
            <a:extLst>
              <a:ext uri="{FF2B5EF4-FFF2-40B4-BE49-F238E27FC236}">
                <a16:creationId xmlns:a16="http://schemas.microsoft.com/office/drawing/2014/main" xmlns="" id="{96DCB2D6-5423-4721-BAA1-A184681D52A1}"/>
              </a:ext>
            </a:extLst>
          </p:cNvPr>
          <p:cNvSpPr txBox="1"/>
          <p:nvPr/>
        </p:nvSpPr>
        <p:spPr>
          <a:xfrm>
            <a:off x="10267220" y="2907632"/>
            <a:ext cx="648072" cy="369332"/>
          </a:xfrm>
          <a:prstGeom prst="rect">
            <a:avLst/>
          </a:prstGeom>
          <a:noFill/>
        </p:spPr>
        <p:txBody>
          <a:bodyPr wrap="square" rtlCol="0">
            <a:spAutoFit/>
          </a:bodyPr>
          <a:lstStyle/>
          <a:p>
            <a:r>
              <a:rPr lang="en-GB" sz="1800" dirty="0">
                <a:solidFill>
                  <a:srgbClr val="FF0000"/>
                </a:solidFill>
              </a:rPr>
              <a:t>BL</a:t>
            </a:r>
          </a:p>
        </p:txBody>
      </p:sp>
      <p:sp>
        <p:nvSpPr>
          <p:cNvPr id="12" name="TextBox 11">
            <a:extLst>
              <a:ext uri="{FF2B5EF4-FFF2-40B4-BE49-F238E27FC236}">
                <a16:creationId xmlns:a16="http://schemas.microsoft.com/office/drawing/2014/main" xmlns="" id="{F2AF1FAF-87AD-4655-9056-9A0DEAF31F65}"/>
              </a:ext>
            </a:extLst>
          </p:cNvPr>
          <p:cNvSpPr txBox="1"/>
          <p:nvPr/>
        </p:nvSpPr>
        <p:spPr>
          <a:xfrm>
            <a:off x="10843615" y="2916547"/>
            <a:ext cx="648072" cy="369332"/>
          </a:xfrm>
          <a:prstGeom prst="rect">
            <a:avLst/>
          </a:prstGeom>
          <a:noFill/>
        </p:spPr>
        <p:txBody>
          <a:bodyPr wrap="square" rtlCol="0">
            <a:spAutoFit/>
          </a:bodyPr>
          <a:lstStyle/>
          <a:p>
            <a:r>
              <a:rPr lang="en-GB" sz="1800" dirty="0">
                <a:solidFill>
                  <a:srgbClr val="FF0000"/>
                </a:solidFill>
              </a:rPr>
              <a:t>BO</a:t>
            </a:r>
          </a:p>
        </p:txBody>
      </p:sp>
      <p:sp>
        <p:nvSpPr>
          <p:cNvPr id="13" name="TextBox 12">
            <a:extLst>
              <a:ext uri="{FF2B5EF4-FFF2-40B4-BE49-F238E27FC236}">
                <a16:creationId xmlns:a16="http://schemas.microsoft.com/office/drawing/2014/main" xmlns="" id="{FF12AD90-4B05-4867-B3EB-70544E387DB5}"/>
              </a:ext>
            </a:extLst>
          </p:cNvPr>
          <p:cNvSpPr txBox="1"/>
          <p:nvPr/>
        </p:nvSpPr>
        <p:spPr>
          <a:xfrm>
            <a:off x="9633579" y="3494403"/>
            <a:ext cx="648072" cy="369332"/>
          </a:xfrm>
          <a:prstGeom prst="rect">
            <a:avLst/>
          </a:prstGeom>
          <a:noFill/>
        </p:spPr>
        <p:txBody>
          <a:bodyPr wrap="square" rtlCol="0">
            <a:spAutoFit/>
          </a:bodyPr>
          <a:lstStyle/>
          <a:p>
            <a:r>
              <a:rPr lang="en-GB" sz="1800" dirty="0">
                <a:solidFill>
                  <a:srgbClr val="FF0000"/>
                </a:solidFill>
              </a:rPr>
              <a:t>LB</a:t>
            </a:r>
          </a:p>
        </p:txBody>
      </p:sp>
      <p:sp>
        <p:nvSpPr>
          <p:cNvPr id="14" name="TextBox 13">
            <a:extLst>
              <a:ext uri="{FF2B5EF4-FFF2-40B4-BE49-F238E27FC236}">
                <a16:creationId xmlns:a16="http://schemas.microsoft.com/office/drawing/2014/main" xmlns="" id="{3978B2DA-8AD6-436A-BA9D-BF2D182E0E9A}"/>
              </a:ext>
            </a:extLst>
          </p:cNvPr>
          <p:cNvSpPr txBox="1"/>
          <p:nvPr/>
        </p:nvSpPr>
        <p:spPr>
          <a:xfrm>
            <a:off x="10241089" y="3552447"/>
            <a:ext cx="648072" cy="369332"/>
          </a:xfrm>
          <a:prstGeom prst="rect">
            <a:avLst/>
          </a:prstGeom>
          <a:noFill/>
        </p:spPr>
        <p:txBody>
          <a:bodyPr wrap="square" rtlCol="0">
            <a:spAutoFit/>
          </a:bodyPr>
          <a:lstStyle/>
          <a:p>
            <a:r>
              <a:rPr lang="en-GB" sz="1800" dirty="0">
                <a:solidFill>
                  <a:srgbClr val="FF0000"/>
                </a:solidFill>
              </a:rPr>
              <a:t>LL</a:t>
            </a:r>
          </a:p>
        </p:txBody>
      </p:sp>
      <p:sp>
        <p:nvSpPr>
          <p:cNvPr id="15" name="TextBox 14">
            <a:extLst>
              <a:ext uri="{FF2B5EF4-FFF2-40B4-BE49-F238E27FC236}">
                <a16:creationId xmlns:a16="http://schemas.microsoft.com/office/drawing/2014/main" xmlns="" id="{E5F512EF-4554-434B-A0BD-341814A8C704}"/>
              </a:ext>
            </a:extLst>
          </p:cNvPr>
          <p:cNvSpPr txBox="1"/>
          <p:nvPr/>
        </p:nvSpPr>
        <p:spPr>
          <a:xfrm>
            <a:off x="9633579" y="4135575"/>
            <a:ext cx="648072" cy="369332"/>
          </a:xfrm>
          <a:prstGeom prst="rect">
            <a:avLst/>
          </a:prstGeom>
          <a:noFill/>
        </p:spPr>
        <p:txBody>
          <a:bodyPr wrap="square" rtlCol="0">
            <a:spAutoFit/>
          </a:bodyPr>
          <a:lstStyle/>
          <a:p>
            <a:r>
              <a:rPr lang="en-GB" sz="1800" dirty="0">
                <a:solidFill>
                  <a:srgbClr val="FF0000"/>
                </a:solidFill>
              </a:rPr>
              <a:t>OB</a:t>
            </a:r>
          </a:p>
        </p:txBody>
      </p:sp>
      <p:sp>
        <p:nvSpPr>
          <p:cNvPr id="16" name="TextBox 15">
            <a:extLst>
              <a:ext uri="{FF2B5EF4-FFF2-40B4-BE49-F238E27FC236}">
                <a16:creationId xmlns:a16="http://schemas.microsoft.com/office/drawing/2014/main" xmlns="" id="{D1D8F1A2-D376-4A77-817B-618380673099}"/>
              </a:ext>
            </a:extLst>
          </p:cNvPr>
          <p:cNvSpPr txBox="1"/>
          <p:nvPr/>
        </p:nvSpPr>
        <p:spPr>
          <a:xfrm>
            <a:off x="10241089" y="4142105"/>
            <a:ext cx="648072" cy="369332"/>
          </a:xfrm>
          <a:prstGeom prst="rect">
            <a:avLst/>
          </a:prstGeom>
          <a:noFill/>
        </p:spPr>
        <p:txBody>
          <a:bodyPr wrap="square" rtlCol="0">
            <a:spAutoFit/>
          </a:bodyPr>
          <a:lstStyle/>
          <a:p>
            <a:r>
              <a:rPr lang="en-GB" sz="1800" dirty="0">
                <a:solidFill>
                  <a:srgbClr val="FF0000"/>
                </a:solidFill>
              </a:rPr>
              <a:t>OL</a:t>
            </a:r>
          </a:p>
        </p:txBody>
      </p:sp>
      <p:sp>
        <p:nvSpPr>
          <p:cNvPr id="17" name="TextBox 16">
            <a:extLst>
              <a:ext uri="{FF2B5EF4-FFF2-40B4-BE49-F238E27FC236}">
                <a16:creationId xmlns:a16="http://schemas.microsoft.com/office/drawing/2014/main" xmlns="" id="{0A8D3C95-EC00-4E5D-B4D0-9AA4E6176734}"/>
              </a:ext>
            </a:extLst>
          </p:cNvPr>
          <p:cNvSpPr txBox="1"/>
          <p:nvPr/>
        </p:nvSpPr>
        <p:spPr>
          <a:xfrm>
            <a:off x="10845484" y="4136992"/>
            <a:ext cx="648072" cy="369332"/>
          </a:xfrm>
          <a:prstGeom prst="rect">
            <a:avLst/>
          </a:prstGeom>
          <a:noFill/>
        </p:spPr>
        <p:txBody>
          <a:bodyPr wrap="square" rtlCol="0">
            <a:spAutoFit/>
          </a:bodyPr>
          <a:lstStyle/>
          <a:p>
            <a:r>
              <a:rPr lang="en-GB" sz="1800" dirty="0">
                <a:solidFill>
                  <a:srgbClr val="FF0000"/>
                </a:solidFill>
              </a:rPr>
              <a:t>OO</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xmlns="" id="{A746E5AB-C266-41AD-8040-5A5AB24C33F6}"/>
                  </a:ext>
                </a:extLst>
              </p:cNvPr>
              <p:cNvSpPr txBox="1"/>
              <p:nvPr/>
            </p:nvSpPr>
            <p:spPr>
              <a:xfrm>
                <a:off x="2855640" y="6090573"/>
                <a:ext cx="4045090" cy="616579"/>
              </a:xfrm>
              <a:prstGeom prst="rect">
                <a:avLst/>
              </a:prstGeom>
              <a:noFill/>
            </p:spPr>
            <p:txBody>
              <a:bodyPr wrap="square" rtlCol="0">
                <a:spAutoFit/>
              </a:bodyPr>
              <a:lstStyle/>
              <a:p>
                <a:r>
                  <a:rPr lang="en-GB" sz="2400" dirty="0"/>
                  <a:t>b)  </a:t>
                </a:r>
                <a:r>
                  <a:rPr lang="en-GB" sz="2400" dirty="0" err="1" smtClean="0"/>
                  <a:t>i</a:t>
                </a:r>
                <a:r>
                  <a:rPr lang="en-GB" sz="2400" dirty="0"/>
                  <a:t>)  </a:t>
                </a:r>
                <a14:m>
                  <m:oMath xmlns:m="http://schemas.openxmlformats.org/officeDocument/2006/math">
                    <m:f>
                      <m:fPr>
                        <m:ctrlPr>
                          <a:rPr lang="en-GB" sz="2400" i="1" dirty="0" smtClean="0">
                            <a:solidFill>
                              <a:srgbClr val="FF0000"/>
                            </a:solidFill>
                            <a:latin typeface="Cambria Math"/>
                          </a:rPr>
                        </m:ctrlPr>
                      </m:fPr>
                      <m:num>
                        <m:r>
                          <a:rPr lang="en-GB" sz="2400" b="0" i="1" dirty="0" smtClean="0">
                            <a:solidFill>
                              <a:srgbClr val="FF0000"/>
                            </a:solidFill>
                            <a:latin typeface="Cambria Math" panose="02040503050406030204" pitchFamily="18" charset="0"/>
                          </a:rPr>
                          <m:t>1</m:t>
                        </m:r>
                      </m:num>
                      <m:den>
                        <m:r>
                          <a:rPr lang="en-GB" sz="2400" b="0" i="1" dirty="0" smtClean="0">
                            <a:solidFill>
                              <a:srgbClr val="FF0000"/>
                            </a:solidFill>
                            <a:latin typeface="Cambria Math" panose="02040503050406030204" pitchFamily="18" charset="0"/>
                          </a:rPr>
                          <m:t>9</m:t>
                        </m:r>
                      </m:den>
                    </m:f>
                    <m:r>
                      <a:rPr lang="en-GB" sz="2400" i="1" dirty="0" smtClean="0">
                        <a:latin typeface="Cambria Math" panose="02040503050406030204" pitchFamily="18" charset="0"/>
                      </a:rPr>
                      <m:t>    </m:t>
                    </m:r>
                  </m:oMath>
                </a14:m>
                <a:r>
                  <a:rPr lang="en-GB" sz="2400" dirty="0"/>
                  <a:t>   </a:t>
                </a:r>
                <a:r>
                  <a:rPr lang="en-GB" sz="2400" dirty="0" smtClean="0"/>
                  <a:t>ii</a:t>
                </a:r>
                <a:r>
                  <a:rPr lang="en-GB" sz="2400" dirty="0"/>
                  <a:t>)  </a:t>
                </a:r>
                <a14:m>
                  <m:oMath xmlns:m="http://schemas.openxmlformats.org/officeDocument/2006/math">
                    <m:f>
                      <m:fPr>
                        <m:ctrlPr>
                          <a:rPr lang="en-GB" sz="2400" i="1" dirty="0" smtClean="0">
                            <a:solidFill>
                              <a:srgbClr val="FF0000"/>
                            </a:solidFill>
                            <a:latin typeface="Cambria Math"/>
                          </a:rPr>
                        </m:ctrlPr>
                      </m:fPr>
                      <m:num>
                        <m:r>
                          <a:rPr lang="en-GB" sz="2400" b="0" i="1" dirty="0" smtClean="0">
                            <a:solidFill>
                              <a:srgbClr val="FF0000"/>
                            </a:solidFill>
                            <a:latin typeface="Cambria Math" panose="02040503050406030204" pitchFamily="18" charset="0"/>
                          </a:rPr>
                          <m:t>1</m:t>
                        </m:r>
                      </m:num>
                      <m:den>
                        <m:r>
                          <a:rPr lang="en-GB" sz="2400" b="0" i="1" dirty="0" smtClean="0">
                            <a:solidFill>
                              <a:srgbClr val="FF0000"/>
                            </a:solidFill>
                            <a:latin typeface="Cambria Math" panose="02040503050406030204" pitchFamily="18" charset="0"/>
                          </a:rPr>
                          <m:t>3</m:t>
                        </m:r>
                      </m:den>
                    </m:f>
                  </m:oMath>
                </a14:m>
                <a:r>
                  <a:rPr lang="en-GB" sz="2400" dirty="0"/>
                  <a:t>       </a:t>
                </a:r>
                <a:r>
                  <a:rPr lang="en-GB" sz="2400" dirty="0" smtClean="0"/>
                  <a:t>iii</a:t>
                </a:r>
                <a:r>
                  <a:rPr lang="en-GB" sz="2400" dirty="0"/>
                  <a:t>)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2</m:t>
                        </m:r>
                      </m:num>
                      <m:den>
                        <m:r>
                          <a:rPr lang="en-GB" sz="2400" b="0" i="1" smtClean="0">
                            <a:solidFill>
                              <a:srgbClr val="FF0000"/>
                            </a:solidFill>
                            <a:latin typeface="Cambria Math" panose="02040503050406030204" pitchFamily="18" charset="0"/>
                          </a:rPr>
                          <m:t>9</m:t>
                        </m:r>
                      </m:den>
                    </m:f>
                  </m:oMath>
                </a14:m>
                <a:endParaRPr lang="en-GB" sz="2400" dirty="0"/>
              </a:p>
            </p:txBody>
          </p:sp>
        </mc:Choice>
        <mc:Fallback>
          <p:sp>
            <p:nvSpPr>
              <p:cNvPr id="8" name="TextBox 7">
                <a:extLst>
                  <a:ext uri="{FF2B5EF4-FFF2-40B4-BE49-F238E27FC236}">
                    <a16:creationId xmlns:a16="http://schemas.microsoft.com/office/drawing/2014/main" xmlns:a14="http://schemas.microsoft.com/office/drawing/2010/main" xmlns="" id="{A746E5AB-C266-41AD-8040-5A5AB24C33F6}"/>
                  </a:ext>
                </a:extLst>
              </p:cNvPr>
              <p:cNvSpPr txBox="1">
                <a:spLocks noRot="1" noChangeAspect="1" noMove="1" noResize="1" noEditPoints="1" noAdjustHandles="1" noChangeArrowheads="1" noChangeShapeType="1" noTextEdit="1"/>
              </p:cNvSpPr>
              <p:nvPr/>
            </p:nvSpPr>
            <p:spPr>
              <a:xfrm>
                <a:off x="2855640" y="6090573"/>
                <a:ext cx="4045090" cy="616579"/>
              </a:xfrm>
              <a:prstGeom prst="rect">
                <a:avLst/>
              </a:prstGeom>
              <a:blipFill rotWithShape="1">
                <a:blip r:embed="rId5"/>
                <a:stretch>
                  <a:fillRect l="-2259"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561000DF-E780-4168-83FD-95C28B49EC33}"/>
                  </a:ext>
                </a:extLst>
              </p:cNvPr>
              <p:cNvSpPr txBox="1"/>
              <p:nvPr/>
            </p:nvSpPr>
            <p:spPr>
              <a:xfrm>
                <a:off x="7005606" y="6118990"/>
                <a:ext cx="962604" cy="615040"/>
              </a:xfrm>
              <a:prstGeom prst="rect">
                <a:avLst/>
              </a:prstGeom>
              <a:noFill/>
            </p:spPr>
            <p:txBody>
              <a:bodyPr wrap="square" rtlCol="0">
                <a:spAutoFit/>
              </a:bodyPr>
              <a:lstStyle/>
              <a:p>
                <a:r>
                  <a:rPr lang="en-GB" sz="2400" dirty="0"/>
                  <a:t>c) </a:t>
                </a:r>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4</m:t>
                        </m:r>
                      </m:num>
                      <m:den>
                        <m:r>
                          <a:rPr lang="en-GB" sz="2400" i="1">
                            <a:solidFill>
                              <a:srgbClr val="FF0000"/>
                            </a:solidFill>
                            <a:latin typeface="Cambria Math" panose="02040503050406030204" pitchFamily="18" charset="0"/>
                          </a:rPr>
                          <m:t>9</m:t>
                        </m:r>
                      </m:den>
                    </m:f>
                  </m:oMath>
                </a14:m>
                <a:r>
                  <a:rPr lang="en-GB" sz="2400" dirty="0"/>
                  <a:t>  </a:t>
                </a:r>
              </a:p>
            </p:txBody>
          </p:sp>
        </mc:Choice>
        <mc:Fallback xmlns="">
          <p:sp>
            <p:nvSpPr>
              <p:cNvPr id="10" name="TextBox 9">
                <a:extLst>
                  <a:ext uri="{FF2B5EF4-FFF2-40B4-BE49-F238E27FC236}">
                    <a16:creationId xmlns:a16="http://schemas.microsoft.com/office/drawing/2014/main" id="{561000DF-E780-4168-83FD-95C28B49EC33}"/>
                  </a:ext>
                </a:extLst>
              </p:cNvPr>
              <p:cNvSpPr txBox="1">
                <a:spLocks noRot="1" noChangeAspect="1" noMove="1" noResize="1" noEditPoints="1" noAdjustHandles="1" noChangeArrowheads="1" noChangeShapeType="1" noTextEdit="1"/>
              </p:cNvSpPr>
              <p:nvPr/>
            </p:nvSpPr>
            <p:spPr>
              <a:xfrm>
                <a:off x="7005606" y="6118990"/>
                <a:ext cx="962604" cy="615040"/>
              </a:xfrm>
              <a:prstGeom prst="rect">
                <a:avLst/>
              </a:prstGeom>
              <a:blipFill>
                <a:blip r:embed="rId6"/>
                <a:stretch>
                  <a:fillRect l="-10667" r="-4000" b="-8163"/>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xmlns="" id="{E8558985-F75A-5741-912E-4CF48E01E80D}"/>
              </a:ext>
            </a:extLst>
          </p:cNvPr>
          <p:cNvSpPr txBox="1"/>
          <p:nvPr/>
        </p:nvSpPr>
        <p:spPr>
          <a:xfrm>
            <a:off x="2410950" y="5657325"/>
            <a:ext cx="1812842" cy="461665"/>
          </a:xfrm>
          <a:prstGeom prst="rect">
            <a:avLst/>
          </a:prstGeom>
          <a:noFill/>
        </p:spPr>
        <p:txBody>
          <a:bodyPr wrap="square" rtlCol="0">
            <a:spAutoFit/>
          </a:bodyPr>
          <a:lstStyle/>
          <a:p>
            <a:r>
              <a:rPr lang="en-US" sz="2400" b="1" dirty="0"/>
              <a:t>Answers</a:t>
            </a:r>
          </a:p>
        </p:txBody>
      </p:sp>
      <p:sp>
        <p:nvSpPr>
          <p:cNvPr id="20" name="Rectangle 19">
            <a:extLst>
              <a:ext uri="{FF2B5EF4-FFF2-40B4-BE49-F238E27FC236}">
                <a16:creationId xmlns:a16="http://schemas.microsoft.com/office/drawing/2014/main" xmlns="" id="{4724331E-E51A-5C4F-AA5F-D5090AC2442C}"/>
              </a:ext>
            </a:extLst>
          </p:cNvPr>
          <p:cNvSpPr/>
          <p:nvPr/>
        </p:nvSpPr>
        <p:spPr>
          <a:xfrm>
            <a:off x="-1" y="44625"/>
            <a:ext cx="2214137" cy="1977464"/>
          </a:xfrm>
          <a:prstGeom prst="rect">
            <a:avLst/>
          </a:prstGeom>
        </p:spPr>
        <p:txBody>
          <a:bodyPr wrap="square">
            <a:spAutoFit/>
          </a:bodyPr>
          <a:lstStyle/>
          <a:p>
            <a:pPr algn="ctr"/>
            <a:r>
              <a:rPr lang="en-US" altLang="en-US" b="1" dirty="0">
                <a:solidFill>
                  <a:schemeClr val="bg1"/>
                </a:solidFill>
              </a:rPr>
              <a:t>UNIT: </a:t>
            </a:r>
          </a:p>
          <a:p>
            <a:pPr algn="ctr">
              <a:spcAft>
                <a:spcPts val="300"/>
              </a:spcAft>
            </a:pPr>
            <a:r>
              <a:rPr lang="en-US" altLang="en-US" b="1" dirty="0">
                <a:solidFill>
                  <a:schemeClr val="bg1"/>
                </a:solidFill>
              </a:rPr>
              <a:t>Probability of </a:t>
            </a:r>
            <a:r>
              <a:rPr lang="en-US" altLang="en-US" b="1" dirty="0" smtClean="0">
                <a:solidFill>
                  <a:schemeClr val="bg1"/>
                </a:solidFill>
              </a:rPr>
              <a:t>Two or </a:t>
            </a:r>
            <a:r>
              <a:rPr lang="en-US" altLang="en-US" b="1" dirty="0">
                <a:solidFill>
                  <a:schemeClr val="bg1"/>
                </a:solidFill>
              </a:rPr>
              <a:t>M</a:t>
            </a:r>
            <a:r>
              <a:rPr lang="en-US" altLang="en-US" b="1" dirty="0" smtClean="0">
                <a:solidFill>
                  <a:schemeClr val="bg1"/>
                </a:solidFill>
              </a:rPr>
              <a:t>ore </a:t>
            </a:r>
            <a:r>
              <a:rPr lang="en-US" altLang="en-US" b="1" dirty="0" smtClean="0">
                <a:solidFill>
                  <a:schemeClr val="bg1"/>
                </a:solidFill>
              </a:rPr>
              <a:t>E</a:t>
            </a:r>
            <a:r>
              <a:rPr lang="en-US" altLang="en-US" b="1" dirty="0" smtClean="0">
                <a:solidFill>
                  <a:schemeClr val="bg1"/>
                </a:solidFill>
              </a:rPr>
              <a:t>vents</a:t>
            </a:r>
          </a:p>
          <a:p>
            <a:pPr algn="ctr"/>
            <a:r>
              <a:rPr lang="en-US" altLang="en-US" b="1" dirty="0" smtClean="0">
                <a:solidFill>
                  <a:schemeClr val="bg1"/>
                </a:solidFill>
              </a:rPr>
              <a:t>Section 2</a:t>
            </a:r>
            <a:endParaRPr lang="en-US" altLang="en-US" b="1" dirty="0">
              <a:solidFill>
                <a:schemeClr val="bg1"/>
              </a:solidFill>
            </a:endParaRPr>
          </a:p>
          <a:p>
            <a:pPr algn="ctr"/>
            <a:endParaRPr lang="en-US" altLang="en-US" b="1" dirty="0">
              <a:solidFill>
                <a:schemeClr val="bg1"/>
              </a:solidFill>
            </a:endParaRPr>
          </a:p>
        </p:txBody>
      </p:sp>
    </p:spTree>
    <p:extLst>
      <p:ext uri="{BB962C8B-B14F-4D97-AF65-F5344CB8AC3E}">
        <p14:creationId xmlns:p14="http://schemas.microsoft.com/office/powerpoint/2010/main" val="27219794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3" grpId="0"/>
      <p:bldP spid="14" grpId="0"/>
      <p:bldP spid="15" grpId="0"/>
      <p:bldP spid="16" grpId="0"/>
      <p:bldP spid="1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2: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8" name="Rectangle 7">
            <a:extLst>
              <a:ext uri="{FF2B5EF4-FFF2-40B4-BE49-F238E27FC236}">
                <a16:creationId xmlns:a16="http://schemas.microsoft.com/office/drawing/2014/main" xmlns="" id="{4724331E-E51A-5C4F-AA5F-D5090AC2442C}"/>
              </a:ext>
            </a:extLst>
          </p:cNvPr>
          <p:cNvSpPr/>
          <p:nvPr/>
        </p:nvSpPr>
        <p:spPr>
          <a:xfrm>
            <a:off x="-1" y="44625"/>
            <a:ext cx="2214137" cy="1977464"/>
          </a:xfrm>
          <a:prstGeom prst="rect">
            <a:avLst/>
          </a:prstGeom>
        </p:spPr>
        <p:txBody>
          <a:bodyPr wrap="square">
            <a:spAutoFit/>
          </a:bodyPr>
          <a:lstStyle/>
          <a:p>
            <a:pPr algn="ctr"/>
            <a:r>
              <a:rPr lang="en-US" altLang="en-US" b="1" dirty="0">
                <a:solidFill>
                  <a:schemeClr val="bg1"/>
                </a:solidFill>
              </a:rPr>
              <a:t>UNIT: </a:t>
            </a:r>
          </a:p>
          <a:p>
            <a:pPr algn="ctr">
              <a:spcAft>
                <a:spcPts val="300"/>
              </a:spcAft>
            </a:pPr>
            <a:r>
              <a:rPr lang="en-US" altLang="en-US" b="1" dirty="0">
                <a:solidFill>
                  <a:schemeClr val="bg1"/>
                </a:solidFill>
              </a:rPr>
              <a:t>Probability of </a:t>
            </a:r>
            <a:r>
              <a:rPr lang="en-US" altLang="en-US" b="1" dirty="0" smtClean="0">
                <a:solidFill>
                  <a:schemeClr val="bg1"/>
                </a:solidFill>
              </a:rPr>
              <a:t>Two or </a:t>
            </a:r>
            <a:r>
              <a:rPr lang="en-US" altLang="en-US" b="1" dirty="0">
                <a:solidFill>
                  <a:schemeClr val="bg1"/>
                </a:solidFill>
              </a:rPr>
              <a:t>M</a:t>
            </a:r>
            <a:r>
              <a:rPr lang="en-US" altLang="en-US" b="1" dirty="0" smtClean="0">
                <a:solidFill>
                  <a:schemeClr val="bg1"/>
                </a:solidFill>
              </a:rPr>
              <a:t>ore </a:t>
            </a:r>
            <a:r>
              <a:rPr lang="en-US" altLang="en-US" b="1" dirty="0" smtClean="0">
                <a:solidFill>
                  <a:schemeClr val="bg1"/>
                </a:solidFill>
              </a:rPr>
              <a:t>E</a:t>
            </a:r>
            <a:r>
              <a:rPr lang="en-US" altLang="en-US" b="1" dirty="0" smtClean="0">
                <a:solidFill>
                  <a:schemeClr val="bg1"/>
                </a:solidFill>
              </a:rPr>
              <a:t>vents</a:t>
            </a:r>
          </a:p>
          <a:p>
            <a:pPr algn="ctr"/>
            <a:r>
              <a:rPr lang="en-US" altLang="en-US" b="1" dirty="0" smtClean="0">
                <a:solidFill>
                  <a:schemeClr val="bg1"/>
                </a:solidFill>
              </a:rPr>
              <a:t>Section 2</a:t>
            </a:r>
            <a:endParaRPr lang="en-US" altLang="en-US" b="1" dirty="0">
              <a:solidFill>
                <a:schemeClr val="bg1"/>
              </a:solidFill>
            </a:endParaRPr>
          </a:p>
          <a:p>
            <a:pPr algn="ctr"/>
            <a:endParaRPr lang="en-US" altLang="en-US" b="1" dirty="0">
              <a:solidFill>
                <a:schemeClr val="bg1"/>
              </a:solidFill>
            </a:endParaRPr>
          </a:p>
        </p:txBody>
      </p:sp>
    </p:spTree>
    <p:extLst>
      <p:ext uri="{BB962C8B-B14F-4D97-AF65-F5344CB8AC3E}">
        <p14:creationId xmlns:p14="http://schemas.microsoft.com/office/powerpoint/2010/main" val="2403759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Use of Tree </a:t>
            </a:r>
            <a:r>
              <a:rPr lang="en-US" altLang="en-US" sz="2800" b="1" dirty="0" smtClean="0"/>
              <a:t>Diagrams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BD4E9E45-BFCC-4038-BFFB-1B84DE528134}"/>
              </a:ext>
            </a:extLst>
          </p:cNvPr>
          <p:cNvSpPr/>
          <p:nvPr/>
        </p:nvSpPr>
        <p:spPr>
          <a:xfrm>
            <a:off x="2358143" y="648975"/>
            <a:ext cx="9145016" cy="830997"/>
          </a:xfrm>
          <a:prstGeom prst="rect">
            <a:avLst/>
          </a:prstGeom>
        </p:spPr>
        <p:txBody>
          <a:bodyPr wrap="square">
            <a:spAutoFit/>
          </a:bodyPr>
          <a:lstStyle/>
          <a:p>
            <a:r>
              <a:rPr lang="en-US" sz="2400" dirty="0"/>
              <a:t>Tree diagrams can be used to find the probabilities for two events, when the outcomes are not necessarily equally likely.</a:t>
            </a:r>
            <a:endParaRPr lang="en-GB" sz="2400" dirty="0"/>
          </a:p>
        </p:txBody>
      </p:sp>
      <p:sp>
        <p:nvSpPr>
          <p:cNvPr id="9" name="TextBox 8">
            <a:extLst>
              <a:ext uri="{FF2B5EF4-FFF2-40B4-BE49-F238E27FC236}">
                <a16:creationId xmlns:a16="http://schemas.microsoft.com/office/drawing/2014/main" xmlns="" id="{831143AF-8CC5-4D2A-81A5-9EE6100B7A6B}"/>
              </a:ext>
            </a:extLst>
          </p:cNvPr>
          <p:cNvSpPr txBox="1"/>
          <p:nvPr/>
        </p:nvSpPr>
        <p:spPr>
          <a:xfrm>
            <a:off x="2358143" y="1448235"/>
            <a:ext cx="2071298" cy="461665"/>
          </a:xfrm>
          <a:prstGeom prst="rect">
            <a:avLst/>
          </a:prstGeom>
          <a:noFill/>
        </p:spPr>
        <p:txBody>
          <a:bodyPr wrap="square" rtlCol="0">
            <a:spAutoFit/>
          </a:bodyPr>
          <a:lstStyle/>
          <a:p>
            <a:r>
              <a:rPr lang="en-GB" sz="2400" b="1" dirty="0"/>
              <a:t>Example 1</a:t>
            </a:r>
          </a:p>
        </p:txBody>
      </p:sp>
      <mc:AlternateContent xmlns:mc="http://schemas.openxmlformats.org/markup-compatibility/2006">
        <mc:Choice xmlns:a14="http://schemas.microsoft.com/office/drawing/2010/main" Requires="a14">
          <p:sp>
            <p:nvSpPr>
              <p:cNvPr id="10" name="Rectangle 9">
                <a:extLst>
                  <a:ext uri="{FF2B5EF4-FFF2-40B4-BE49-F238E27FC236}">
                    <a16:creationId xmlns:a16="http://schemas.microsoft.com/office/drawing/2014/main" xmlns="" id="{D8ED6796-2D17-43D7-8EC6-FD85406E04AF}"/>
                  </a:ext>
                </a:extLst>
              </p:cNvPr>
              <p:cNvSpPr/>
              <p:nvPr/>
            </p:nvSpPr>
            <p:spPr>
              <a:xfrm>
                <a:off x="2347731" y="1729549"/>
                <a:ext cx="9656811" cy="616194"/>
              </a:xfrm>
              <a:prstGeom prst="rect">
                <a:avLst/>
              </a:prstGeom>
            </p:spPr>
            <p:txBody>
              <a:bodyPr wrap="none">
                <a:spAutoFit/>
              </a:bodyPr>
              <a:lstStyle/>
              <a:p>
                <a:pPr>
                  <a:spcAft>
                    <a:spcPts val="0"/>
                  </a:spcAft>
                </a:pPr>
                <a:r>
                  <a:rPr lang="en-US" sz="2400" dirty="0"/>
                  <a:t>If the probability that it rains on any day is </a:t>
                </a:r>
                <a14:m>
                  <m:oMath xmlns:m="http://schemas.openxmlformats.org/officeDocument/2006/math">
                    <m:f>
                      <m:fPr>
                        <m:ctrlPr>
                          <a:rPr lang="en-US" sz="2400" i="1" smtClean="0">
                            <a:latin typeface="Cambria Math"/>
                          </a:rPr>
                        </m:ctrlPr>
                      </m:fPr>
                      <m:num>
                        <m:r>
                          <a:rPr lang="en-GB" sz="2400" b="0" i="1" smtClean="0">
                            <a:latin typeface="Cambria Math" panose="02040503050406030204" pitchFamily="18" charset="0"/>
                          </a:rPr>
                          <m:t>1</m:t>
                        </m:r>
                      </m:num>
                      <m:den>
                        <m:r>
                          <a:rPr lang="en-GB" sz="2400" b="0" i="1" smtClean="0">
                            <a:latin typeface="Cambria Math" panose="02040503050406030204" pitchFamily="18" charset="0"/>
                          </a:rPr>
                          <m:t>5</m:t>
                        </m:r>
                      </m:den>
                    </m:f>
                  </m:oMath>
                </a14:m>
                <a:r>
                  <a:rPr lang="en-US" sz="2400" dirty="0"/>
                  <a:t> </a:t>
                </a:r>
                <a:r>
                  <a:rPr lang="en-US" sz="2400" dirty="0" smtClean="0"/>
                  <a:t>, </a:t>
                </a:r>
                <a:r>
                  <a:rPr lang="en-US" sz="2400" dirty="0"/>
                  <a:t>draw a tree diagram </a:t>
                </a:r>
                <a:r>
                  <a:rPr lang="en-US" sz="2400" dirty="0" smtClean="0"/>
                  <a:t>and</a:t>
                </a:r>
              </a:p>
            </p:txBody>
          </p:sp>
        </mc:Choice>
        <mc:Fallback>
          <p:sp>
            <p:nvSpPr>
              <p:cNvPr id="10" name="Rectangle 9">
                <a:extLst>
                  <a:ext uri="{FF2B5EF4-FFF2-40B4-BE49-F238E27FC236}">
                    <a16:creationId xmlns:a16="http://schemas.microsoft.com/office/drawing/2014/main" xmlns:a14="http://schemas.microsoft.com/office/drawing/2010/main" xmlns="" id="{D8ED6796-2D17-43D7-8EC6-FD85406E04AF}"/>
                  </a:ext>
                </a:extLst>
              </p:cNvPr>
              <p:cNvSpPr>
                <a:spLocks noRot="1" noChangeAspect="1" noMove="1" noResize="1" noEditPoints="1" noAdjustHandles="1" noChangeArrowheads="1" noChangeShapeType="1" noTextEdit="1"/>
              </p:cNvSpPr>
              <p:nvPr/>
            </p:nvSpPr>
            <p:spPr>
              <a:xfrm>
                <a:off x="2347731" y="1729549"/>
                <a:ext cx="9656811" cy="616194"/>
              </a:xfrm>
              <a:prstGeom prst="rect">
                <a:avLst/>
              </a:prstGeom>
              <a:blipFill rotWithShape="1">
                <a:blip r:embed="rId4"/>
                <a:stretch>
                  <a:fillRect l="-947" r="-63" b="-8911"/>
                </a:stretch>
              </a:blipFill>
            </p:spPr>
            <p:txBody>
              <a:bodyPr/>
              <a:lstStyle/>
              <a:p>
                <a:r>
                  <a:rPr lang="en-GB">
                    <a:noFill/>
                  </a:rPr>
                  <a:t> </a:t>
                </a:r>
              </a:p>
            </p:txBody>
          </p:sp>
        </mc:Fallback>
      </mc:AlternateContent>
      <p:sp>
        <p:nvSpPr>
          <p:cNvPr id="11" name="Rectangle 10">
            <a:extLst>
              <a:ext uri="{FF2B5EF4-FFF2-40B4-BE49-F238E27FC236}">
                <a16:creationId xmlns:a16="http://schemas.microsoft.com/office/drawing/2014/main" xmlns="" id="{F2D66016-DBE1-4C5D-AE5B-0BA8DCEA1EEF}"/>
              </a:ext>
            </a:extLst>
          </p:cNvPr>
          <p:cNvSpPr/>
          <p:nvPr/>
        </p:nvSpPr>
        <p:spPr>
          <a:xfrm>
            <a:off x="2358143" y="3416300"/>
            <a:ext cx="1412566" cy="461665"/>
          </a:xfrm>
          <a:prstGeom prst="rect">
            <a:avLst/>
          </a:prstGeom>
        </p:spPr>
        <p:txBody>
          <a:bodyPr wrap="none">
            <a:spAutoFit/>
          </a:bodyPr>
          <a:lstStyle/>
          <a:p>
            <a:r>
              <a:rPr lang="en-GB" sz="2400" b="1" dirty="0"/>
              <a:t>Solution</a:t>
            </a:r>
          </a:p>
        </p:txBody>
      </p:sp>
      <mc:AlternateContent xmlns:mc="http://schemas.openxmlformats.org/markup-compatibility/2006">
        <mc:Choice xmlns:a14="http://schemas.microsoft.com/office/drawing/2010/main" Requires="a14">
          <p:sp>
            <p:nvSpPr>
              <p:cNvPr id="12" name="Rectangle 11">
                <a:extLst>
                  <a:ext uri="{FF2B5EF4-FFF2-40B4-BE49-F238E27FC236}">
                    <a16:creationId xmlns:a16="http://schemas.microsoft.com/office/drawing/2014/main" xmlns="" id="{C8F6BA0E-6A7C-40C8-9DF3-5D42843870A4}"/>
                  </a:ext>
                </a:extLst>
              </p:cNvPr>
              <p:cNvSpPr/>
              <p:nvPr/>
            </p:nvSpPr>
            <p:spPr>
              <a:xfrm>
                <a:off x="2379698" y="3759578"/>
                <a:ext cx="4868430" cy="2462854"/>
              </a:xfrm>
              <a:prstGeom prst="rect">
                <a:avLst/>
              </a:prstGeom>
            </p:spPr>
            <p:txBody>
              <a:bodyPr wrap="square">
                <a:spAutoFit/>
              </a:bodyPr>
              <a:lstStyle/>
              <a:p>
                <a:r>
                  <a:rPr lang="en-US" sz="2400" dirty="0" smtClean="0">
                    <a:solidFill>
                      <a:srgbClr val="FF0000"/>
                    </a:solidFill>
                  </a:rPr>
                  <a:t>The tree diagram shows all the possible outcomes. Then the probability of each event can be placed on the appropriate branch of the tree.  The probability of no rain is </a:t>
                </a:r>
                <a:r>
                  <a:rPr lang="en-US" sz="2400" dirty="0">
                    <a:solidFill>
                      <a:srgbClr val="FF0000"/>
                    </a:solidFill>
                  </a:rPr>
                  <a:t>1 − </a:t>
                </a:r>
                <a14:m>
                  <m:oMath xmlns:m="http://schemas.openxmlformats.org/officeDocument/2006/math">
                    <m:f>
                      <m:fPr>
                        <m:ctrlPr>
                          <a:rPr lang="en-US"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5</m:t>
                        </m:r>
                      </m:den>
                    </m:f>
                  </m:oMath>
                </a14:m>
                <a:r>
                  <a:rPr lang="en-GB" sz="2400" dirty="0">
                    <a:solidFill>
                      <a:srgbClr val="FF0000"/>
                    </a:solidFill>
                  </a:rPr>
                  <a:t> = </a:t>
                </a:r>
                <a14:m>
                  <m:oMath xmlns:m="http://schemas.openxmlformats.org/officeDocument/2006/math">
                    <m:f>
                      <m:fPr>
                        <m:ctrlPr>
                          <a:rPr lang="en-GB" sz="2400" i="1" dirty="0" smtClean="0">
                            <a:solidFill>
                              <a:srgbClr val="FF0000"/>
                            </a:solidFill>
                            <a:latin typeface="Cambria Math"/>
                          </a:rPr>
                        </m:ctrlPr>
                      </m:fPr>
                      <m:num>
                        <m:r>
                          <a:rPr lang="en-GB" sz="2400" b="0" i="1" dirty="0" smtClean="0">
                            <a:solidFill>
                              <a:srgbClr val="FF0000"/>
                            </a:solidFill>
                            <a:latin typeface="Cambria Math" panose="02040503050406030204" pitchFamily="18" charset="0"/>
                          </a:rPr>
                          <m:t>4</m:t>
                        </m:r>
                      </m:num>
                      <m:den>
                        <m:r>
                          <a:rPr lang="en-GB" sz="2400" b="0" i="1" dirty="0" smtClean="0">
                            <a:solidFill>
                              <a:srgbClr val="FF0000"/>
                            </a:solidFill>
                            <a:latin typeface="Cambria Math" panose="02040503050406030204" pitchFamily="18" charset="0"/>
                          </a:rPr>
                          <m:t>5</m:t>
                        </m:r>
                      </m:den>
                    </m:f>
                    <m:r>
                      <a:rPr lang="en-GB" sz="2400" b="0" i="1" dirty="0" smtClean="0">
                        <a:solidFill>
                          <a:srgbClr val="FF0000"/>
                        </a:solidFill>
                        <a:latin typeface="Cambria Math"/>
                      </a:rPr>
                      <m:t>.</m:t>
                    </m:r>
                  </m:oMath>
                </a14:m>
                <a:endParaRPr lang="en-GB" sz="2400" dirty="0">
                  <a:solidFill>
                    <a:srgbClr val="FF0000"/>
                  </a:solidFill>
                </a:endParaRPr>
              </a:p>
            </p:txBody>
          </p:sp>
        </mc:Choice>
        <mc:Fallback>
          <p:sp>
            <p:nvSpPr>
              <p:cNvPr id="12" name="Rectangle 11">
                <a:extLst>
                  <a:ext uri="{FF2B5EF4-FFF2-40B4-BE49-F238E27FC236}">
                    <a16:creationId xmlns:a16="http://schemas.microsoft.com/office/drawing/2014/main" xmlns:a14="http://schemas.microsoft.com/office/drawing/2010/main" xmlns="" id="{C8F6BA0E-6A7C-40C8-9DF3-5D42843870A4}"/>
                  </a:ext>
                </a:extLst>
              </p:cNvPr>
              <p:cNvSpPr>
                <a:spLocks noRot="1" noChangeAspect="1" noMove="1" noResize="1" noEditPoints="1" noAdjustHandles="1" noChangeArrowheads="1" noChangeShapeType="1" noTextEdit="1"/>
              </p:cNvSpPr>
              <p:nvPr/>
            </p:nvSpPr>
            <p:spPr>
              <a:xfrm>
                <a:off x="2379698" y="3759578"/>
                <a:ext cx="4868430" cy="2462854"/>
              </a:xfrm>
              <a:prstGeom prst="rect">
                <a:avLst/>
              </a:prstGeom>
              <a:blipFill rotWithShape="1">
                <a:blip r:embed="rId5"/>
                <a:stretch>
                  <a:fillRect l="-1877" t="-1733" b="-1485"/>
                </a:stretch>
              </a:blipFill>
            </p:spPr>
            <p:txBody>
              <a:bodyPr/>
              <a:lstStyle/>
              <a:p>
                <a:r>
                  <a:rPr lang="en-GB">
                    <a:noFill/>
                  </a:rPr>
                  <a:t> </a:t>
                </a:r>
              </a:p>
            </p:txBody>
          </p:sp>
        </mc:Fallback>
      </mc:AlternateContent>
      <p:sp>
        <p:nvSpPr>
          <p:cNvPr id="3" name="TextBox 2">
            <a:extLst>
              <a:ext uri="{FF2B5EF4-FFF2-40B4-BE49-F238E27FC236}">
                <a16:creationId xmlns:a16="http://schemas.microsoft.com/office/drawing/2014/main" xmlns="" id="{BAF90E7E-828B-B540-B0A1-715C47F4EE37}"/>
              </a:ext>
            </a:extLst>
          </p:cNvPr>
          <p:cNvSpPr txBox="1"/>
          <p:nvPr/>
        </p:nvSpPr>
        <p:spPr>
          <a:xfrm>
            <a:off x="2805402" y="6285655"/>
            <a:ext cx="4313830" cy="400110"/>
          </a:xfrm>
          <a:prstGeom prst="rect">
            <a:avLst/>
          </a:prstGeom>
          <a:noFill/>
        </p:spPr>
        <p:txBody>
          <a:bodyPr wrap="square" rtlCol="0">
            <a:spAutoFit/>
          </a:bodyPr>
          <a:lstStyle/>
          <a:p>
            <a:r>
              <a:rPr lang="en-US" dirty="0"/>
              <a:t>Solution continued on next </a:t>
            </a:r>
            <a:r>
              <a:rPr lang="en-US" dirty="0" smtClean="0"/>
              <a:t>slide.</a:t>
            </a:r>
            <a:endParaRPr lang="en-US" dirty="0"/>
          </a:p>
        </p:txBody>
      </p:sp>
      <p:pic>
        <p:nvPicPr>
          <p:cNvPr id="4" name="Picture 3">
            <a:extLst>
              <a:ext uri="{FF2B5EF4-FFF2-40B4-BE49-F238E27FC236}">
                <a16:creationId xmlns:a16="http://schemas.microsoft.com/office/drawing/2014/main" xmlns="" id="{5462F84A-3C30-4D44-AF83-0B56CE9022D2}"/>
              </a:ext>
            </a:extLst>
          </p:cNvPr>
          <p:cNvPicPr>
            <a:picLocks noChangeAspect="1"/>
          </p:cNvPicPr>
          <p:nvPr/>
        </p:nvPicPr>
        <p:blipFill>
          <a:blip r:embed="rId6"/>
          <a:stretch>
            <a:fillRect/>
          </a:stretch>
        </p:blipFill>
        <p:spPr>
          <a:xfrm>
            <a:off x="7119232" y="3487124"/>
            <a:ext cx="4534732" cy="3249487"/>
          </a:xfrm>
          <a:prstGeom prst="rect">
            <a:avLst/>
          </a:prstGeom>
        </p:spPr>
      </p:pic>
      <p:sp>
        <p:nvSpPr>
          <p:cNvPr id="13" name="Rectangle 12">
            <a:extLst>
              <a:ext uri="{FF2B5EF4-FFF2-40B4-BE49-F238E27FC236}">
                <a16:creationId xmlns:a16="http://schemas.microsoft.com/office/drawing/2014/main" xmlns="" id="{4724331E-E51A-5C4F-AA5F-D5090AC2442C}"/>
              </a:ext>
            </a:extLst>
          </p:cNvPr>
          <p:cNvSpPr/>
          <p:nvPr/>
        </p:nvSpPr>
        <p:spPr>
          <a:xfrm>
            <a:off x="-1" y="44625"/>
            <a:ext cx="2214137" cy="1977464"/>
          </a:xfrm>
          <a:prstGeom prst="rect">
            <a:avLst/>
          </a:prstGeom>
        </p:spPr>
        <p:txBody>
          <a:bodyPr wrap="square">
            <a:spAutoFit/>
          </a:bodyPr>
          <a:lstStyle/>
          <a:p>
            <a:pPr algn="ctr"/>
            <a:r>
              <a:rPr lang="en-US" altLang="en-US" b="1" dirty="0">
                <a:solidFill>
                  <a:schemeClr val="bg1"/>
                </a:solidFill>
              </a:rPr>
              <a:t>UNIT: </a:t>
            </a:r>
          </a:p>
          <a:p>
            <a:pPr algn="ctr">
              <a:spcAft>
                <a:spcPts val="300"/>
              </a:spcAft>
            </a:pPr>
            <a:r>
              <a:rPr lang="en-US" altLang="en-US" b="1" dirty="0">
                <a:solidFill>
                  <a:schemeClr val="bg1"/>
                </a:solidFill>
              </a:rPr>
              <a:t>Probability of </a:t>
            </a:r>
            <a:r>
              <a:rPr lang="en-US" altLang="en-US" b="1" dirty="0" smtClean="0">
                <a:solidFill>
                  <a:schemeClr val="bg1"/>
                </a:solidFill>
              </a:rPr>
              <a:t>Two or </a:t>
            </a:r>
            <a:r>
              <a:rPr lang="en-US" altLang="en-US" b="1" dirty="0">
                <a:solidFill>
                  <a:schemeClr val="bg1"/>
                </a:solidFill>
              </a:rPr>
              <a:t>M</a:t>
            </a:r>
            <a:r>
              <a:rPr lang="en-US" altLang="en-US" b="1" dirty="0" smtClean="0">
                <a:solidFill>
                  <a:schemeClr val="bg1"/>
                </a:solidFill>
              </a:rPr>
              <a:t>ore </a:t>
            </a:r>
            <a:r>
              <a:rPr lang="en-US" altLang="en-US" b="1" dirty="0" smtClean="0">
                <a:solidFill>
                  <a:schemeClr val="bg1"/>
                </a:solidFill>
              </a:rPr>
              <a:t>E</a:t>
            </a:r>
            <a:r>
              <a:rPr lang="en-US" altLang="en-US" b="1" dirty="0" smtClean="0">
                <a:solidFill>
                  <a:schemeClr val="bg1"/>
                </a:solidFill>
              </a:rPr>
              <a:t>vents</a:t>
            </a:r>
          </a:p>
          <a:p>
            <a:pPr algn="ctr"/>
            <a:r>
              <a:rPr lang="en-US" altLang="en-US" b="1" dirty="0" smtClean="0">
                <a:solidFill>
                  <a:schemeClr val="bg1"/>
                </a:solidFill>
              </a:rPr>
              <a:t>Section 3</a:t>
            </a:r>
            <a:endParaRPr lang="en-US" altLang="en-US" b="1" dirty="0">
              <a:solidFill>
                <a:schemeClr val="bg1"/>
              </a:solidFill>
            </a:endParaRPr>
          </a:p>
          <a:p>
            <a:pPr algn="ctr"/>
            <a:endParaRPr lang="en-US" altLang="en-US" b="1" dirty="0">
              <a:solidFill>
                <a:schemeClr val="bg1"/>
              </a:solidFill>
            </a:endParaRPr>
          </a:p>
        </p:txBody>
      </p:sp>
      <p:sp>
        <p:nvSpPr>
          <p:cNvPr id="5" name="TextBox 4"/>
          <p:cNvSpPr txBox="1"/>
          <p:nvPr/>
        </p:nvSpPr>
        <p:spPr>
          <a:xfrm>
            <a:off x="2368277" y="2184652"/>
            <a:ext cx="8120211" cy="1646605"/>
          </a:xfrm>
          <a:prstGeom prst="rect">
            <a:avLst/>
          </a:prstGeom>
          <a:noFill/>
        </p:spPr>
        <p:txBody>
          <a:bodyPr wrap="square" rtlCol="0">
            <a:spAutoFit/>
          </a:bodyPr>
          <a:lstStyle/>
          <a:p>
            <a:pPr>
              <a:spcAft>
                <a:spcPts val="300"/>
              </a:spcAft>
            </a:pPr>
            <a:r>
              <a:rPr lang="en-US" sz="2400" dirty="0"/>
              <a:t>find the </a:t>
            </a:r>
            <a:r>
              <a:rPr lang="en-US" sz="2400" dirty="0" smtClean="0"/>
              <a:t>probability</a:t>
            </a:r>
          </a:p>
          <a:p>
            <a:pPr>
              <a:spcAft>
                <a:spcPts val="0"/>
              </a:spcAft>
            </a:pPr>
            <a:r>
              <a:rPr lang="en-US" sz="2400" dirty="0"/>
              <a:t>a)	that it rains on two consecutive days,</a:t>
            </a:r>
          </a:p>
          <a:p>
            <a:r>
              <a:rPr lang="en-US" sz="2400" dirty="0"/>
              <a:t>b)	that it rains on only one of two consecutive days.</a:t>
            </a:r>
            <a:endParaRPr lang="en-GB" sz="2400" dirty="0"/>
          </a:p>
          <a:p>
            <a:endParaRPr lang="en-GB" sz="2400" dirty="0"/>
          </a:p>
        </p:txBody>
      </p:sp>
    </p:spTree>
    <p:extLst>
      <p:ext uri="{BB962C8B-B14F-4D97-AF65-F5344CB8AC3E}">
        <p14:creationId xmlns:p14="http://schemas.microsoft.com/office/powerpoint/2010/main" val="24308819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Use of Tree </a:t>
            </a:r>
            <a:r>
              <a:rPr lang="en-US" altLang="en-US" sz="2800" b="1" dirty="0" smtClean="0"/>
              <a:t>Diagrams</a:t>
            </a:r>
            <a:endParaRPr lang="en-US" altLang="en-US" sz="2800" b="1" dirty="0"/>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xmlns="" id="{E1A29542-B193-45F3-B043-44D6108023FA}"/>
              </a:ext>
            </a:extLst>
          </p:cNvPr>
          <p:cNvPicPr>
            <a:picLocks noChangeAspect="1"/>
          </p:cNvPicPr>
          <p:nvPr/>
        </p:nvPicPr>
        <p:blipFill>
          <a:blip r:embed="rId4"/>
          <a:stretch>
            <a:fillRect/>
          </a:stretch>
        </p:blipFill>
        <p:spPr>
          <a:xfrm>
            <a:off x="2351584" y="2408494"/>
            <a:ext cx="5544616" cy="3103513"/>
          </a:xfrm>
          <a:prstGeom prst="rect">
            <a:avLst/>
          </a:prstGeom>
        </p:spPr>
      </p:pic>
      <p:sp>
        <p:nvSpPr>
          <p:cNvPr id="3" name="Rectangle 2">
            <a:extLst>
              <a:ext uri="{FF2B5EF4-FFF2-40B4-BE49-F238E27FC236}">
                <a16:creationId xmlns:a16="http://schemas.microsoft.com/office/drawing/2014/main" xmlns="" id="{77F76C1C-5A95-4A84-89EF-77F7D30A870E}"/>
              </a:ext>
            </a:extLst>
          </p:cNvPr>
          <p:cNvSpPr/>
          <p:nvPr/>
        </p:nvSpPr>
        <p:spPr>
          <a:xfrm>
            <a:off x="2432571" y="629400"/>
            <a:ext cx="3171061" cy="461665"/>
          </a:xfrm>
          <a:prstGeom prst="rect">
            <a:avLst/>
          </a:prstGeom>
        </p:spPr>
        <p:txBody>
          <a:bodyPr wrap="none">
            <a:spAutoFit/>
          </a:bodyPr>
          <a:lstStyle/>
          <a:p>
            <a:r>
              <a:rPr lang="en-GB" sz="2400" b="1" dirty="0"/>
              <a:t>Solution (continued)</a:t>
            </a:r>
          </a:p>
        </p:txBody>
      </p:sp>
      <mc:AlternateContent xmlns:mc="http://schemas.openxmlformats.org/markup-compatibility/2006">
        <mc:Choice xmlns:a14="http://schemas.microsoft.com/office/drawing/2010/main" Requires="a14">
          <p:sp>
            <p:nvSpPr>
              <p:cNvPr id="4" name="Rectangle 3">
                <a:extLst>
                  <a:ext uri="{FF2B5EF4-FFF2-40B4-BE49-F238E27FC236}">
                    <a16:creationId xmlns:a16="http://schemas.microsoft.com/office/drawing/2014/main" xmlns="" id="{DB8D1C18-DBBF-4760-8668-C8A9C4763654}"/>
                  </a:ext>
                </a:extLst>
              </p:cNvPr>
              <p:cNvSpPr/>
              <p:nvPr/>
            </p:nvSpPr>
            <p:spPr>
              <a:xfrm>
                <a:off x="2351584" y="1090252"/>
                <a:ext cx="9577064" cy="1354858"/>
              </a:xfrm>
              <a:prstGeom prst="rect">
                <a:avLst/>
              </a:prstGeom>
            </p:spPr>
            <p:txBody>
              <a:bodyPr wrap="square">
                <a:spAutoFit/>
              </a:bodyPr>
              <a:lstStyle/>
              <a:p>
                <a:r>
                  <a:rPr lang="en-US" sz="2400" dirty="0">
                    <a:solidFill>
                      <a:srgbClr val="FF0000"/>
                    </a:solidFill>
                  </a:rPr>
                  <a:t>The probability of each outcome is obtained by multiplying together the probabilities on the branches leading to that outcome.  For rain on the first day, but not on the second, the probability is   </a:t>
                </a:r>
                <a14:m>
                  <m:oMath xmlns:m="http://schemas.openxmlformats.org/officeDocument/2006/math">
                    <m:f>
                      <m:fPr>
                        <m:ctrlPr>
                          <a:rPr lang="en-US"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5</m:t>
                        </m:r>
                      </m:den>
                    </m:f>
                    <m:r>
                      <a:rPr lang="en-GB" sz="2400" b="0" i="1" smtClean="0">
                        <a:solidFill>
                          <a:srgbClr val="FF0000"/>
                        </a:solidFill>
                        <a:latin typeface="Cambria Math" panose="02040503050406030204" pitchFamily="18" charset="0"/>
                      </a:rPr>
                      <m:t>×</m:t>
                    </m:r>
                  </m:oMath>
                </a14:m>
                <a:r>
                  <a:rPr lang="en-GB" sz="2400" dirty="0">
                    <a:solidFill>
                      <a:srgbClr val="FF0000"/>
                    </a:solidFill>
                  </a:rPr>
                  <a:t> </a:t>
                </a:r>
                <a14:m>
                  <m:oMath xmlns:m="http://schemas.openxmlformats.org/officeDocument/2006/math">
                    <m:f>
                      <m:fPr>
                        <m:ctrlPr>
                          <a:rPr lang="en-GB" sz="2400" i="1" dirty="0" smtClean="0">
                            <a:solidFill>
                              <a:srgbClr val="FF0000"/>
                            </a:solidFill>
                            <a:latin typeface="Cambria Math"/>
                          </a:rPr>
                        </m:ctrlPr>
                      </m:fPr>
                      <m:num>
                        <m:r>
                          <a:rPr lang="en-GB" sz="2400" b="0" i="1" dirty="0" smtClean="0">
                            <a:solidFill>
                              <a:srgbClr val="FF0000"/>
                            </a:solidFill>
                            <a:latin typeface="Cambria Math" panose="02040503050406030204" pitchFamily="18" charset="0"/>
                          </a:rPr>
                          <m:t>4</m:t>
                        </m:r>
                      </m:num>
                      <m:den>
                        <m:r>
                          <a:rPr lang="en-GB" sz="2400" b="0" i="1" dirty="0" smtClean="0">
                            <a:solidFill>
                              <a:srgbClr val="FF0000"/>
                            </a:solidFill>
                            <a:latin typeface="Cambria Math" panose="02040503050406030204" pitchFamily="18" charset="0"/>
                          </a:rPr>
                          <m:t>5</m:t>
                        </m:r>
                      </m:den>
                    </m:f>
                  </m:oMath>
                </a14:m>
                <a:r>
                  <a:rPr lang="en-GB" sz="2400" dirty="0">
                    <a:solidFill>
                      <a:srgbClr val="FF0000"/>
                    </a:solidFill>
                  </a:rPr>
                  <a:t> =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4</m:t>
                        </m:r>
                      </m:num>
                      <m:den>
                        <m:r>
                          <a:rPr lang="en-GB" sz="2400" b="0" i="1" smtClean="0">
                            <a:solidFill>
                              <a:srgbClr val="FF0000"/>
                            </a:solidFill>
                            <a:latin typeface="Cambria Math" panose="02040503050406030204" pitchFamily="18" charset="0"/>
                          </a:rPr>
                          <m:t>25</m:t>
                        </m:r>
                      </m:den>
                    </m:f>
                  </m:oMath>
                </a14:m>
                <a:r>
                  <a:rPr lang="en-GB" sz="2400" dirty="0" smtClean="0">
                    <a:solidFill>
                      <a:srgbClr val="FF0000"/>
                    </a:solidFill>
                  </a:rPr>
                  <a:t>.</a:t>
                </a:r>
                <a:endParaRPr lang="en-GB" sz="2400" dirty="0">
                  <a:solidFill>
                    <a:srgbClr val="FF0000"/>
                  </a:solidFill>
                </a:endParaRPr>
              </a:p>
            </p:txBody>
          </p:sp>
        </mc:Choice>
        <mc:Fallback>
          <p:sp>
            <p:nvSpPr>
              <p:cNvPr id="4" name="Rectangle 3">
                <a:extLst>
                  <a:ext uri="{FF2B5EF4-FFF2-40B4-BE49-F238E27FC236}">
                    <a16:creationId xmlns:a16="http://schemas.microsoft.com/office/drawing/2014/main" xmlns:a14="http://schemas.microsoft.com/office/drawing/2010/main" xmlns="" id="{DB8D1C18-DBBF-4760-8668-C8A9C4763654}"/>
                  </a:ext>
                </a:extLst>
              </p:cNvPr>
              <p:cNvSpPr>
                <a:spLocks noRot="1" noChangeAspect="1" noMove="1" noResize="1" noEditPoints="1" noAdjustHandles="1" noChangeArrowheads="1" noChangeShapeType="1" noTextEdit="1"/>
              </p:cNvSpPr>
              <p:nvPr/>
            </p:nvSpPr>
            <p:spPr>
              <a:xfrm>
                <a:off x="2351584" y="1090252"/>
                <a:ext cx="9577064" cy="1354858"/>
              </a:xfrm>
              <a:prstGeom prst="rect">
                <a:avLst/>
              </a:prstGeom>
              <a:blipFill rotWithShape="1">
                <a:blip r:embed="rId5"/>
                <a:stretch>
                  <a:fillRect l="-1018" t="-3153" r="-1782" b="-3604"/>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5" name="Rectangle 4">
                <a:extLst>
                  <a:ext uri="{FF2B5EF4-FFF2-40B4-BE49-F238E27FC236}">
                    <a16:creationId xmlns:a16="http://schemas.microsoft.com/office/drawing/2014/main" xmlns="" id="{76C086D5-5765-416D-BA6E-0EC4E3212B12}"/>
                  </a:ext>
                </a:extLst>
              </p:cNvPr>
              <p:cNvSpPr/>
              <p:nvPr/>
            </p:nvSpPr>
            <p:spPr>
              <a:xfrm>
                <a:off x="7974557" y="2930543"/>
                <a:ext cx="3987006" cy="1724190"/>
              </a:xfrm>
              <a:prstGeom prst="rect">
                <a:avLst/>
              </a:prstGeom>
            </p:spPr>
            <p:txBody>
              <a:bodyPr wrap="square">
                <a:spAutoFit/>
              </a:bodyPr>
              <a:lstStyle/>
              <a:p>
                <a:r>
                  <a:rPr lang="en-US" sz="2400" dirty="0" smtClean="0">
                    <a:solidFill>
                      <a:srgbClr val="FF0000"/>
                    </a:solidFill>
                  </a:rPr>
                  <a:t>a</a:t>
                </a:r>
                <a:r>
                  <a:rPr lang="en-US" sz="2400" dirty="0">
                    <a:solidFill>
                      <a:srgbClr val="FF0000"/>
                    </a:solidFill>
                  </a:rPr>
                  <a:t>) The probability that it rains on two consecutive days is given by the top set of branches, and is </a:t>
                </a:r>
                <a14:m>
                  <m:oMath xmlns:m="http://schemas.openxmlformats.org/officeDocument/2006/math">
                    <m:f>
                      <m:fPr>
                        <m:ctrlPr>
                          <a:rPr lang="en-US"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25</m:t>
                        </m:r>
                      </m:den>
                    </m:f>
                    <m:r>
                      <a:rPr lang="en-GB" sz="2400" i="1">
                        <a:solidFill>
                          <a:srgbClr val="FF0000"/>
                        </a:solidFill>
                        <a:latin typeface="Cambria Math" panose="02040503050406030204" pitchFamily="18" charset="0"/>
                      </a:rPr>
                      <m:t> </m:t>
                    </m:r>
                    <m:r>
                      <a:rPr lang="en-GB" sz="2400" b="0" i="1" smtClean="0">
                        <a:solidFill>
                          <a:srgbClr val="FF0000"/>
                        </a:solidFill>
                        <a:latin typeface="Cambria Math"/>
                      </a:rPr>
                      <m:t>.</m:t>
                    </m:r>
                  </m:oMath>
                </a14:m>
                <a:endParaRPr lang="en-GB" sz="2400" dirty="0">
                  <a:solidFill>
                    <a:srgbClr val="FF0000"/>
                  </a:solidFill>
                </a:endParaRPr>
              </a:p>
            </p:txBody>
          </p:sp>
        </mc:Choice>
        <mc:Fallback>
          <p:sp>
            <p:nvSpPr>
              <p:cNvPr id="5" name="Rectangle 4">
                <a:extLst>
                  <a:ext uri="{FF2B5EF4-FFF2-40B4-BE49-F238E27FC236}">
                    <a16:creationId xmlns:a16="http://schemas.microsoft.com/office/drawing/2014/main" xmlns:a14="http://schemas.microsoft.com/office/drawing/2010/main" xmlns="" id="{76C086D5-5765-416D-BA6E-0EC4E3212B12}"/>
                  </a:ext>
                </a:extLst>
              </p:cNvPr>
              <p:cNvSpPr>
                <a:spLocks noRot="1" noChangeAspect="1" noMove="1" noResize="1" noEditPoints="1" noAdjustHandles="1" noChangeArrowheads="1" noChangeShapeType="1" noTextEdit="1"/>
              </p:cNvSpPr>
              <p:nvPr/>
            </p:nvSpPr>
            <p:spPr>
              <a:xfrm>
                <a:off x="7974557" y="2930543"/>
                <a:ext cx="3987006" cy="1724190"/>
              </a:xfrm>
              <a:prstGeom prst="rect">
                <a:avLst/>
              </a:prstGeom>
              <a:blipFill rotWithShape="1">
                <a:blip r:embed="rId6"/>
                <a:stretch>
                  <a:fillRect l="-2294" t="-2473" r="-1376" b="-2473"/>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6" name="Rectangle 5">
                <a:extLst>
                  <a:ext uri="{FF2B5EF4-FFF2-40B4-BE49-F238E27FC236}">
                    <a16:creationId xmlns:a16="http://schemas.microsoft.com/office/drawing/2014/main" xmlns="" id="{854837F7-106D-4180-92C8-389692969686}"/>
                  </a:ext>
                </a:extLst>
              </p:cNvPr>
              <p:cNvSpPr/>
              <p:nvPr/>
            </p:nvSpPr>
            <p:spPr>
              <a:xfrm>
                <a:off x="3003240" y="5638470"/>
                <a:ext cx="8854008" cy="1018997"/>
              </a:xfrm>
              <a:prstGeom prst="rect">
                <a:avLst/>
              </a:prstGeom>
            </p:spPr>
            <p:txBody>
              <a:bodyPr wrap="square">
                <a:spAutoFit/>
              </a:bodyPr>
              <a:lstStyle/>
              <a:p>
                <a:r>
                  <a:rPr lang="en-US" sz="2400" dirty="0" smtClean="0">
                    <a:solidFill>
                      <a:srgbClr val="FF0000"/>
                    </a:solidFill>
                  </a:rPr>
                  <a:t>b</a:t>
                </a:r>
                <a:r>
                  <a:rPr lang="en-US" sz="2400" dirty="0">
                    <a:solidFill>
                      <a:srgbClr val="FF0000"/>
                    </a:solidFill>
                  </a:rPr>
                  <a:t>) The probability of rain on only one day is found by adding these two probabilities together: </a:t>
                </a:r>
                <a14:m>
                  <m:oMath xmlns:m="http://schemas.openxmlformats.org/officeDocument/2006/math">
                    <m:f>
                      <m:fPr>
                        <m:ctrlPr>
                          <a:rPr lang="en-US" sz="2400" i="1">
                            <a:solidFill>
                              <a:srgbClr val="FF0000"/>
                            </a:solidFill>
                            <a:latin typeface="Cambria Math"/>
                          </a:rPr>
                        </m:ctrlPr>
                      </m:fPr>
                      <m:num>
                        <m:r>
                          <a:rPr lang="en-GB" sz="2400" b="0" i="1" smtClean="0">
                            <a:solidFill>
                              <a:srgbClr val="FF0000"/>
                            </a:solidFill>
                            <a:latin typeface="Cambria Math" panose="02040503050406030204" pitchFamily="18" charset="0"/>
                          </a:rPr>
                          <m:t>4</m:t>
                        </m:r>
                      </m:num>
                      <m:den>
                        <m:r>
                          <a:rPr lang="en-GB" sz="2400" i="1">
                            <a:solidFill>
                              <a:srgbClr val="FF0000"/>
                            </a:solidFill>
                            <a:latin typeface="Cambria Math" panose="02040503050406030204" pitchFamily="18" charset="0"/>
                          </a:rPr>
                          <m:t>25</m:t>
                        </m:r>
                      </m:den>
                    </m:f>
                  </m:oMath>
                </a14:m>
                <a:r>
                  <a:rPr lang="en-GB" sz="2400" dirty="0">
                    <a:solidFill>
                      <a:srgbClr val="FF0000"/>
                    </a:solidFill>
                  </a:rPr>
                  <a:t>  +</a:t>
                </a:r>
                <a:r>
                  <a:rPr lang="en-US" sz="2400" dirty="0">
                    <a:solidFill>
                      <a:srgbClr val="FF0000"/>
                    </a:solidFill>
                  </a:rPr>
                  <a:t> </a:t>
                </a:r>
                <a14:m>
                  <m:oMath xmlns:m="http://schemas.openxmlformats.org/officeDocument/2006/math">
                    <m:f>
                      <m:fPr>
                        <m:ctrlPr>
                          <a:rPr lang="en-US" sz="2400" i="1">
                            <a:solidFill>
                              <a:srgbClr val="FF0000"/>
                            </a:solidFill>
                            <a:latin typeface="Cambria Math"/>
                          </a:rPr>
                        </m:ctrlPr>
                      </m:fPr>
                      <m:num>
                        <m:r>
                          <a:rPr lang="en-GB" sz="2400" b="0" i="1" smtClean="0">
                            <a:solidFill>
                              <a:srgbClr val="FF0000"/>
                            </a:solidFill>
                            <a:latin typeface="Cambria Math" panose="02040503050406030204" pitchFamily="18" charset="0"/>
                          </a:rPr>
                          <m:t>4</m:t>
                        </m:r>
                      </m:num>
                      <m:den>
                        <m:r>
                          <a:rPr lang="en-GB" sz="2400" i="1">
                            <a:solidFill>
                              <a:srgbClr val="FF0000"/>
                            </a:solidFill>
                            <a:latin typeface="Cambria Math" panose="02040503050406030204" pitchFamily="18" charset="0"/>
                          </a:rPr>
                          <m:t>25</m:t>
                        </m:r>
                        <m:r>
                          <a:rPr lang="en-GB" sz="2400" b="0" i="1" smtClean="0">
                            <a:solidFill>
                              <a:srgbClr val="FF0000"/>
                            </a:solidFill>
                            <a:latin typeface="Cambria Math" panose="02040503050406030204" pitchFamily="18" charset="0"/>
                          </a:rPr>
                          <m:t> </m:t>
                        </m:r>
                      </m:den>
                    </m:f>
                  </m:oMath>
                </a14:m>
                <a:r>
                  <a:rPr lang="en-GB" sz="2400" dirty="0">
                    <a:solidFill>
                      <a:srgbClr val="FF0000"/>
                    </a:solidFill>
                  </a:rPr>
                  <a:t>=</a:t>
                </a:r>
                <a:r>
                  <a:rPr lang="en-US" sz="2400" dirty="0">
                    <a:solidFill>
                      <a:srgbClr val="FF0000"/>
                    </a:solidFill>
                  </a:rPr>
                  <a:t> </a:t>
                </a:r>
                <a14:m>
                  <m:oMath xmlns:m="http://schemas.openxmlformats.org/officeDocument/2006/math">
                    <m:f>
                      <m:fPr>
                        <m:ctrlPr>
                          <a:rPr lang="en-US" sz="2400" i="1">
                            <a:solidFill>
                              <a:srgbClr val="FF0000"/>
                            </a:solidFill>
                            <a:latin typeface="Cambria Math"/>
                          </a:rPr>
                        </m:ctrlPr>
                      </m:fPr>
                      <m:num>
                        <m:r>
                          <a:rPr lang="en-GB" sz="2400" b="0" i="1" smtClean="0">
                            <a:solidFill>
                              <a:srgbClr val="FF0000"/>
                            </a:solidFill>
                            <a:latin typeface="Cambria Math" panose="02040503050406030204" pitchFamily="18" charset="0"/>
                          </a:rPr>
                          <m:t>8</m:t>
                        </m:r>
                      </m:num>
                      <m:den>
                        <m:r>
                          <a:rPr lang="en-GB" sz="2400" i="1">
                            <a:solidFill>
                              <a:srgbClr val="FF0000"/>
                            </a:solidFill>
                            <a:latin typeface="Cambria Math" panose="02040503050406030204" pitchFamily="18" charset="0"/>
                          </a:rPr>
                          <m:t>25</m:t>
                        </m:r>
                      </m:den>
                    </m:f>
                  </m:oMath>
                </a14:m>
                <a:r>
                  <a:rPr lang="en-GB" sz="2400" dirty="0" smtClean="0">
                    <a:solidFill>
                      <a:srgbClr val="FF0000"/>
                    </a:solidFill>
                  </a:rPr>
                  <a:t>.</a:t>
                </a:r>
                <a:endParaRPr lang="en-GB" sz="2400" dirty="0">
                  <a:solidFill>
                    <a:srgbClr val="FF0000"/>
                  </a:solidFill>
                </a:endParaRPr>
              </a:p>
            </p:txBody>
          </p:sp>
        </mc:Choice>
        <mc:Fallback>
          <p:sp>
            <p:nvSpPr>
              <p:cNvPr id="6" name="Rectangle 5">
                <a:extLst>
                  <a:ext uri="{FF2B5EF4-FFF2-40B4-BE49-F238E27FC236}">
                    <a16:creationId xmlns:a16="http://schemas.microsoft.com/office/drawing/2014/main" xmlns:a14="http://schemas.microsoft.com/office/drawing/2010/main" xmlns="" id="{854837F7-106D-4180-92C8-389692969686}"/>
                  </a:ext>
                </a:extLst>
              </p:cNvPr>
              <p:cNvSpPr>
                <a:spLocks noRot="1" noChangeAspect="1" noMove="1" noResize="1" noEditPoints="1" noAdjustHandles="1" noChangeArrowheads="1" noChangeShapeType="1" noTextEdit="1"/>
              </p:cNvSpPr>
              <p:nvPr/>
            </p:nvSpPr>
            <p:spPr>
              <a:xfrm>
                <a:off x="3003240" y="5638470"/>
                <a:ext cx="8854008" cy="1018997"/>
              </a:xfrm>
              <a:prstGeom prst="rect">
                <a:avLst/>
              </a:prstGeom>
              <a:blipFill rotWithShape="1">
                <a:blip r:embed="rId7"/>
                <a:stretch>
                  <a:fillRect l="-1102" t="-4192" b="-1796"/>
                </a:stretch>
              </a:blipFill>
            </p:spPr>
            <p:txBody>
              <a:bodyPr/>
              <a:lstStyle/>
              <a:p>
                <a:r>
                  <a:rPr lang="en-GB">
                    <a:noFill/>
                  </a:rPr>
                  <a:t> </a:t>
                </a:r>
              </a:p>
            </p:txBody>
          </p:sp>
        </mc:Fallback>
      </mc:AlternateContent>
      <p:sp>
        <p:nvSpPr>
          <p:cNvPr id="11" name="Rectangle 10">
            <a:extLst>
              <a:ext uri="{FF2B5EF4-FFF2-40B4-BE49-F238E27FC236}">
                <a16:creationId xmlns:a16="http://schemas.microsoft.com/office/drawing/2014/main" xmlns="" id="{4724331E-E51A-5C4F-AA5F-D5090AC2442C}"/>
              </a:ext>
            </a:extLst>
          </p:cNvPr>
          <p:cNvSpPr/>
          <p:nvPr/>
        </p:nvSpPr>
        <p:spPr>
          <a:xfrm>
            <a:off x="-1" y="44625"/>
            <a:ext cx="2214137" cy="1977464"/>
          </a:xfrm>
          <a:prstGeom prst="rect">
            <a:avLst/>
          </a:prstGeom>
        </p:spPr>
        <p:txBody>
          <a:bodyPr wrap="square">
            <a:spAutoFit/>
          </a:bodyPr>
          <a:lstStyle/>
          <a:p>
            <a:pPr algn="ctr"/>
            <a:r>
              <a:rPr lang="en-US" altLang="en-US" b="1" dirty="0">
                <a:solidFill>
                  <a:schemeClr val="bg1"/>
                </a:solidFill>
              </a:rPr>
              <a:t>UNIT: </a:t>
            </a:r>
          </a:p>
          <a:p>
            <a:pPr algn="ctr">
              <a:spcAft>
                <a:spcPts val="300"/>
              </a:spcAft>
            </a:pPr>
            <a:r>
              <a:rPr lang="en-US" altLang="en-US" b="1" dirty="0">
                <a:solidFill>
                  <a:schemeClr val="bg1"/>
                </a:solidFill>
              </a:rPr>
              <a:t>Probability of </a:t>
            </a:r>
            <a:r>
              <a:rPr lang="en-US" altLang="en-US" b="1" dirty="0" smtClean="0">
                <a:solidFill>
                  <a:schemeClr val="bg1"/>
                </a:solidFill>
              </a:rPr>
              <a:t>Two or </a:t>
            </a:r>
            <a:r>
              <a:rPr lang="en-US" altLang="en-US" b="1" dirty="0">
                <a:solidFill>
                  <a:schemeClr val="bg1"/>
                </a:solidFill>
              </a:rPr>
              <a:t>M</a:t>
            </a:r>
            <a:r>
              <a:rPr lang="en-US" altLang="en-US" b="1" dirty="0" smtClean="0">
                <a:solidFill>
                  <a:schemeClr val="bg1"/>
                </a:solidFill>
              </a:rPr>
              <a:t>ore </a:t>
            </a:r>
            <a:r>
              <a:rPr lang="en-US" altLang="en-US" b="1" dirty="0" smtClean="0">
                <a:solidFill>
                  <a:schemeClr val="bg1"/>
                </a:solidFill>
              </a:rPr>
              <a:t>E</a:t>
            </a:r>
            <a:r>
              <a:rPr lang="en-US" altLang="en-US" b="1" dirty="0" smtClean="0">
                <a:solidFill>
                  <a:schemeClr val="bg1"/>
                </a:solidFill>
              </a:rPr>
              <a:t>vents</a:t>
            </a:r>
          </a:p>
          <a:p>
            <a:pPr algn="ctr"/>
            <a:r>
              <a:rPr lang="en-US" altLang="en-US" b="1" dirty="0" smtClean="0">
                <a:solidFill>
                  <a:schemeClr val="bg1"/>
                </a:solidFill>
              </a:rPr>
              <a:t>Section 3</a:t>
            </a:r>
            <a:endParaRPr lang="en-US" altLang="en-US" b="1" dirty="0">
              <a:solidFill>
                <a:schemeClr val="bg1"/>
              </a:solidFill>
            </a:endParaRPr>
          </a:p>
          <a:p>
            <a:pPr algn="ctr"/>
            <a:endParaRPr lang="en-US" altLang="en-US" b="1" dirty="0">
              <a:solidFill>
                <a:schemeClr val="bg1"/>
              </a:solidFill>
            </a:endParaRPr>
          </a:p>
        </p:txBody>
      </p:sp>
    </p:spTree>
    <p:extLst>
      <p:ext uri="{BB962C8B-B14F-4D97-AF65-F5344CB8AC3E}">
        <p14:creationId xmlns:p14="http://schemas.microsoft.com/office/powerpoint/2010/main" val="23591740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Use of Tree Diagrams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FCD0EBEC-5BBB-4824-BBED-6FF77715A15F}"/>
              </a:ext>
            </a:extLst>
          </p:cNvPr>
          <p:cNvSpPr/>
          <p:nvPr/>
        </p:nvSpPr>
        <p:spPr>
          <a:xfrm>
            <a:off x="2244488" y="705570"/>
            <a:ext cx="1707519" cy="461665"/>
          </a:xfrm>
          <a:prstGeom prst="rect">
            <a:avLst/>
          </a:prstGeom>
        </p:spPr>
        <p:txBody>
          <a:bodyPr wrap="none">
            <a:spAutoFit/>
          </a:bodyPr>
          <a:lstStyle/>
          <a:p>
            <a:r>
              <a:rPr lang="en-US" sz="2400" b="1" dirty="0"/>
              <a:t>Example 2</a:t>
            </a:r>
          </a:p>
        </p:txBody>
      </p:sp>
      <p:sp>
        <p:nvSpPr>
          <p:cNvPr id="3" name="Rectangle 2">
            <a:extLst>
              <a:ext uri="{FF2B5EF4-FFF2-40B4-BE49-F238E27FC236}">
                <a16:creationId xmlns:a16="http://schemas.microsoft.com/office/drawing/2014/main" xmlns="" id="{C2DB04B5-E5BC-4EAA-A49F-D3343F4B004A}"/>
              </a:ext>
            </a:extLst>
          </p:cNvPr>
          <p:cNvSpPr/>
          <p:nvPr/>
        </p:nvSpPr>
        <p:spPr>
          <a:xfrm>
            <a:off x="2213780" y="1084299"/>
            <a:ext cx="9714512" cy="830997"/>
          </a:xfrm>
          <a:prstGeom prst="rect">
            <a:avLst/>
          </a:prstGeom>
        </p:spPr>
        <p:txBody>
          <a:bodyPr wrap="square">
            <a:spAutoFit/>
          </a:bodyPr>
          <a:lstStyle/>
          <a:p>
            <a:r>
              <a:rPr lang="en-US" sz="2400" dirty="0"/>
              <a:t>The probability that Jenny is late for school is 0.3.  Find the probability that on two consecutive days she is:</a:t>
            </a:r>
            <a:endParaRPr lang="en-GB" sz="2400" dirty="0"/>
          </a:p>
        </p:txBody>
      </p:sp>
      <p:sp>
        <p:nvSpPr>
          <p:cNvPr id="4" name="Rectangle 3">
            <a:extLst>
              <a:ext uri="{FF2B5EF4-FFF2-40B4-BE49-F238E27FC236}">
                <a16:creationId xmlns:a16="http://schemas.microsoft.com/office/drawing/2014/main" xmlns="" id="{A477106C-F889-47AD-92E9-9F5F410E49B2}"/>
              </a:ext>
            </a:extLst>
          </p:cNvPr>
          <p:cNvSpPr/>
          <p:nvPr/>
        </p:nvSpPr>
        <p:spPr>
          <a:xfrm>
            <a:off x="3110028" y="1790991"/>
            <a:ext cx="1967205" cy="461665"/>
          </a:xfrm>
          <a:prstGeom prst="rect">
            <a:avLst/>
          </a:prstGeom>
        </p:spPr>
        <p:txBody>
          <a:bodyPr wrap="none">
            <a:spAutoFit/>
          </a:bodyPr>
          <a:lstStyle/>
          <a:p>
            <a:r>
              <a:rPr lang="en-GB" sz="2400" dirty="0"/>
              <a:t>a) never late</a:t>
            </a:r>
            <a:endParaRPr lang="en-GB" dirty="0"/>
          </a:p>
        </p:txBody>
      </p:sp>
      <p:sp>
        <p:nvSpPr>
          <p:cNvPr id="5" name="Rectangle 4">
            <a:extLst>
              <a:ext uri="{FF2B5EF4-FFF2-40B4-BE49-F238E27FC236}">
                <a16:creationId xmlns:a16="http://schemas.microsoft.com/office/drawing/2014/main" xmlns="" id="{4AC0984B-300B-43D3-AFB0-71188075E4E6}"/>
              </a:ext>
            </a:extLst>
          </p:cNvPr>
          <p:cNvSpPr/>
          <p:nvPr/>
        </p:nvSpPr>
        <p:spPr>
          <a:xfrm>
            <a:off x="6384032" y="1790990"/>
            <a:ext cx="2529860" cy="461665"/>
          </a:xfrm>
          <a:prstGeom prst="rect">
            <a:avLst/>
          </a:prstGeom>
        </p:spPr>
        <p:txBody>
          <a:bodyPr wrap="none">
            <a:spAutoFit/>
          </a:bodyPr>
          <a:lstStyle/>
          <a:p>
            <a:r>
              <a:rPr lang="en-GB" sz="2400" dirty="0"/>
              <a:t>b) late only </a:t>
            </a:r>
            <a:r>
              <a:rPr lang="en-GB" sz="2400" dirty="0" smtClean="0"/>
              <a:t>once.</a:t>
            </a:r>
            <a:endParaRPr lang="en-GB" sz="2400" dirty="0"/>
          </a:p>
        </p:txBody>
      </p:sp>
      <p:sp>
        <p:nvSpPr>
          <p:cNvPr id="6" name="Rectangle 5">
            <a:extLst>
              <a:ext uri="{FF2B5EF4-FFF2-40B4-BE49-F238E27FC236}">
                <a16:creationId xmlns:a16="http://schemas.microsoft.com/office/drawing/2014/main" xmlns="" id="{C7490241-BDD9-44F1-B2C5-3259237A4558}"/>
              </a:ext>
            </a:extLst>
          </p:cNvPr>
          <p:cNvSpPr/>
          <p:nvPr/>
        </p:nvSpPr>
        <p:spPr>
          <a:xfrm>
            <a:off x="2244488" y="2673864"/>
            <a:ext cx="9714512" cy="830997"/>
          </a:xfrm>
          <a:prstGeom prst="rect">
            <a:avLst/>
          </a:prstGeom>
        </p:spPr>
        <p:txBody>
          <a:bodyPr wrap="square">
            <a:spAutoFit/>
          </a:bodyPr>
          <a:lstStyle/>
          <a:p>
            <a:r>
              <a:rPr lang="en-US" sz="2400" dirty="0">
                <a:solidFill>
                  <a:srgbClr val="FF0000"/>
                </a:solidFill>
              </a:rPr>
              <a:t>The tree diagram shows the possible outcomes and their probabilities.  Note that  the probability of not being late is  1−0.3 = 0.7</a:t>
            </a:r>
            <a:endParaRPr lang="en-GB" sz="2400" dirty="0">
              <a:solidFill>
                <a:srgbClr val="FF0000"/>
              </a:solidFill>
            </a:endParaRPr>
          </a:p>
        </p:txBody>
      </p:sp>
      <p:sp>
        <p:nvSpPr>
          <p:cNvPr id="9" name="TextBox 8">
            <a:extLst>
              <a:ext uri="{FF2B5EF4-FFF2-40B4-BE49-F238E27FC236}">
                <a16:creationId xmlns:a16="http://schemas.microsoft.com/office/drawing/2014/main" xmlns="" id="{27EE033C-C940-614C-B473-5156F481302C}"/>
              </a:ext>
            </a:extLst>
          </p:cNvPr>
          <p:cNvSpPr txBox="1"/>
          <p:nvPr/>
        </p:nvSpPr>
        <p:spPr>
          <a:xfrm>
            <a:off x="9696400" y="6007029"/>
            <a:ext cx="3888432" cy="707886"/>
          </a:xfrm>
          <a:prstGeom prst="rect">
            <a:avLst/>
          </a:prstGeom>
          <a:noFill/>
        </p:spPr>
        <p:txBody>
          <a:bodyPr wrap="square" rtlCol="0">
            <a:spAutoFit/>
          </a:bodyPr>
          <a:lstStyle/>
          <a:p>
            <a:r>
              <a:rPr lang="en-US" dirty="0"/>
              <a:t>Solution continued </a:t>
            </a:r>
          </a:p>
          <a:p>
            <a:r>
              <a:rPr lang="en-US" dirty="0"/>
              <a:t>on next slide</a:t>
            </a:r>
          </a:p>
        </p:txBody>
      </p:sp>
      <p:pic>
        <p:nvPicPr>
          <p:cNvPr id="10" name="Picture 9">
            <a:extLst>
              <a:ext uri="{FF2B5EF4-FFF2-40B4-BE49-F238E27FC236}">
                <a16:creationId xmlns:a16="http://schemas.microsoft.com/office/drawing/2014/main" xmlns="" id="{FABA127E-3909-DB4F-A169-F943F9DC796F}"/>
              </a:ext>
            </a:extLst>
          </p:cNvPr>
          <p:cNvPicPr>
            <a:picLocks noChangeAspect="1"/>
          </p:cNvPicPr>
          <p:nvPr/>
        </p:nvPicPr>
        <p:blipFill>
          <a:blip r:embed="rId4"/>
          <a:stretch>
            <a:fillRect/>
          </a:stretch>
        </p:blipFill>
        <p:spPr>
          <a:xfrm>
            <a:off x="4324511" y="3664485"/>
            <a:ext cx="4291769" cy="3093070"/>
          </a:xfrm>
          <a:prstGeom prst="rect">
            <a:avLst/>
          </a:prstGeom>
        </p:spPr>
      </p:pic>
      <p:sp>
        <p:nvSpPr>
          <p:cNvPr id="11" name="TextBox 10">
            <a:extLst>
              <a:ext uri="{FF2B5EF4-FFF2-40B4-BE49-F238E27FC236}">
                <a16:creationId xmlns:a16="http://schemas.microsoft.com/office/drawing/2014/main" xmlns="" id="{883C3759-EFE0-B549-88EA-F6A4F164AF10}"/>
              </a:ext>
            </a:extLst>
          </p:cNvPr>
          <p:cNvSpPr txBox="1"/>
          <p:nvPr/>
        </p:nvSpPr>
        <p:spPr>
          <a:xfrm>
            <a:off x="2294495" y="2254395"/>
            <a:ext cx="2725649" cy="461665"/>
          </a:xfrm>
          <a:prstGeom prst="rect">
            <a:avLst/>
          </a:prstGeom>
          <a:noFill/>
        </p:spPr>
        <p:txBody>
          <a:bodyPr wrap="square" rtlCol="0">
            <a:spAutoFit/>
          </a:bodyPr>
          <a:lstStyle/>
          <a:p>
            <a:r>
              <a:rPr lang="en-US" sz="2400" b="1" dirty="0"/>
              <a:t>Solution</a:t>
            </a:r>
          </a:p>
        </p:txBody>
      </p:sp>
      <p:sp>
        <p:nvSpPr>
          <p:cNvPr id="15" name="Rectangle 14">
            <a:extLst>
              <a:ext uri="{FF2B5EF4-FFF2-40B4-BE49-F238E27FC236}">
                <a16:creationId xmlns:a16="http://schemas.microsoft.com/office/drawing/2014/main" xmlns="" id="{4724331E-E51A-5C4F-AA5F-D5090AC2442C}"/>
              </a:ext>
            </a:extLst>
          </p:cNvPr>
          <p:cNvSpPr/>
          <p:nvPr/>
        </p:nvSpPr>
        <p:spPr>
          <a:xfrm>
            <a:off x="-1" y="44625"/>
            <a:ext cx="2214137" cy="1977464"/>
          </a:xfrm>
          <a:prstGeom prst="rect">
            <a:avLst/>
          </a:prstGeom>
        </p:spPr>
        <p:txBody>
          <a:bodyPr wrap="square">
            <a:spAutoFit/>
          </a:bodyPr>
          <a:lstStyle/>
          <a:p>
            <a:pPr algn="ctr"/>
            <a:r>
              <a:rPr lang="en-US" altLang="en-US" b="1" dirty="0">
                <a:solidFill>
                  <a:schemeClr val="bg1"/>
                </a:solidFill>
              </a:rPr>
              <a:t>UNIT: </a:t>
            </a:r>
          </a:p>
          <a:p>
            <a:pPr algn="ctr">
              <a:spcAft>
                <a:spcPts val="300"/>
              </a:spcAft>
            </a:pPr>
            <a:r>
              <a:rPr lang="en-US" altLang="en-US" b="1" dirty="0">
                <a:solidFill>
                  <a:schemeClr val="bg1"/>
                </a:solidFill>
              </a:rPr>
              <a:t>Probability of </a:t>
            </a:r>
            <a:r>
              <a:rPr lang="en-US" altLang="en-US" b="1" dirty="0" smtClean="0">
                <a:solidFill>
                  <a:schemeClr val="bg1"/>
                </a:solidFill>
              </a:rPr>
              <a:t>Two or </a:t>
            </a:r>
            <a:r>
              <a:rPr lang="en-US" altLang="en-US" b="1" dirty="0">
                <a:solidFill>
                  <a:schemeClr val="bg1"/>
                </a:solidFill>
              </a:rPr>
              <a:t>M</a:t>
            </a:r>
            <a:r>
              <a:rPr lang="en-US" altLang="en-US" b="1" dirty="0" smtClean="0">
                <a:solidFill>
                  <a:schemeClr val="bg1"/>
                </a:solidFill>
              </a:rPr>
              <a:t>ore </a:t>
            </a:r>
            <a:r>
              <a:rPr lang="en-US" altLang="en-US" b="1" dirty="0" smtClean="0">
                <a:solidFill>
                  <a:schemeClr val="bg1"/>
                </a:solidFill>
              </a:rPr>
              <a:t>E</a:t>
            </a:r>
            <a:r>
              <a:rPr lang="en-US" altLang="en-US" b="1" dirty="0" smtClean="0">
                <a:solidFill>
                  <a:schemeClr val="bg1"/>
                </a:solidFill>
              </a:rPr>
              <a:t>vents</a:t>
            </a:r>
          </a:p>
          <a:p>
            <a:pPr algn="ctr"/>
            <a:r>
              <a:rPr lang="en-US" altLang="en-US" b="1" dirty="0" smtClean="0">
                <a:solidFill>
                  <a:schemeClr val="bg1"/>
                </a:solidFill>
              </a:rPr>
              <a:t>Section 3</a:t>
            </a:r>
            <a:endParaRPr lang="en-US" altLang="en-US" b="1" dirty="0">
              <a:solidFill>
                <a:schemeClr val="bg1"/>
              </a:solidFill>
            </a:endParaRPr>
          </a:p>
          <a:p>
            <a:pPr algn="ctr"/>
            <a:endParaRPr lang="en-US" altLang="en-US" b="1" dirty="0">
              <a:solidFill>
                <a:schemeClr val="bg1"/>
              </a:solidFill>
            </a:endParaRPr>
          </a:p>
        </p:txBody>
      </p:sp>
    </p:spTree>
    <p:extLst>
      <p:ext uri="{BB962C8B-B14F-4D97-AF65-F5344CB8AC3E}">
        <p14:creationId xmlns:p14="http://schemas.microsoft.com/office/powerpoint/2010/main" val="30345770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Use of Tree Diagrams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xmlns="" id="{3DAC5C6B-8939-472B-A2F5-780EFAE16736}"/>
              </a:ext>
            </a:extLst>
          </p:cNvPr>
          <p:cNvSpPr/>
          <p:nvPr/>
        </p:nvSpPr>
        <p:spPr>
          <a:xfrm>
            <a:off x="2214314" y="1873870"/>
            <a:ext cx="9332034" cy="3785652"/>
          </a:xfrm>
          <a:prstGeom prst="rect">
            <a:avLst/>
          </a:prstGeom>
        </p:spPr>
        <p:txBody>
          <a:bodyPr wrap="square">
            <a:spAutoFit/>
          </a:bodyPr>
          <a:lstStyle/>
          <a:p>
            <a:pPr marL="457200" indent="-457200">
              <a:buFont typeface="+mj-lt"/>
              <a:buAutoNum type="alphaLcParenR"/>
            </a:pPr>
            <a:r>
              <a:rPr lang="en-US" sz="2400" dirty="0">
                <a:solidFill>
                  <a:srgbClr val="FF0000"/>
                </a:solidFill>
              </a:rPr>
              <a:t>The probability that Jenny </a:t>
            </a:r>
          </a:p>
          <a:p>
            <a:r>
              <a:rPr lang="en-US" sz="2400" dirty="0">
                <a:solidFill>
                  <a:srgbClr val="FF0000"/>
                </a:solidFill>
              </a:rPr>
              <a:t>      is never late is given by the </a:t>
            </a:r>
          </a:p>
          <a:p>
            <a:r>
              <a:rPr lang="en-US" sz="2400" dirty="0">
                <a:solidFill>
                  <a:srgbClr val="FF0000"/>
                </a:solidFill>
              </a:rPr>
              <a:t>      bottom set of branches </a:t>
            </a:r>
          </a:p>
          <a:p>
            <a:r>
              <a:rPr lang="en-US" sz="2400" dirty="0">
                <a:solidFill>
                  <a:srgbClr val="FF0000"/>
                </a:solidFill>
              </a:rPr>
              <a:t>      and has probability 0.49.</a:t>
            </a:r>
          </a:p>
          <a:p>
            <a:endParaRPr lang="en-US" sz="2400" dirty="0">
              <a:solidFill>
                <a:srgbClr val="FF0000"/>
              </a:solidFill>
            </a:endParaRPr>
          </a:p>
          <a:p>
            <a:endParaRPr lang="en-US" sz="2400" dirty="0">
              <a:solidFill>
                <a:srgbClr val="FF0000"/>
              </a:solidFill>
            </a:endParaRPr>
          </a:p>
          <a:p>
            <a:endParaRPr lang="en-US" sz="2400" dirty="0">
              <a:solidFill>
                <a:srgbClr val="FF0000"/>
              </a:solidFill>
            </a:endParaRPr>
          </a:p>
          <a:p>
            <a:pPr marL="457200" indent="-457200">
              <a:buFont typeface="+mj-lt"/>
              <a:buAutoNum type="alphaLcParenR" startAt="2"/>
            </a:pPr>
            <a:r>
              <a:rPr lang="en-US" sz="2400" dirty="0">
                <a:solidFill>
                  <a:srgbClr val="FF0000"/>
                </a:solidFill>
              </a:rPr>
              <a:t>The probability that she is late once is given by the two middle     </a:t>
            </a:r>
          </a:p>
          <a:p>
            <a:r>
              <a:rPr lang="en-US" sz="2400" dirty="0">
                <a:solidFill>
                  <a:srgbClr val="FF0000"/>
                </a:solidFill>
              </a:rPr>
              <a:t>      sets of branches which both have a probability 0.21.  So the   </a:t>
            </a:r>
          </a:p>
          <a:p>
            <a:r>
              <a:rPr lang="en-US" sz="2400" dirty="0">
                <a:solidFill>
                  <a:srgbClr val="FF0000"/>
                </a:solidFill>
              </a:rPr>
              <a:t>      probability that she is late once is given by</a:t>
            </a:r>
            <a:endParaRPr lang="en-GB" sz="2400" dirty="0">
              <a:solidFill>
                <a:srgbClr val="FF0000"/>
              </a:solidFill>
            </a:endParaRPr>
          </a:p>
        </p:txBody>
      </p:sp>
      <p:pic>
        <p:nvPicPr>
          <p:cNvPr id="7" name="Picture 6">
            <a:extLst>
              <a:ext uri="{FF2B5EF4-FFF2-40B4-BE49-F238E27FC236}">
                <a16:creationId xmlns:a16="http://schemas.microsoft.com/office/drawing/2014/main" xmlns="" id="{42A93164-B219-45F2-957C-F0EDC186ED6E}"/>
              </a:ext>
            </a:extLst>
          </p:cNvPr>
          <p:cNvPicPr>
            <a:picLocks noChangeAspect="1"/>
          </p:cNvPicPr>
          <p:nvPr/>
        </p:nvPicPr>
        <p:blipFill>
          <a:blip r:embed="rId4"/>
          <a:stretch>
            <a:fillRect/>
          </a:stretch>
        </p:blipFill>
        <p:spPr>
          <a:xfrm>
            <a:off x="6668421" y="861906"/>
            <a:ext cx="5542057" cy="3393014"/>
          </a:xfrm>
          <a:prstGeom prst="rect">
            <a:avLst/>
          </a:prstGeom>
        </p:spPr>
      </p:pic>
      <p:sp>
        <p:nvSpPr>
          <p:cNvPr id="4" name="Rectangle 3">
            <a:extLst>
              <a:ext uri="{FF2B5EF4-FFF2-40B4-BE49-F238E27FC236}">
                <a16:creationId xmlns:a16="http://schemas.microsoft.com/office/drawing/2014/main" xmlns="" id="{7BFC2A15-8A74-482A-B645-B3E8B60CB3C6}"/>
              </a:ext>
            </a:extLst>
          </p:cNvPr>
          <p:cNvSpPr/>
          <p:nvPr/>
        </p:nvSpPr>
        <p:spPr>
          <a:xfrm>
            <a:off x="2495600" y="1198478"/>
            <a:ext cx="3222357" cy="461665"/>
          </a:xfrm>
          <a:prstGeom prst="rect">
            <a:avLst/>
          </a:prstGeom>
        </p:spPr>
        <p:txBody>
          <a:bodyPr wrap="none">
            <a:spAutoFit/>
          </a:bodyPr>
          <a:lstStyle/>
          <a:p>
            <a:r>
              <a:rPr lang="en-US" sz="2400" b="1" dirty="0"/>
              <a:t>Solution (Continued)</a:t>
            </a:r>
            <a:endParaRPr lang="en-GB" sz="2400" dirty="0"/>
          </a:p>
        </p:txBody>
      </p:sp>
      <p:sp>
        <p:nvSpPr>
          <p:cNvPr id="5" name="Rectangle 4">
            <a:extLst>
              <a:ext uri="{FF2B5EF4-FFF2-40B4-BE49-F238E27FC236}">
                <a16:creationId xmlns:a16="http://schemas.microsoft.com/office/drawing/2014/main" xmlns="" id="{80EBF228-3E00-4C66-93EF-1B85DF466876}"/>
              </a:ext>
            </a:extLst>
          </p:cNvPr>
          <p:cNvSpPr/>
          <p:nvPr/>
        </p:nvSpPr>
        <p:spPr>
          <a:xfrm>
            <a:off x="5087888" y="5710317"/>
            <a:ext cx="2520280" cy="461665"/>
          </a:xfrm>
          <a:prstGeom prst="rect">
            <a:avLst/>
          </a:prstGeom>
        </p:spPr>
        <p:txBody>
          <a:bodyPr wrap="square">
            <a:spAutoFit/>
          </a:bodyPr>
          <a:lstStyle/>
          <a:p>
            <a:r>
              <a:rPr lang="en-GB" sz="2400" dirty="0">
                <a:solidFill>
                  <a:srgbClr val="FF0000"/>
                </a:solidFill>
              </a:rPr>
              <a:t>0.21+ 0.21= 0.42</a:t>
            </a:r>
          </a:p>
        </p:txBody>
      </p:sp>
      <p:sp>
        <p:nvSpPr>
          <p:cNvPr id="9" name="Rectangle 8">
            <a:extLst>
              <a:ext uri="{FF2B5EF4-FFF2-40B4-BE49-F238E27FC236}">
                <a16:creationId xmlns:a16="http://schemas.microsoft.com/office/drawing/2014/main" xmlns="" id="{4724331E-E51A-5C4F-AA5F-D5090AC2442C}"/>
              </a:ext>
            </a:extLst>
          </p:cNvPr>
          <p:cNvSpPr/>
          <p:nvPr/>
        </p:nvSpPr>
        <p:spPr>
          <a:xfrm>
            <a:off x="-1" y="44625"/>
            <a:ext cx="2214137" cy="1977464"/>
          </a:xfrm>
          <a:prstGeom prst="rect">
            <a:avLst/>
          </a:prstGeom>
        </p:spPr>
        <p:txBody>
          <a:bodyPr wrap="square">
            <a:spAutoFit/>
          </a:bodyPr>
          <a:lstStyle/>
          <a:p>
            <a:pPr algn="ctr"/>
            <a:r>
              <a:rPr lang="en-US" altLang="en-US" b="1" dirty="0">
                <a:solidFill>
                  <a:schemeClr val="bg1"/>
                </a:solidFill>
              </a:rPr>
              <a:t>UNIT: </a:t>
            </a:r>
          </a:p>
          <a:p>
            <a:pPr algn="ctr">
              <a:spcAft>
                <a:spcPts val="300"/>
              </a:spcAft>
            </a:pPr>
            <a:r>
              <a:rPr lang="en-US" altLang="en-US" b="1" dirty="0">
                <a:solidFill>
                  <a:schemeClr val="bg1"/>
                </a:solidFill>
              </a:rPr>
              <a:t>Probability of </a:t>
            </a:r>
            <a:r>
              <a:rPr lang="en-US" altLang="en-US" b="1" dirty="0" smtClean="0">
                <a:solidFill>
                  <a:schemeClr val="bg1"/>
                </a:solidFill>
              </a:rPr>
              <a:t>Two or </a:t>
            </a:r>
            <a:r>
              <a:rPr lang="en-US" altLang="en-US" b="1" dirty="0">
                <a:solidFill>
                  <a:schemeClr val="bg1"/>
                </a:solidFill>
              </a:rPr>
              <a:t>M</a:t>
            </a:r>
            <a:r>
              <a:rPr lang="en-US" altLang="en-US" b="1" dirty="0" smtClean="0">
                <a:solidFill>
                  <a:schemeClr val="bg1"/>
                </a:solidFill>
              </a:rPr>
              <a:t>ore </a:t>
            </a:r>
            <a:r>
              <a:rPr lang="en-US" altLang="en-US" b="1" dirty="0" smtClean="0">
                <a:solidFill>
                  <a:schemeClr val="bg1"/>
                </a:solidFill>
              </a:rPr>
              <a:t>E</a:t>
            </a:r>
            <a:r>
              <a:rPr lang="en-US" altLang="en-US" b="1" dirty="0" smtClean="0">
                <a:solidFill>
                  <a:schemeClr val="bg1"/>
                </a:solidFill>
              </a:rPr>
              <a:t>vents</a:t>
            </a:r>
          </a:p>
          <a:p>
            <a:pPr algn="ctr"/>
            <a:r>
              <a:rPr lang="en-US" altLang="en-US" b="1" dirty="0" smtClean="0">
                <a:solidFill>
                  <a:schemeClr val="bg1"/>
                </a:solidFill>
              </a:rPr>
              <a:t>Section 3</a:t>
            </a:r>
            <a:endParaRPr lang="en-US" altLang="en-US" b="1" dirty="0">
              <a:solidFill>
                <a:schemeClr val="bg1"/>
              </a:solidFill>
            </a:endParaRPr>
          </a:p>
          <a:p>
            <a:pPr algn="ctr"/>
            <a:endParaRPr lang="en-US" altLang="en-US" b="1" dirty="0">
              <a:solidFill>
                <a:schemeClr val="bg1"/>
              </a:solidFill>
            </a:endParaRPr>
          </a:p>
        </p:txBody>
      </p:sp>
    </p:spTree>
    <p:extLst>
      <p:ext uri="{BB962C8B-B14F-4D97-AF65-F5344CB8AC3E}">
        <p14:creationId xmlns:p14="http://schemas.microsoft.com/office/powerpoint/2010/main" val="21873365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xmlns="" id="{8CC2DC5E-71DE-4811-8A07-95264A732AE0}"/>
              </a:ext>
            </a:extLst>
          </p:cNvPr>
          <p:cNvSpPr/>
          <p:nvPr/>
        </p:nvSpPr>
        <p:spPr>
          <a:xfrm>
            <a:off x="2187024" y="743201"/>
            <a:ext cx="10129301" cy="1646605"/>
          </a:xfrm>
          <a:prstGeom prst="rect">
            <a:avLst/>
          </a:prstGeom>
        </p:spPr>
        <p:txBody>
          <a:bodyPr wrap="square">
            <a:spAutoFit/>
          </a:bodyPr>
          <a:lstStyle/>
          <a:p>
            <a:pPr>
              <a:spcAft>
                <a:spcPts val="600"/>
              </a:spcAft>
            </a:pPr>
            <a:r>
              <a:rPr lang="en-US" sz="2400" dirty="0"/>
              <a:t>1.  On a route to a factory a truck must pass through two sets of traffic  	lights. The probability that the truck has to stop at a set of lights is 0.6.</a:t>
            </a:r>
          </a:p>
          <a:p>
            <a:r>
              <a:rPr lang="en-US" sz="2400" dirty="0" smtClean="0"/>
              <a:t>a</a:t>
            </a:r>
            <a:r>
              <a:rPr lang="en-US" sz="2400" dirty="0"/>
              <a:t>)	What is the probability that the truck does not have to stop at a set of 	traffic lights?</a:t>
            </a:r>
          </a:p>
        </p:txBody>
      </p:sp>
      <p:sp>
        <p:nvSpPr>
          <p:cNvPr id="4" name="TextBox 3">
            <a:extLst>
              <a:ext uri="{FF2B5EF4-FFF2-40B4-BE49-F238E27FC236}">
                <a16:creationId xmlns:a16="http://schemas.microsoft.com/office/drawing/2014/main" xmlns="" id="{55145898-0366-417A-AA36-7DCD8DBC2FDE}"/>
              </a:ext>
            </a:extLst>
          </p:cNvPr>
          <p:cNvSpPr txBox="1"/>
          <p:nvPr/>
        </p:nvSpPr>
        <p:spPr>
          <a:xfrm>
            <a:off x="5516151" y="1992065"/>
            <a:ext cx="1952768" cy="461665"/>
          </a:xfrm>
          <a:prstGeom prst="rect">
            <a:avLst/>
          </a:prstGeom>
          <a:noFill/>
        </p:spPr>
        <p:txBody>
          <a:bodyPr wrap="square" rtlCol="0">
            <a:spAutoFit/>
          </a:bodyPr>
          <a:lstStyle/>
          <a:p>
            <a:r>
              <a:rPr lang="en-GB" sz="2400" dirty="0">
                <a:solidFill>
                  <a:srgbClr val="FF0000"/>
                </a:solidFill>
              </a:rPr>
              <a:t>1 – 0.6 = 0.4</a:t>
            </a:r>
          </a:p>
        </p:txBody>
      </p:sp>
      <p:pic>
        <p:nvPicPr>
          <p:cNvPr id="6" name="Picture 5">
            <a:extLst>
              <a:ext uri="{FF2B5EF4-FFF2-40B4-BE49-F238E27FC236}">
                <a16:creationId xmlns:a16="http://schemas.microsoft.com/office/drawing/2014/main" xmlns="" id="{CB1B81FD-2725-400C-BAC0-3DB20E1B65EA}"/>
              </a:ext>
            </a:extLst>
          </p:cNvPr>
          <p:cNvPicPr>
            <a:picLocks noChangeAspect="1"/>
          </p:cNvPicPr>
          <p:nvPr/>
        </p:nvPicPr>
        <p:blipFill>
          <a:blip r:embed="rId4"/>
          <a:stretch>
            <a:fillRect/>
          </a:stretch>
        </p:blipFill>
        <p:spPr>
          <a:xfrm>
            <a:off x="3601478" y="3396948"/>
            <a:ext cx="6454962" cy="3209373"/>
          </a:xfrm>
          <a:prstGeom prst="rect">
            <a:avLst/>
          </a:prstGeom>
        </p:spPr>
      </p:pic>
      <p:sp>
        <p:nvSpPr>
          <p:cNvPr id="7" name="TextBox 6">
            <a:extLst>
              <a:ext uri="{FF2B5EF4-FFF2-40B4-BE49-F238E27FC236}">
                <a16:creationId xmlns:a16="http://schemas.microsoft.com/office/drawing/2014/main" xmlns="" id="{5B029FE5-E1CD-4199-B9E1-F22D9739BAC2}"/>
              </a:ext>
            </a:extLst>
          </p:cNvPr>
          <p:cNvSpPr txBox="1"/>
          <p:nvPr/>
        </p:nvSpPr>
        <p:spPr>
          <a:xfrm>
            <a:off x="7319186" y="4304552"/>
            <a:ext cx="296584" cy="400110"/>
          </a:xfrm>
          <a:prstGeom prst="rect">
            <a:avLst/>
          </a:prstGeom>
          <a:noFill/>
        </p:spPr>
        <p:txBody>
          <a:bodyPr wrap="square" rtlCol="0">
            <a:spAutoFit/>
          </a:bodyPr>
          <a:lstStyle/>
          <a:p>
            <a:endParaRPr lang="en-GB" dirty="0"/>
          </a:p>
        </p:txBody>
      </p:sp>
      <p:sp>
        <p:nvSpPr>
          <p:cNvPr id="9" name="TextBox 8">
            <a:extLst>
              <a:ext uri="{FF2B5EF4-FFF2-40B4-BE49-F238E27FC236}">
                <a16:creationId xmlns:a16="http://schemas.microsoft.com/office/drawing/2014/main" xmlns="" id="{C649ECA0-E204-47CA-B90C-803370EF9759}"/>
              </a:ext>
            </a:extLst>
          </p:cNvPr>
          <p:cNvSpPr txBox="1"/>
          <p:nvPr/>
        </p:nvSpPr>
        <p:spPr>
          <a:xfrm>
            <a:off x="7223611" y="3912167"/>
            <a:ext cx="545832" cy="400110"/>
          </a:xfrm>
          <a:prstGeom prst="rect">
            <a:avLst/>
          </a:prstGeom>
          <a:noFill/>
        </p:spPr>
        <p:txBody>
          <a:bodyPr wrap="square" rtlCol="0">
            <a:spAutoFit/>
          </a:bodyPr>
          <a:lstStyle/>
          <a:p>
            <a:r>
              <a:rPr lang="en-GB" dirty="0">
                <a:solidFill>
                  <a:srgbClr val="FF0000"/>
                </a:solidFill>
              </a:rPr>
              <a:t>0.6</a:t>
            </a:r>
          </a:p>
        </p:txBody>
      </p:sp>
      <p:sp>
        <p:nvSpPr>
          <p:cNvPr id="13" name="TextBox 12">
            <a:extLst>
              <a:ext uri="{FF2B5EF4-FFF2-40B4-BE49-F238E27FC236}">
                <a16:creationId xmlns:a16="http://schemas.microsoft.com/office/drawing/2014/main" xmlns="" id="{CCD254C4-99B4-4495-99CA-CABA585B6194}"/>
              </a:ext>
            </a:extLst>
          </p:cNvPr>
          <p:cNvSpPr txBox="1"/>
          <p:nvPr/>
        </p:nvSpPr>
        <p:spPr>
          <a:xfrm>
            <a:off x="8094193" y="3912167"/>
            <a:ext cx="545832" cy="400110"/>
          </a:xfrm>
          <a:prstGeom prst="rect">
            <a:avLst/>
          </a:prstGeom>
          <a:noFill/>
        </p:spPr>
        <p:txBody>
          <a:bodyPr wrap="square" rtlCol="0">
            <a:spAutoFit/>
          </a:bodyPr>
          <a:lstStyle/>
          <a:p>
            <a:r>
              <a:rPr lang="en-GB" dirty="0">
                <a:solidFill>
                  <a:srgbClr val="FF0000"/>
                </a:solidFill>
              </a:rPr>
              <a:t>0.6</a:t>
            </a:r>
          </a:p>
        </p:txBody>
      </p:sp>
      <p:sp>
        <p:nvSpPr>
          <p:cNvPr id="14" name="TextBox 13">
            <a:extLst>
              <a:ext uri="{FF2B5EF4-FFF2-40B4-BE49-F238E27FC236}">
                <a16:creationId xmlns:a16="http://schemas.microsoft.com/office/drawing/2014/main" xmlns="" id="{B3354425-54E5-4D28-BCB0-9C092C2C01AA}"/>
              </a:ext>
            </a:extLst>
          </p:cNvPr>
          <p:cNvSpPr txBox="1"/>
          <p:nvPr/>
        </p:nvSpPr>
        <p:spPr>
          <a:xfrm>
            <a:off x="9101499" y="3904442"/>
            <a:ext cx="707268" cy="400110"/>
          </a:xfrm>
          <a:prstGeom prst="rect">
            <a:avLst/>
          </a:prstGeom>
          <a:noFill/>
        </p:spPr>
        <p:txBody>
          <a:bodyPr wrap="square" rtlCol="0">
            <a:spAutoFit/>
          </a:bodyPr>
          <a:lstStyle/>
          <a:p>
            <a:r>
              <a:rPr lang="en-GB" dirty="0">
                <a:solidFill>
                  <a:srgbClr val="FF0000"/>
                </a:solidFill>
              </a:rPr>
              <a:t>0.36</a:t>
            </a:r>
          </a:p>
        </p:txBody>
      </p:sp>
      <p:sp>
        <p:nvSpPr>
          <p:cNvPr id="15" name="TextBox 14">
            <a:extLst>
              <a:ext uri="{FF2B5EF4-FFF2-40B4-BE49-F238E27FC236}">
                <a16:creationId xmlns:a16="http://schemas.microsoft.com/office/drawing/2014/main" xmlns="" id="{5A3B9F08-3026-4081-9DF6-AD364D7F65BF}"/>
              </a:ext>
            </a:extLst>
          </p:cNvPr>
          <p:cNvSpPr txBox="1"/>
          <p:nvPr/>
        </p:nvSpPr>
        <p:spPr>
          <a:xfrm>
            <a:off x="7228149" y="4566800"/>
            <a:ext cx="545832" cy="400110"/>
          </a:xfrm>
          <a:prstGeom prst="rect">
            <a:avLst/>
          </a:prstGeom>
          <a:noFill/>
        </p:spPr>
        <p:txBody>
          <a:bodyPr wrap="square" rtlCol="0">
            <a:spAutoFit/>
          </a:bodyPr>
          <a:lstStyle/>
          <a:p>
            <a:r>
              <a:rPr lang="en-GB" dirty="0">
                <a:solidFill>
                  <a:srgbClr val="FF0000"/>
                </a:solidFill>
              </a:rPr>
              <a:t>0.6</a:t>
            </a:r>
          </a:p>
        </p:txBody>
      </p:sp>
      <p:sp>
        <p:nvSpPr>
          <p:cNvPr id="16" name="TextBox 15">
            <a:extLst>
              <a:ext uri="{FF2B5EF4-FFF2-40B4-BE49-F238E27FC236}">
                <a16:creationId xmlns:a16="http://schemas.microsoft.com/office/drawing/2014/main" xmlns="" id="{05BE6B8C-BF09-4B4A-8368-BA439E337356}"/>
              </a:ext>
            </a:extLst>
          </p:cNvPr>
          <p:cNvSpPr txBox="1"/>
          <p:nvPr/>
        </p:nvSpPr>
        <p:spPr>
          <a:xfrm>
            <a:off x="8094193" y="4566800"/>
            <a:ext cx="545832" cy="400110"/>
          </a:xfrm>
          <a:prstGeom prst="rect">
            <a:avLst/>
          </a:prstGeom>
          <a:noFill/>
        </p:spPr>
        <p:txBody>
          <a:bodyPr wrap="square" rtlCol="0">
            <a:spAutoFit/>
          </a:bodyPr>
          <a:lstStyle/>
          <a:p>
            <a:r>
              <a:rPr lang="en-GB" dirty="0">
                <a:solidFill>
                  <a:srgbClr val="FF0000"/>
                </a:solidFill>
              </a:rPr>
              <a:t>0.4</a:t>
            </a:r>
          </a:p>
        </p:txBody>
      </p:sp>
      <p:sp>
        <p:nvSpPr>
          <p:cNvPr id="17" name="TextBox 16">
            <a:extLst>
              <a:ext uri="{FF2B5EF4-FFF2-40B4-BE49-F238E27FC236}">
                <a16:creationId xmlns:a16="http://schemas.microsoft.com/office/drawing/2014/main" xmlns="" id="{7EA386F6-8420-476E-B26A-45B59CAC7F27}"/>
              </a:ext>
            </a:extLst>
          </p:cNvPr>
          <p:cNvSpPr txBox="1"/>
          <p:nvPr/>
        </p:nvSpPr>
        <p:spPr>
          <a:xfrm>
            <a:off x="9101499" y="4566800"/>
            <a:ext cx="707268" cy="400110"/>
          </a:xfrm>
          <a:prstGeom prst="rect">
            <a:avLst/>
          </a:prstGeom>
          <a:noFill/>
        </p:spPr>
        <p:txBody>
          <a:bodyPr wrap="square" rtlCol="0">
            <a:spAutoFit/>
          </a:bodyPr>
          <a:lstStyle/>
          <a:p>
            <a:r>
              <a:rPr lang="en-GB" dirty="0">
                <a:solidFill>
                  <a:srgbClr val="FF0000"/>
                </a:solidFill>
              </a:rPr>
              <a:t>0.24</a:t>
            </a:r>
          </a:p>
        </p:txBody>
      </p:sp>
      <p:sp>
        <p:nvSpPr>
          <p:cNvPr id="18" name="TextBox 17">
            <a:extLst>
              <a:ext uri="{FF2B5EF4-FFF2-40B4-BE49-F238E27FC236}">
                <a16:creationId xmlns:a16="http://schemas.microsoft.com/office/drawing/2014/main" xmlns="" id="{8552A2A2-2333-47B9-B49B-2B8232B5FAF2}"/>
              </a:ext>
            </a:extLst>
          </p:cNvPr>
          <p:cNvSpPr txBox="1"/>
          <p:nvPr/>
        </p:nvSpPr>
        <p:spPr>
          <a:xfrm>
            <a:off x="7223611" y="5238656"/>
            <a:ext cx="545832" cy="400110"/>
          </a:xfrm>
          <a:prstGeom prst="rect">
            <a:avLst/>
          </a:prstGeom>
          <a:noFill/>
        </p:spPr>
        <p:txBody>
          <a:bodyPr wrap="square" rtlCol="0">
            <a:spAutoFit/>
          </a:bodyPr>
          <a:lstStyle/>
          <a:p>
            <a:r>
              <a:rPr lang="en-GB" dirty="0">
                <a:solidFill>
                  <a:srgbClr val="FF0000"/>
                </a:solidFill>
              </a:rPr>
              <a:t>0.4</a:t>
            </a:r>
          </a:p>
        </p:txBody>
      </p:sp>
      <p:sp>
        <p:nvSpPr>
          <p:cNvPr id="19" name="TextBox 18">
            <a:extLst>
              <a:ext uri="{FF2B5EF4-FFF2-40B4-BE49-F238E27FC236}">
                <a16:creationId xmlns:a16="http://schemas.microsoft.com/office/drawing/2014/main" xmlns="" id="{B6963517-2816-48CF-8988-FCCC9A9DE939}"/>
              </a:ext>
            </a:extLst>
          </p:cNvPr>
          <p:cNvSpPr txBox="1"/>
          <p:nvPr/>
        </p:nvSpPr>
        <p:spPr>
          <a:xfrm>
            <a:off x="8094193" y="5248556"/>
            <a:ext cx="545832" cy="400110"/>
          </a:xfrm>
          <a:prstGeom prst="rect">
            <a:avLst/>
          </a:prstGeom>
          <a:noFill/>
        </p:spPr>
        <p:txBody>
          <a:bodyPr wrap="square" rtlCol="0">
            <a:spAutoFit/>
          </a:bodyPr>
          <a:lstStyle/>
          <a:p>
            <a:r>
              <a:rPr lang="en-GB" dirty="0">
                <a:solidFill>
                  <a:srgbClr val="FF0000"/>
                </a:solidFill>
              </a:rPr>
              <a:t>0.6</a:t>
            </a:r>
          </a:p>
        </p:txBody>
      </p:sp>
      <p:sp>
        <p:nvSpPr>
          <p:cNvPr id="20" name="TextBox 19">
            <a:extLst>
              <a:ext uri="{FF2B5EF4-FFF2-40B4-BE49-F238E27FC236}">
                <a16:creationId xmlns:a16="http://schemas.microsoft.com/office/drawing/2014/main" xmlns="" id="{8ED6BC1B-3128-4080-BF95-688BED59071D}"/>
              </a:ext>
            </a:extLst>
          </p:cNvPr>
          <p:cNvSpPr txBox="1"/>
          <p:nvPr/>
        </p:nvSpPr>
        <p:spPr>
          <a:xfrm>
            <a:off x="9101499" y="5248556"/>
            <a:ext cx="928758" cy="400110"/>
          </a:xfrm>
          <a:prstGeom prst="rect">
            <a:avLst/>
          </a:prstGeom>
          <a:noFill/>
        </p:spPr>
        <p:txBody>
          <a:bodyPr wrap="square" rtlCol="0">
            <a:spAutoFit/>
          </a:bodyPr>
          <a:lstStyle/>
          <a:p>
            <a:r>
              <a:rPr lang="en-GB" dirty="0">
                <a:solidFill>
                  <a:srgbClr val="FF0000"/>
                </a:solidFill>
              </a:rPr>
              <a:t>0.24</a:t>
            </a:r>
          </a:p>
        </p:txBody>
      </p:sp>
      <p:sp>
        <p:nvSpPr>
          <p:cNvPr id="21" name="TextBox 20">
            <a:extLst>
              <a:ext uri="{FF2B5EF4-FFF2-40B4-BE49-F238E27FC236}">
                <a16:creationId xmlns:a16="http://schemas.microsoft.com/office/drawing/2014/main" xmlns="" id="{D2C97B68-1F76-42EE-8CC7-896FEB5A84E6}"/>
              </a:ext>
            </a:extLst>
          </p:cNvPr>
          <p:cNvSpPr txBox="1"/>
          <p:nvPr/>
        </p:nvSpPr>
        <p:spPr>
          <a:xfrm>
            <a:off x="7194562" y="5932164"/>
            <a:ext cx="545832" cy="400110"/>
          </a:xfrm>
          <a:prstGeom prst="rect">
            <a:avLst/>
          </a:prstGeom>
          <a:noFill/>
        </p:spPr>
        <p:txBody>
          <a:bodyPr wrap="square" rtlCol="0">
            <a:spAutoFit/>
          </a:bodyPr>
          <a:lstStyle/>
          <a:p>
            <a:r>
              <a:rPr lang="en-GB" dirty="0">
                <a:solidFill>
                  <a:srgbClr val="FF0000"/>
                </a:solidFill>
              </a:rPr>
              <a:t>0.4</a:t>
            </a:r>
          </a:p>
        </p:txBody>
      </p:sp>
      <p:sp>
        <p:nvSpPr>
          <p:cNvPr id="22" name="TextBox 21">
            <a:extLst>
              <a:ext uri="{FF2B5EF4-FFF2-40B4-BE49-F238E27FC236}">
                <a16:creationId xmlns:a16="http://schemas.microsoft.com/office/drawing/2014/main" xmlns="" id="{26A0CAFB-2F4C-4AA6-90D3-3BCED9D071D7}"/>
              </a:ext>
            </a:extLst>
          </p:cNvPr>
          <p:cNvSpPr txBox="1"/>
          <p:nvPr/>
        </p:nvSpPr>
        <p:spPr>
          <a:xfrm>
            <a:off x="8094193" y="5937114"/>
            <a:ext cx="545832" cy="400110"/>
          </a:xfrm>
          <a:prstGeom prst="rect">
            <a:avLst/>
          </a:prstGeom>
          <a:noFill/>
        </p:spPr>
        <p:txBody>
          <a:bodyPr wrap="square" rtlCol="0">
            <a:spAutoFit/>
          </a:bodyPr>
          <a:lstStyle/>
          <a:p>
            <a:r>
              <a:rPr lang="en-GB" dirty="0">
                <a:solidFill>
                  <a:srgbClr val="FF0000"/>
                </a:solidFill>
              </a:rPr>
              <a:t>0.4</a:t>
            </a:r>
          </a:p>
        </p:txBody>
      </p:sp>
      <p:sp>
        <p:nvSpPr>
          <p:cNvPr id="23" name="TextBox 22">
            <a:extLst>
              <a:ext uri="{FF2B5EF4-FFF2-40B4-BE49-F238E27FC236}">
                <a16:creationId xmlns:a16="http://schemas.microsoft.com/office/drawing/2014/main" xmlns="" id="{D6FEE158-F03D-44A0-8418-A17F276DD28C}"/>
              </a:ext>
            </a:extLst>
          </p:cNvPr>
          <p:cNvSpPr txBox="1"/>
          <p:nvPr/>
        </p:nvSpPr>
        <p:spPr>
          <a:xfrm>
            <a:off x="9101499" y="5910914"/>
            <a:ext cx="928758" cy="400110"/>
          </a:xfrm>
          <a:prstGeom prst="rect">
            <a:avLst/>
          </a:prstGeom>
          <a:noFill/>
        </p:spPr>
        <p:txBody>
          <a:bodyPr wrap="square" rtlCol="0">
            <a:spAutoFit/>
          </a:bodyPr>
          <a:lstStyle/>
          <a:p>
            <a:r>
              <a:rPr lang="en-GB" dirty="0">
                <a:solidFill>
                  <a:srgbClr val="FF0000"/>
                </a:solidFill>
              </a:rPr>
              <a:t>0.16</a:t>
            </a:r>
          </a:p>
        </p:txBody>
      </p:sp>
      <p:sp>
        <p:nvSpPr>
          <p:cNvPr id="10" name="TextBox 9">
            <a:extLst>
              <a:ext uri="{FF2B5EF4-FFF2-40B4-BE49-F238E27FC236}">
                <a16:creationId xmlns:a16="http://schemas.microsoft.com/office/drawing/2014/main" xmlns="" id="{A25B5411-6426-48C7-A6B2-2C92EF5E7AF7}"/>
              </a:ext>
            </a:extLst>
          </p:cNvPr>
          <p:cNvSpPr txBox="1"/>
          <p:nvPr/>
        </p:nvSpPr>
        <p:spPr>
          <a:xfrm>
            <a:off x="2187024" y="2458496"/>
            <a:ext cx="9385654" cy="830997"/>
          </a:xfrm>
          <a:prstGeom prst="rect">
            <a:avLst/>
          </a:prstGeom>
          <a:noFill/>
        </p:spPr>
        <p:txBody>
          <a:bodyPr wrap="square" rtlCol="0">
            <a:spAutoFit/>
          </a:bodyPr>
          <a:lstStyle/>
          <a:p>
            <a:r>
              <a:rPr lang="en-US" sz="2400" dirty="0" smtClean="0"/>
              <a:t>b</a:t>
            </a:r>
            <a:r>
              <a:rPr lang="en-US" sz="2400" dirty="0"/>
              <a:t>)	Copy the tree diagram below and add the correct probabilities to 	each branch.</a:t>
            </a:r>
            <a:endParaRPr lang="en-GB" sz="2400" dirty="0"/>
          </a:p>
        </p:txBody>
      </p:sp>
      <p:sp>
        <p:nvSpPr>
          <p:cNvPr id="5" name="TextBox 4">
            <a:extLst>
              <a:ext uri="{FF2B5EF4-FFF2-40B4-BE49-F238E27FC236}">
                <a16:creationId xmlns:a16="http://schemas.microsoft.com/office/drawing/2014/main" xmlns="" id="{B674B1EB-C93D-DD49-BE6E-30F98922C639}"/>
              </a:ext>
            </a:extLst>
          </p:cNvPr>
          <p:cNvSpPr txBox="1"/>
          <p:nvPr/>
        </p:nvSpPr>
        <p:spPr>
          <a:xfrm>
            <a:off x="10272464" y="5932164"/>
            <a:ext cx="1800200" cy="707886"/>
          </a:xfrm>
          <a:prstGeom prst="rect">
            <a:avLst/>
          </a:prstGeom>
          <a:noFill/>
        </p:spPr>
        <p:txBody>
          <a:bodyPr wrap="square" rtlCol="0">
            <a:spAutoFit/>
          </a:bodyPr>
          <a:lstStyle/>
          <a:p>
            <a:r>
              <a:rPr lang="en-US" dirty="0"/>
              <a:t>Continued on next slide</a:t>
            </a:r>
          </a:p>
        </p:txBody>
      </p:sp>
      <p:sp>
        <p:nvSpPr>
          <p:cNvPr id="25" name="Rectangle 24">
            <a:extLst>
              <a:ext uri="{FF2B5EF4-FFF2-40B4-BE49-F238E27FC236}">
                <a16:creationId xmlns:a16="http://schemas.microsoft.com/office/drawing/2014/main" xmlns="" id="{4724331E-E51A-5C4F-AA5F-D5090AC2442C}"/>
              </a:ext>
            </a:extLst>
          </p:cNvPr>
          <p:cNvSpPr/>
          <p:nvPr/>
        </p:nvSpPr>
        <p:spPr>
          <a:xfrm>
            <a:off x="-1" y="44625"/>
            <a:ext cx="2214137" cy="1977464"/>
          </a:xfrm>
          <a:prstGeom prst="rect">
            <a:avLst/>
          </a:prstGeom>
        </p:spPr>
        <p:txBody>
          <a:bodyPr wrap="square">
            <a:spAutoFit/>
          </a:bodyPr>
          <a:lstStyle/>
          <a:p>
            <a:pPr algn="ctr"/>
            <a:r>
              <a:rPr lang="en-US" altLang="en-US" b="1" dirty="0">
                <a:solidFill>
                  <a:schemeClr val="bg1"/>
                </a:solidFill>
              </a:rPr>
              <a:t>UNIT: </a:t>
            </a:r>
          </a:p>
          <a:p>
            <a:pPr algn="ctr">
              <a:spcAft>
                <a:spcPts val="300"/>
              </a:spcAft>
            </a:pPr>
            <a:r>
              <a:rPr lang="en-US" altLang="en-US" b="1" dirty="0">
                <a:solidFill>
                  <a:schemeClr val="bg1"/>
                </a:solidFill>
              </a:rPr>
              <a:t>Probability of </a:t>
            </a:r>
            <a:r>
              <a:rPr lang="en-US" altLang="en-US" b="1" dirty="0" smtClean="0">
                <a:solidFill>
                  <a:schemeClr val="bg1"/>
                </a:solidFill>
              </a:rPr>
              <a:t>Two or </a:t>
            </a:r>
            <a:r>
              <a:rPr lang="en-US" altLang="en-US" b="1" dirty="0">
                <a:solidFill>
                  <a:schemeClr val="bg1"/>
                </a:solidFill>
              </a:rPr>
              <a:t>M</a:t>
            </a:r>
            <a:r>
              <a:rPr lang="en-US" altLang="en-US" b="1" dirty="0" smtClean="0">
                <a:solidFill>
                  <a:schemeClr val="bg1"/>
                </a:solidFill>
              </a:rPr>
              <a:t>ore </a:t>
            </a:r>
            <a:r>
              <a:rPr lang="en-US" altLang="en-US" b="1" dirty="0" smtClean="0">
                <a:solidFill>
                  <a:schemeClr val="bg1"/>
                </a:solidFill>
              </a:rPr>
              <a:t>E</a:t>
            </a:r>
            <a:r>
              <a:rPr lang="en-US" altLang="en-US" b="1" dirty="0" smtClean="0">
                <a:solidFill>
                  <a:schemeClr val="bg1"/>
                </a:solidFill>
              </a:rPr>
              <a:t>vents</a:t>
            </a:r>
          </a:p>
          <a:p>
            <a:pPr algn="ctr"/>
            <a:r>
              <a:rPr lang="en-US" altLang="en-US" b="1" dirty="0" smtClean="0">
                <a:solidFill>
                  <a:schemeClr val="bg1"/>
                </a:solidFill>
              </a:rPr>
              <a:t>Section 3</a:t>
            </a:r>
            <a:endParaRPr lang="en-US" altLang="en-US" b="1" dirty="0">
              <a:solidFill>
                <a:schemeClr val="bg1"/>
              </a:solidFill>
            </a:endParaRPr>
          </a:p>
          <a:p>
            <a:pPr algn="ctr"/>
            <a:endParaRPr lang="en-US" altLang="en-US" b="1" dirty="0">
              <a:solidFill>
                <a:schemeClr val="bg1"/>
              </a:solidFill>
            </a:endParaRPr>
          </a:p>
        </p:txBody>
      </p:sp>
    </p:spTree>
    <p:extLst>
      <p:ext uri="{BB962C8B-B14F-4D97-AF65-F5344CB8AC3E}">
        <p14:creationId xmlns:p14="http://schemas.microsoft.com/office/powerpoint/2010/main" val="2495567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3" grpId="0"/>
      <p:bldP spid="14" grpId="0"/>
      <p:bldP spid="15" grpId="0"/>
      <p:bldP spid="16" grpId="0"/>
      <p:bldP spid="17" grpId="0"/>
      <p:bldP spid="18" grpId="0"/>
      <p:bldP spid="19" grpId="0"/>
      <p:bldP spid="20" grpId="0"/>
      <p:bldP spid="21" grpId="0"/>
      <p:bldP spid="22" grpId="0"/>
      <p:bldP spid="23"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FCD0EBEC-5BBB-4824-BBED-6FF77715A15F}"/>
              </a:ext>
            </a:extLst>
          </p:cNvPr>
          <p:cNvSpPr/>
          <p:nvPr/>
        </p:nvSpPr>
        <p:spPr>
          <a:xfrm>
            <a:off x="2228275" y="621336"/>
            <a:ext cx="1704313" cy="461665"/>
          </a:xfrm>
          <a:prstGeom prst="rect">
            <a:avLst/>
          </a:prstGeom>
        </p:spPr>
        <p:txBody>
          <a:bodyPr wrap="none">
            <a:spAutoFit/>
          </a:bodyPr>
          <a:lstStyle/>
          <a:p>
            <a:r>
              <a:rPr lang="en-US" sz="2400" b="1" dirty="0"/>
              <a:t>Continued</a:t>
            </a:r>
          </a:p>
        </p:txBody>
      </p:sp>
      <p:pic>
        <p:nvPicPr>
          <p:cNvPr id="6" name="Picture 5">
            <a:extLst>
              <a:ext uri="{FF2B5EF4-FFF2-40B4-BE49-F238E27FC236}">
                <a16:creationId xmlns:a16="http://schemas.microsoft.com/office/drawing/2014/main" xmlns="" id="{CB1B81FD-2725-400C-BAC0-3DB20E1B65EA}"/>
              </a:ext>
            </a:extLst>
          </p:cNvPr>
          <p:cNvPicPr>
            <a:picLocks noChangeAspect="1"/>
          </p:cNvPicPr>
          <p:nvPr/>
        </p:nvPicPr>
        <p:blipFill>
          <a:blip r:embed="rId4"/>
          <a:stretch>
            <a:fillRect/>
          </a:stretch>
        </p:blipFill>
        <p:spPr>
          <a:xfrm>
            <a:off x="3615654" y="3411537"/>
            <a:ext cx="6454962" cy="3209373"/>
          </a:xfrm>
          <a:prstGeom prst="rect">
            <a:avLst/>
          </a:prstGeom>
        </p:spPr>
      </p:pic>
      <p:sp>
        <p:nvSpPr>
          <p:cNvPr id="7" name="TextBox 6">
            <a:extLst>
              <a:ext uri="{FF2B5EF4-FFF2-40B4-BE49-F238E27FC236}">
                <a16:creationId xmlns:a16="http://schemas.microsoft.com/office/drawing/2014/main" xmlns="" id="{5B029FE5-E1CD-4199-B9E1-F22D9739BAC2}"/>
              </a:ext>
            </a:extLst>
          </p:cNvPr>
          <p:cNvSpPr txBox="1"/>
          <p:nvPr/>
        </p:nvSpPr>
        <p:spPr>
          <a:xfrm>
            <a:off x="7319186" y="4304552"/>
            <a:ext cx="296584" cy="400110"/>
          </a:xfrm>
          <a:prstGeom prst="rect">
            <a:avLst/>
          </a:prstGeom>
          <a:noFill/>
        </p:spPr>
        <p:txBody>
          <a:bodyPr wrap="square" rtlCol="0">
            <a:spAutoFit/>
          </a:bodyPr>
          <a:lstStyle/>
          <a:p>
            <a:endParaRPr lang="en-GB" dirty="0"/>
          </a:p>
        </p:txBody>
      </p:sp>
      <p:sp>
        <p:nvSpPr>
          <p:cNvPr id="9" name="TextBox 8">
            <a:extLst>
              <a:ext uri="{FF2B5EF4-FFF2-40B4-BE49-F238E27FC236}">
                <a16:creationId xmlns:a16="http://schemas.microsoft.com/office/drawing/2014/main" xmlns="" id="{C649ECA0-E204-47CA-B90C-803370EF9759}"/>
              </a:ext>
            </a:extLst>
          </p:cNvPr>
          <p:cNvSpPr txBox="1"/>
          <p:nvPr/>
        </p:nvSpPr>
        <p:spPr>
          <a:xfrm>
            <a:off x="7223611" y="3912167"/>
            <a:ext cx="545832" cy="400110"/>
          </a:xfrm>
          <a:prstGeom prst="rect">
            <a:avLst/>
          </a:prstGeom>
          <a:noFill/>
        </p:spPr>
        <p:txBody>
          <a:bodyPr wrap="square" rtlCol="0">
            <a:spAutoFit/>
          </a:bodyPr>
          <a:lstStyle/>
          <a:p>
            <a:r>
              <a:rPr lang="en-GB" dirty="0">
                <a:solidFill>
                  <a:srgbClr val="FF0000"/>
                </a:solidFill>
              </a:rPr>
              <a:t>0.6</a:t>
            </a:r>
          </a:p>
        </p:txBody>
      </p:sp>
      <p:sp>
        <p:nvSpPr>
          <p:cNvPr id="13" name="TextBox 12">
            <a:extLst>
              <a:ext uri="{FF2B5EF4-FFF2-40B4-BE49-F238E27FC236}">
                <a16:creationId xmlns:a16="http://schemas.microsoft.com/office/drawing/2014/main" xmlns="" id="{CCD254C4-99B4-4495-99CA-CABA585B6194}"/>
              </a:ext>
            </a:extLst>
          </p:cNvPr>
          <p:cNvSpPr txBox="1"/>
          <p:nvPr/>
        </p:nvSpPr>
        <p:spPr>
          <a:xfrm>
            <a:off x="8094193" y="3912167"/>
            <a:ext cx="545832" cy="400110"/>
          </a:xfrm>
          <a:prstGeom prst="rect">
            <a:avLst/>
          </a:prstGeom>
          <a:noFill/>
        </p:spPr>
        <p:txBody>
          <a:bodyPr wrap="square" rtlCol="0">
            <a:spAutoFit/>
          </a:bodyPr>
          <a:lstStyle/>
          <a:p>
            <a:r>
              <a:rPr lang="en-GB" dirty="0">
                <a:solidFill>
                  <a:srgbClr val="FF0000"/>
                </a:solidFill>
              </a:rPr>
              <a:t>0.6</a:t>
            </a:r>
          </a:p>
        </p:txBody>
      </p:sp>
      <p:sp>
        <p:nvSpPr>
          <p:cNvPr id="14" name="TextBox 13">
            <a:extLst>
              <a:ext uri="{FF2B5EF4-FFF2-40B4-BE49-F238E27FC236}">
                <a16:creationId xmlns:a16="http://schemas.microsoft.com/office/drawing/2014/main" xmlns="" id="{B3354425-54E5-4D28-BCB0-9C092C2C01AA}"/>
              </a:ext>
            </a:extLst>
          </p:cNvPr>
          <p:cNvSpPr txBox="1"/>
          <p:nvPr/>
        </p:nvSpPr>
        <p:spPr>
          <a:xfrm>
            <a:off x="9061140" y="3904442"/>
            <a:ext cx="707268" cy="400110"/>
          </a:xfrm>
          <a:prstGeom prst="rect">
            <a:avLst/>
          </a:prstGeom>
          <a:noFill/>
        </p:spPr>
        <p:txBody>
          <a:bodyPr wrap="square" rtlCol="0">
            <a:spAutoFit/>
          </a:bodyPr>
          <a:lstStyle/>
          <a:p>
            <a:r>
              <a:rPr lang="en-GB" dirty="0">
                <a:solidFill>
                  <a:srgbClr val="FF0000"/>
                </a:solidFill>
              </a:rPr>
              <a:t>0.36</a:t>
            </a:r>
          </a:p>
        </p:txBody>
      </p:sp>
      <p:sp>
        <p:nvSpPr>
          <p:cNvPr id="15" name="TextBox 14">
            <a:extLst>
              <a:ext uri="{FF2B5EF4-FFF2-40B4-BE49-F238E27FC236}">
                <a16:creationId xmlns:a16="http://schemas.microsoft.com/office/drawing/2014/main" xmlns="" id="{5A3B9F08-3026-4081-9DF6-AD364D7F65BF}"/>
              </a:ext>
            </a:extLst>
          </p:cNvPr>
          <p:cNvSpPr txBox="1"/>
          <p:nvPr/>
        </p:nvSpPr>
        <p:spPr>
          <a:xfrm>
            <a:off x="7228149" y="4566800"/>
            <a:ext cx="545832" cy="400110"/>
          </a:xfrm>
          <a:prstGeom prst="rect">
            <a:avLst/>
          </a:prstGeom>
          <a:noFill/>
        </p:spPr>
        <p:txBody>
          <a:bodyPr wrap="square" rtlCol="0">
            <a:spAutoFit/>
          </a:bodyPr>
          <a:lstStyle/>
          <a:p>
            <a:r>
              <a:rPr lang="en-GB" dirty="0">
                <a:solidFill>
                  <a:srgbClr val="FF0000"/>
                </a:solidFill>
              </a:rPr>
              <a:t>0.6</a:t>
            </a:r>
          </a:p>
        </p:txBody>
      </p:sp>
      <p:sp>
        <p:nvSpPr>
          <p:cNvPr id="16" name="TextBox 15">
            <a:extLst>
              <a:ext uri="{FF2B5EF4-FFF2-40B4-BE49-F238E27FC236}">
                <a16:creationId xmlns:a16="http://schemas.microsoft.com/office/drawing/2014/main" xmlns="" id="{05BE6B8C-BF09-4B4A-8368-BA439E337356}"/>
              </a:ext>
            </a:extLst>
          </p:cNvPr>
          <p:cNvSpPr txBox="1"/>
          <p:nvPr/>
        </p:nvSpPr>
        <p:spPr>
          <a:xfrm>
            <a:off x="8094193" y="4566800"/>
            <a:ext cx="545832" cy="400110"/>
          </a:xfrm>
          <a:prstGeom prst="rect">
            <a:avLst/>
          </a:prstGeom>
          <a:noFill/>
        </p:spPr>
        <p:txBody>
          <a:bodyPr wrap="square" rtlCol="0">
            <a:spAutoFit/>
          </a:bodyPr>
          <a:lstStyle/>
          <a:p>
            <a:r>
              <a:rPr lang="en-GB" dirty="0">
                <a:solidFill>
                  <a:srgbClr val="FF0000"/>
                </a:solidFill>
              </a:rPr>
              <a:t>0.4</a:t>
            </a:r>
          </a:p>
        </p:txBody>
      </p:sp>
      <p:sp>
        <p:nvSpPr>
          <p:cNvPr id="17" name="TextBox 16">
            <a:extLst>
              <a:ext uri="{FF2B5EF4-FFF2-40B4-BE49-F238E27FC236}">
                <a16:creationId xmlns:a16="http://schemas.microsoft.com/office/drawing/2014/main" xmlns="" id="{7EA386F6-8420-476E-B26A-45B59CAC7F27}"/>
              </a:ext>
            </a:extLst>
          </p:cNvPr>
          <p:cNvSpPr txBox="1"/>
          <p:nvPr/>
        </p:nvSpPr>
        <p:spPr>
          <a:xfrm>
            <a:off x="9061140" y="4566800"/>
            <a:ext cx="707268" cy="400110"/>
          </a:xfrm>
          <a:prstGeom prst="rect">
            <a:avLst/>
          </a:prstGeom>
          <a:noFill/>
        </p:spPr>
        <p:txBody>
          <a:bodyPr wrap="square" rtlCol="0">
            <a:spAutoFit/>
          </a:bodyPr>
          <a:lstStyle/>
          <a:p>
            <a:r>
              <a:rPr lang="en-GB" dirty="0">
                <a:solidFill>
                  <a:srgbClr val="FF0000"/>
                </a:solidFill>
              </a:rPr>
              <a:t>0.24</a:t>
            </a:r>
          </a:p>
        </p:txBody>
      </p:sp>
      <p:sp>
        <p:nvSpPr>
          <p:cNvPr id="18" name="TextBox 17">
            <a:extLst>
              <a:ext uri="{FF2B5EF4-FFF2-40B4-BE49-F238E27FC236}">
                <a16:creationId xmlns:a16="http://schemas.microsoft.com/office/drawing/2014/main" xmlns="" id="{8552A2A2-2333-47B9-B49B-2B8232B5FAF2}"/>
              </a:ext>
            </a:extLst>
          </p:cNvPr>
          <p:cNvSpPr txBox="1"/>
          <p:nvPr/>
        </p:nvSpPr>
        <p:spPr>
          <a:xfrm>
            <a:off x="7223611" y="5238656"/>
            <a:ext cx="545832" cy="400110"/>
          </a:xfrm>
          <a:prstGeom prst="rect">
            <a:avLst/>
          </a:prstGeom>
          <a:noFill/>
        </p:spPr>
        <p:txBody>
          <a:bodyPr wrap="square" rtlCol="0">
            <a:spAutoFit/>
          </a:bodyPr>
          <a:lstStyle/>
          <a:p>
            <a:r>
              <a:rPr lang="en-GB" dirty="0">
                <a:solidFill>
                  <a:srgbClr val="FF0000"/>
                </a:solidFill>
              </a:rPr>
              <a:t>0.4</a:t>
            </a:r>
          </a:p>
        </p:txBody>
      </p:sp>
      <p:sp>
        <p:nvSpPr>
          <p:cNvPr id="19" name="TextBox 18">
            <a:extLst>
              <a:ext uri="{FF2B5EF4-FFF2-40B4-BE49-F238E27FC236}">
                <a16:creationId xmlns:a16="http://schemas.microsoft.com/office/drawing/2014/main" xmlns="" id="{B6963517-2816-48CF-8988-FCCC9A9DE939}"/>
              </a:ext>
            </a:extLst>
          </p:cNvPr>
          <p:cNvSpPr txBox="1"/>
          <p:nvPr/>
        </p:nvSpPr>
        <p:spPr>
          <a:xfrm>
            <a:off x="8094193" y="5248556"/>
            <a:ext cx="545832" cy="400110"/>
          </a:xfrm>
          <a:prstGeom prst="rect">
            <a:avLst/>
          </a:prstGeom>
          <a:noFill/>
        </p:spPr>
        <p:txBody>
          <a:bodyPr wrap="square" rtlCol="0">
            <a:spAutoFit/>
          </a:bodyPr>
          <a:lstStyle/>
          <a:p>
            <a:r>
              <a:rPr lang="en-GB" dirty="0">
                <a:solidFill>
                  <a:srgbClr val="FF0000"/>
                </a:solidFill>
              </a:rPr>
              <a:t>0.6</a:t>
            </a:r>
          </a:p>
        </p:txBody>
      </p:sp>
      <p:sp>
        <p:nvSpPr>
          <p:cNvPr id="20" name="TextBox 19">
            <a:extLst>
              <a:ext uri="{FF2B5EF4-FFF2-40B4-BE49-F238E27FC236}">
                <a16:creationId xmlns:a16="http://schemas.microsoft.com/office/drawing/2014/main" xmlns="" id="{8ED6BC1B-3128-4080-BF95-688BED59071D}"/>
              </a:ext>
            </a:extLst>
          </p:cNvPr>
          <p:cNvSpPr txBox="1"/>
          <p:nvPr/>
        </p:nvSpPr>
        <p:spPr>
          <a:xfrm>
            <a:off x="9061140" y="5248556"/>
            <a:ext cx="928758" cy="400110"/>
          </a:xfrm>
          <a:prstGeom prst="rect">
            <a:avLst/>
          </a:prstGeom>
          <a:noFill/>
        </p:spPr>
        <p:txBody>
          <a:bodyPr wrap="square" rtlCol="0">
            <a:spAutoFit/>
          </a:bodyPr>
          <a:lstStyle/>
          <a:p>
            <a:r>
              <a:rPr lang="en-GB" dirty="0">
                <a:solidFill>
                  <a:srgbClr val="FF0000"/>
                </a:solidFill>
              </a:rPr>
              <a:t>0.24</a:t>
            </a:r>
          </a:p>
        </p:txBody>
      </p:sp>
      <p:sp>
        <p:nvSpPr>
          <p:cNvPr id="21" name="TextBox 20">
            <a:extLst>
              <a:ext uri="{FF2B5EF4-FFF2-40B4-BE49-F238E27FC236}">
                <a16:creationId xmlns:a16="http://schemas.microsoft.com/office/drawing/2014/main" xmlns="" id="{D2C97B68-1F76-42EE-8CC7-896FEB5A84E6}"/>
              </a:ext>
            </a:extLst>
          </p:cNvPr>
          <p:cNvSpPr txBox="1"/>
          <p:nvPr/>
        </p:nvSpPr>
        <p:spPr>
          <a:xfrm>
            <a:off x="7194562" y="5932164"/>
            <a:ext cx="545832" cy="400110"/>
          </a:xfrm>
          <a:prstGeom prst="rect">
            <a:avLst/>
          </a:prstGeom>
          <a:noFill/>
        </p:spPr>
        <p:txBody>
          <a:bodyPr wrap="square" rtlCol="0">
            <a:spAutoFit/>
          </a:bodyPr>
          <a:lstStyle/>
          <a:p>
            <a:r>
              <a:rPr lang="en-GB" dirty="0">
                <a:solidFill>
                  <a:srgbClr val="FF0000"/>
                </a:solidFill>
              </a:rPr>
              <a:t>0.4</a:t>
            </a:r>
          </a:p>
        </p:txBody>
      </p:sp>
      <p:sp>
        <p:nvSpPr>
          <p:cNvPr id="22" name="TextBox 21">
            <a:extLst>
              <a:ext uri="{FF2B5EF4-FFF2-40B4-BE49-F238E27FC236}">
                <a16:creationId xmlns:a16="http://schemas.microsoft.com/office/drawing/2014/main" xmlns="" id="{26A0CAFB-2F4C-4AA6-90D3-3BCED9D071D7}"/>
              </a:ext>
            </a:extLst>
          </p:cNvPr>
          <p:cNvSpPr txBox="1"/>
          <p:nvPr/>
        </p:nvSpPr>
        <p:spPr>
          <a:xfrm>
            <a:off x="8094193" y="5937114"/>
            <a:ext cx="545832" cy="400110"/>
          </a:xfrm>
          <a:prstGeom prst="rect">
            <a:avLst/>
          </a:prstGeom>
          <a:noFill/>
        </p:spPr>
        <p:txBody>
          <a:bodyPr wrap="square" rtlCol="0">
            <a:spAutoFit/>
          </a:bodyPr>
          <a:lstStyle/>
          <a:p>
            <a:r>
              <a:rPr lang="en-GB" dirty="0">
                <a:solidFill>
                  <a:srgbClr val="FF0000"/>
                </a:solidFill>
              </a:rPr>
              <a:t>0.4</a:t>
            </a:r>
          </a:p>
        </p:txBody>
      </p:sp>
      <p:sp>
        <p:nvSpPr>
          <p:cNvPr id="23" name="TextBox 22">
            <a:extLst>
              <a:ext uri="{FF2B5EF4-FFF2-40B4-BE49-F238E27FC236}">
                <a16:creationId xmlns:a16="http://schemas.microsoft.com/office/drawing/2014/main" xmlns="" id="{D6FEE158-F03D-44A0-8418-A17F276DD28C}"/>
              </a:ext>
            </a:extLst>
          </p:cNvPr>
          <p:cNvSpPr txBox="1"/>
          <p:nvPr/>
        </p:nvSpPr>
        <p:spPr>
          <a:xfrm>
            <a:off x="9061140" y="5910914"/>
            <a:ext cx="928758" cy="400110"/>
          </a:xfrm>
          <a:prstGeom prst="rect">
            <a:avLst/>
          </a:prstGeom>
          <a:noFill/>
        </p:spPr>
        <p:txBody>
          <a:bodyPr wrap="square" rtlCol="0">
            <a:spAutoFit/>
          </a:bodyPr>
          <a:lstStyle/>
          <a:p>
            <a:r>
              <a:rPr lang="en-GB" dirty="0">
                <a:solidFill>
                  <a:srgbClr val="FF0000"/>
                </a:solidFill>
              </a:rPr>
              <a:t>0.16</a:t>
            </a:r>
          </a:p>
        </p:txBody>
      </p:sp>
      <p:sp>
        <p:nvSpPr>
          <p:cNvPr id="5" name="Rectangle 4">
            <a:extLst>
              <a:ext uri="{FF2B5EF4-FFF2-40B4-BE49-F238E27FC236}">
                <a16:creationId xmlns:a16="http://schemas.microsoft.com/office/drawing/2014/main" xmlns="" id="{DA036273-CEFE-449E-98DA-7B0AF630BDEB}"/>
              </a:ext>
            </a:extLst>
          </p:cNvPr>
          <p:cNvSpPr/>
          <p:nvPr/>
        </p:nvSpPr>
        <p:spPr>
          <a:xfrm>
            <a:off x="2214136" y="1083001"/>
            <a:ext cx="10176584" cy="1877437"/>
          </a:xfrm>
          <a:prstGeom prst="rect">
            <a:avLst/>
          </a:prstGeom>
        </p:spPr>
        <p:txBody>
          <a:bodyPr wrap="square">
            <a:spAutoFit/>
          </a:bodyPr>
          <a:lstStyle/>
          <a:p>
            <a:pPr>
              <a:spcBef>
                <a:spcPts val="0"/>
              </a:spcBef>
              <a:spcAft>
                <a:spcPts val="600"/>
              </a:spcAft>
            </a:pPr>
            <a:r>
              <a:rPr lang="en-US" sz="2400" dirty="0" smtClean="0"/>
              <a:t>c</a:t>
            </a:r>
            <a:r>
              <a:rPr lang="en-US" sz="2400" dirty="0"/>
              <a:t>)	What is the probability that the truck gets to the factory without having 	to stop at a traffic light?</a:t>
            </a:r>
          </a:p>
          <a:p>
            <a:pPr>
              <a:spcAft>
                <a:spcPts val="1800"/>
              </a:spcAft>
            </a:pPr>
            <a:r>
              <a:rPr lang="en-US" sz="2400" dirty="0" smtClean="0"/>
              <a:t>d</a:t>
            </a:r>
            <a:r>
              <a:rPr lang="en-US" sz="2400" dirty="0"/>
              <a:t>)	What is the probability that the truck stops at both sets of traffic lights?</a:t>
            </a:r>
          </a:p>
          <a:p>
            <a:r>
              <a:rPr lang="en-US" sz="2400" dirty="0" smtClean="0"/>
              <a:t>e</a:t>
            </a:r>
            <a:r>
              <a:rPr lang="en-US" sz="2400" dirty="0"/>
              <a:t>)	What is the probability that the truck stops at one set of traffic lights?</a:t>
            </a:r>
            <a:endParaRPr lang="en-GB" sz="2400" dirty="0"/>
          </a:p>
        </p:txBody>
      </p:sp>
      <p:sp>
        <p:nvSpPr>
          <p:cNvPr id="8" name="TextBox 7">
            <a:extLst>
              <a:ext uri="{FF2B5EF4-FFF2-40B4-BE49-F238E27FC236}">
                <a16:creationId xmlns:a16="http://schemas.microsoft.com/office/drawing/2014/main" xmlns="" id="{5AD97DA6-DFD9-4587-841F-73E636665420}"/>
              </a:ext>
            </a:extLst>
          </p:cNvPr>
          <p:cNvSpPr txBox="1"/>
          <p:nvPr/>
        </p:nvSpPr>
        <p:spPr>
          <a:xfrm>
            <a:off x="7042957" y="1462111"/>
            <a:ext cx="1032629" cy="461665"/>
          </a:xfrm>
          <a:prstGeom prst="rect">
            <a:avLst/>
          </a:prstGeom>
          <a:noFill/>
        </p:spPr>
        <p:txBody>
          <a:bodyPr wrap="square" rtlCol="0">
            <a:spAutoFit/>
          </a:bodyPr>
          <a:lstStyle/>
          <a:p>
            <a:r>
              <a:rPr lang="en-GB" sz="2400" dirty="0">
                <a:solidFill>
                  <a:srgbClr val="FF0000"/>
                </a:solidFill>
              </a:rPr>
              <a:t>0.16</a:t>
            </a:r>
          </a:p>
        </p:txBody>
      </p:sp>
      <p:sp>
        <p:nvSpPr>
          <p:cNvPr id="25" name="TextBox 24">
            <a:extLst>
              <a:ext uri="{FF2B5EF4-FFF2-40B4-BE49-F238E27FC236}">
                <a16:creationId xmlns:a16="http://schemas.microsoft.com/office/drawing/2014/main" xmlns="" id="{FF6A35EF-2E36-4B60-83EB-9973BBB289AF}"/>
              </a:ext>
            </a:extLst>
          </p:cNvPr>
          <p:cNvSpPr txBox="1"/>
          <p:nvPr/>
        </p:nvSpPr>
        <p:spPr>
          <a:xfrm>
            <a:off x="7022781" y="2214650"/>
            <a:ext cx="1072979" cy="461665"/>
          </a:xfrm>
          <a:prstGeom prst="rect">
            <a:avLst/>
          </a:prstGeom>
          <a:noFill/>
        </p:spPr>
        <p:txBody>
          <a:bodyPr wrap="square" rtlCol="0">
            <a:spAutoFit/>
          </a:bodyPr>
          <a:lstStyle/>
          <a:p>
            <a:r>
              <a:rPr lang="en-GB" sz="2400" dirty="0">
                <a:solidFill>
                  <a:srgbClr val="FF0000"/>
                </a:solidFill>
              </a:rPr>
              <a:t>0.36</a:t>
            </a:r>
          </a:p>
        </p:txBody>
      </p:sp>
      <p:sp>
        <p:nvSpPr>
          <p:cNvPr id="26" name="TextBox 25">
            <a:extLst>
              <a:ext uri="{FF2B5EF4-FFF2-40B4-BE49-F238E27FC236}">
                <a16:creationId xmlns:a16="http://schemas.microsoft.com/office/drawing/2014/main" xmlns="" id="{09574CD4-FA70-445A-BD56-DCF63CC221AD}"/>
              </a:ext>
            </a:extLst>
          </p:cNvPr>
          <p:cNvSpPr txBox="1"/>
          <p:nvPr/>
        </p:nvSpPr>
        <p:spPr>
          <a:xfrm>
            <a:off x="7063940" y="2908672"/>
            <a:ext cx="2785186" cy="461665"/>
          </a:xfrm>
          <a:prstGeom prst="rect">
            <a:avLst/>
          </a:prstGeom>
          <a:noFill/>
        </p:spPr>
        <p:txBody>
          <a:bodyPr wrap="square" rtlCol="0">
            <a:spAutoFit/>
          </a:bodyPr>
          <a:lstStyle/>
          <a:p>
            <a:r>
              <a:rPr lang="en-GB" sz="2400" dirty="0">
                <a:solidFill>
                  <a:srgbClr val="FF0000"/>
                </a:solidFill>
              </a:rPr>
              <a:t>0.24 + 0.24 = 0.48</a:t>
            </a:r>
          </a:p>
        </p:txBody>
      </p:sp>
      <p:sp>
        <p:nvSpPr>
          <p:cNvPr id="3" name="TextBox 2">
            <a:extLst>
              <a:ext uri="{FF2B5EF4-FFF2-40B4-BE49-F238E27FC236}">
                <a16:creationId xmlns:a16="http://schemas.microsoft.com/office/drawing/2014/main" xmlns="" id="{23C4CBEA-532B-E646-B71C-B1BE73F9DD05}"/>
              </a:ext>
            </a:extLst>
          </p:cNvPr>
          <p:cNvSpPr txBox="1"/>
          <p:nvPr/>
        </p:nvSpPr>
        <p:spPr>
          <a:xfrm>
            <a:off x="10162074" y="5433854"/>
            <a:ext cx="2118256" cy="1323439"/>
          </a:xfrm>
          <a:prstGeom prst="rect">
            <a:avLst/>
          </a:prstGeom>
          <a:noFill/>
        </p:spPr>
        <p:txBody>
          <a:bodyPr wrap="square" rtlCol="0">
            <a:spAutoFit/>
          </a:bodyPr>
          <a:lstStyle/>
          <a:p>
            <a:r>
              <a:rPr lang="en-US" b="1" dirty="0"/>
              <a:t>Note: </a:t>
            </a:r>
            <a:r>
              <a:rPr lang="en-US" dirty="0">
                <a:solidFill>
                  <a:srgbClr val="0070C0"/>
                </a:solidFill>
              </a:rPr>
              <a:t>the sum of probabilities on the last column equals 1. </a:t>
            </a:r>
          </a:p>
        </p:txBody>
      </p:sp>
      <p:sp>
        <p:nvSpPr>
          <p:cNvPr id="27" name="Rectangle 26">
            <a:extLst>
              <a:ext uri="{FF2B5EF4-FFF2-40B4-BE49-F238E27FC236}">
                <a16:creationId xmlns:a16="http://schemas.microsoft.com/office/drawing/2014/main" xmlns="" id="{4724331E-E51A-5C4F-AA5F-D5090AC2442C}"/>
              </a:ext>
            </a:extLst>
          </p:cNvPr>
          <p:cNvSpPr/>
          <p:nvPr/>
        </p:nvSpPr>
        <p:spPr>
          <a:xfrm>
            <a:off x="-1" y="44625"/>
            <a:ext cx="2214137" cy="1977464"/>
          </a:xfrm>
          <a:prstGeom prst="rect">
            <a:avLst/>
          </a:prstGeom>
        </p:spPr>
        <p:txBody>
          <a:bodyPr wrap="square">
            <a:spAutoFit/>
          </a:bodyPr>
          <a:lstStyle/>
          <a:p>
            <a:pPr algn="ctr"/>
            <a:r>
              <a:rPr lang="en-US" altLang="en-US" b="1" dirty="0">
                <a:solidFill>
                  <a:schemeClr val="bg1"/>
                </a:solidFill>
              </a:rPr>
              <a:t>UNIT: </a:t>
            </a:r>
          </a:p>
          <a:p>
            <a:pPr algn="ctr">
              <a:spcAft>
                <a:spcPts val="300"/>
              </a:spcAft>
            </a:pPr>
            <a:r>
              <a:rPr lang="en-US" altLang="en-US" b="1" dirty="0">
                <a:solidFill>
                  <a:schemeClr val="bg1"/>
                </a:solidFill>
              </a:rPr>
              <a:t>Probability of </a:t>
            </a:r>
            <a:r>
              <a:rPr lang="en-US" altLang="en-US" b="1" dirty="0" smtClean="0">
                <a:solidFill>
                  <a:schemeClr val="bg1"/>
                </a:solidFill>
              </a:rPr>
              <a:t>Two or </a:t>
            </a:r>
            <a:r>
              <a:rPr lang="en-US" altLang="en-US" b="1" dirty="0">
                <a:solidFill>
                  <a:schemeClr val="bg1"/>
                </a:solidFill>
              </a:rPr>
              <a:t>M</a:t>
            </a:r>
            <a:r>
              <a:rPr lang="en-US" altLang="en-US" b="1" dirty="0" smtClean="0">
                <a:solidFill>
                  <a:schemeClr val="bg1"/>
                </a:solidFill>
              </a:rPr>
              <a:t>ore </a:t>
            </a:r>
            <a:r>
              <a:rPr lang="en-US" altLang="en-US" b="1" dirty="0" smtClean="0">
                <a:solidFill>
                  <a:schemeClr val="bg1"/>
                </a:solidFill>
              </a:rPr>
              <a:t>E</a:t>
            </a:r>
            <a:r>
              <a:rPr lang="en-US" altLang="en-US" b="1" dirty="0" smtClean="0">
                <a:solidFill>
                  <a:schemeClr val="bg1"/>
                </a:solidFill>
              </a:rPr>
              <a:t>vents</a:t>
            </a:r>
          </a:p>
          <a:p>
            <a:pPr algn="ctr"/>
            <a:r>
              <a:rPr lang="en-US" altLang="en-US" b="1" dirty="0" smtClean="0">
                <a:solidFill>
                  <a:schemeClr val="bg1"/>
                </a:solidFill>
              </a:rPr>
              <a:t>Section 3</a:t>
            </a:r>
            <a:endParaRPr lang="en-US" altLang="en-US" b="1" dirty="0">
              <a:solidFill>
                <a:schemeClr val="bg1"/>
              </a:solidFill>
            </a:endParaRPr>
          </a:p>
          <a:p>
            <a:pPr algn="ctr"/>
            <a:endParaRPr lang="en-US" altLang="en-US" b="1" dirty="0">
              <a:solidFill>
                <a:schemeClr val="bg1"/>
              </a:solidFill>
            </a:endParaRPr>
          </a:p>
        </p:txBody>
      </p:sp>
    </p:spTree>
    <p:extLst>
      <p:ext uri="{BB962C8B-B14F-4D97-AF65-F5344CB8AC3E}">
        <p14:creationId xmlns:p14="http://schemas.microsoft.com/office/powerpoint/2010/main" val="15888043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xmlns="" id="{5B029FE5-E1CD-4199-B9E1-F22D9739BAC2}"/>
              </a:ext>
            </a:extLst>
          </p:cNvPr>
          <p:cNvSpPr txBox="1"/>
          <p:nvPr/>
        </p:nvSpPr>
        <p:spPr>
          <a:xfrm>
            <a:off x="7319186" y="4304552"/>
            <a:ext cx="296584" cy="400110"/>
          </a:xfrm>
          <a:prstGeom prst="rect">
            <a:avLst/>
          </a:prstGeom>
          <a:noFill/>
        </p:spPr>
        <p:txBody>
          <a:bodyPr wrap="square" rtlCol="0">
            <a:spAutoFit/>
          </a:bodyPr>
          <a:lstStyle/>
          <a:p>
            <a:endParaRPr lang="en-GB" dirty="0"/>
          </a:p>
        </p:txBody>
      </p:sp>
      <p:sp>
        <p:nvSpPr>
          <p:cNvPr id="3" name="Rectangle 2">
            <a:extLst>
              <a:ext uri="{FF2B5EF4-FFF2-40B4-BE49-F238E27FC236}">
                <a16:creationId xmlns:a16="http://schemas.microsoft.com/office/drawing/2014/main" xmlns="" id="{D4E29E72-7E61-47CA-88ED-942AA679E1C7}"/>
              </a:ext>
            </a:extLst>
          </p:cNvPr>
          <p:cNvSpPr/>
          <p:nvPr/>
        </p:nvSpPr>
        <p:spPr>
          <a:xfrm>
            <a:off x="2414581" y="667873"/>
            <a:ext cx="9638620" cy="1646605"/>
          </a:xfrm>
          <a:prstGeom prst="rect">
            <a:avLst/>
          </a:prstGeom>
        </p:spPr>
        <p:txBody>
          <a:bodyPr wrap="square">
            <a:spAutoFit/>
          </a:bodyPr>
          <a:lstStyle/>
          <a:p>
            <a:pPr marL="457200" indent="-457200">
              <a:spcAft>
                <a:spcPts val="0"/>
              </a:spcAft>
              <a:buAutoNum type="arabicPeriod" startAt="2"/>
            </a:pPr>
            <a:r>
              <a:rPr lang="en-US" sz="2400" dirty="0"/>
              <a:t>Two boys are playing a game.  They take it in turns to start.  Before they </a:t>
            </a:r>
            <a:r>
              <a:rPr lang="en-US" sz="2400" dirty="0" smtClean="0"/>
              <a:t>can start </a:t>
            </a:r>
            <a:r>
              <a:rPr lang="en-US" sz="2400" dirty="0"/>
              <a:t>they must throw a six using a fair sided die.  </a:t>
            </a:r>
          </a:p>
          <a:p>
            <a:pPr>
              <a:spcAft>
                <a:spcPts val="600"/>
              </a:spcAft>
            </a:pPr>
            <a:r>
              <a:rPr lang="en-US" sz="2400" dirty="0"/>
              <a:t>     John </a:t>
            </a:r>
            <a:r>
              <a:rPr lang="en-US" sz="2400" dirty="0" smtClean="0"/>
              <a:t>throws </a:t>
            </a:r>
            <a:r>
              <a:rPr lang="en-US" sz="2400" dirty="0"/>
              <a:t>first.</a:t>
            </a:r>
          </a:p>
          <a:p>
            <a:r>
              <a:rPr lang="en-US" sz="2400" dirty="0"/>
              <a:t>     </a:t>
            </a:r>
            <a:r>
              <a:rPr lang="en-US" sz="2400" dirty="0" smtClean="0"/>
              <a:t>a</a:t>
            </a:r>
            <a:r>
              <a:rPr lang="en-US" sz="2400" dirty="0"/>
              <a:t>)	What is the probability of throwing a six</a:t>
            </a:r>
            <a:r>
              <a:rPr lang="en-US" sz="2400" dirty="0" smtClean="0"/>
              <a:t>?</a:t>
            </a:r>
            <a:endParaRPr lang="en-GB" sz="2400"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24B17F73-6C4E-4796-B823-51B478FC5C08}"/>
                  </a:ext>
                </a:extLst>
              </p:cNvPr>
              <p:cNvSpPr txBox="1"/>
              <p:nvPr/>
            </p:nvSpPr>
            <p:spPr>
              <a:xfrm>
                <a:off x="9213254" y="1605690"/>
                <a:ext cx="397866" cy="67056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i="1" smtClean="0">
                              <a:solidFill>
                                <a:srgbClr val="FF0000"/>
                              </a:solidFill>
                              <a:latin typeface="Cambria Math"/>
                            </a:rPr>
                          </m:ctrlPr>
                        </m:fPr>
                        <m:num>
                          <m:r>
                            <a:rPr lang="en-GB" b="0" i="1" smtClean="0">
                              <a:solidFill>
                                <a:srgbClr val="FF0000"/>
                              </a:solidFill>
                              <a:latin typeface="Cambria Math" panose="02040503050406030204" pitchFamily="18" charset="0"/>
                            </a:rPr>
                            <m:t>1</m:t>
                          </m:r>
                        </m:num>
                        <m:den>
                          <m:r>
                            <a:rPr lang="en-GB" b="0" i="1" smtClean="0">
                              <a:solidFill>
                                <a:srgbClr val="FF0000"/>
                              </a:solidFill>
                              <a:latin typeface="Cambria Math" panose="02040503050406030204" pitchFamily="18" charset="0"/>
                            </a:rPr>
                            <m:t>6</m:t>
                          </m:r>
                        </m:den>
                      </m:f>
                    </m:oMath>
                  </m:oMathPara>
                </a14:m>
                <a:endParaRPr lang="en-GB" dirty="0"/>
              </a:p>
            </p:txBody>
          </p:sp>
        </mc:Choice>
        <mc:Fallback xmlns="">
          <p:sp>
            <p:nvSpPr>
              <p:cNvPr id="10" name="TextBox 9">
                <a:extLst>
                  <a:ext uri="{FF2B5EF4-FFF2-40B4-BE49-F238E27FC236}">
                    <a16:creationId xmlns:a16="http://schemas.microsoft.com/office/drawing/2014/main" id="{24B17F73-6C4E-4796-B823-51B478FC5C08}"/>
                  </a:ext>
                </a:extLst>
              </p:cNvPr>
              <p:cNvSpPr txBox="1">
                <a:spLocks noRot="1" noChangeAspect="1" noMove="1" noResize="1" noEditPoints="1" noAdjustHandles="1" noChangeArrowheads="1" noChangeShapeType="1" noTextEdit="1"/>
              </p:cNvSpPr>
              <p:nvPr/>
            </p:nvSpPr>
            <p:spPr>
              <a:xfrm>
                <a:off x="9213254" y="1605690"/>
                <a:ext cx="397866" cy="670568"/>
              </a:xfrm>
              <a:prstGeom prst="rect">
                <a:avLst/>
              </a:prstGeom>
              <a:blipFill>
                <a:blip r:embed="rId4"/>
                <a:stretch>
                  <a:fillRect b="-5556"/>
                </a:stretch>
              </a:blipFill>
            </p:spPr>
            <p:txBody>
              <a:bodyPr/>
              <a:lstStyle/>
              <a:p>
                <a:r>
                  <a:rPr lang="en-US">
                    <a:noFill/>
                  </a:rPr>
                  <a:t> </a:t>
                </a:r>
              </a:p>
            </p:txBody>
          </p:sp>
        </mc:Fallback>
      </mc:AlternateContent>
      <p:sp>
        <p:nvSpPr>
          <p:cNvPr id="11" name="Rectangle 10">
            <a:extLst>
              <a:ext uri="{FF2B5EF4-FFF2-40B4-BE49-F238E27FC236}">
                <a16:creationId xmlns:a16="http://schemas.microsoft.com/office/drawing/2014/main" xmlns="" id="{F539D302-A001-429A-962D-FE3FCEFDC673}"/>
              </a:ext>
            </a:extLst>
          </p:cNvPr>
          <p:cNvSpPr/>
          <p:nvPr/>
        </p:nvSpPr>
        <p:spPr>
          <a:xfrm>
            <a:off x="2394935" y="2325932"/>
            <a:ext cx="8977662" cy="1200329"/>
          </a:xfrm>
          <a:prstGeom prst="rect">
            <a:avLst/>
          </a:prstGeom>
        </p:spPr>
        <p:txBody>
          <a:bodyPr wrap="square">
            <a:spAutoFit/>
          </a:bodyPr>
          <a:lstStyle/>
          <a:p>
            <a:r>
              <a:rPr lang="en-US" sz="2400" dirty="0"/>
              <a:t>     </a:t>
            </a:r>
            <a:r>
              <a:rPr lang="en-US" sz="2400" dirty="0" smtClean="0"/>
              <a:t>b</a:t>
            </a:r>
            <a:r>
              <a:rPr lang="en-US" sz="2400" dirty="0"/>
              <a:t>)	Copy the tree diagram and add the appropriate </a:t>
            </a:r>
          </a:p>
          <a:p>
            <a:r>
              <a:rPr lang="en-US" sz="2400" dirty="0"/>
              <a:t>           </a:t>
            </a:r>
            <a:r>
              <a:rPr lang="en-US" sz="2400" dirty="0" smtClean="0"/>
              <a:t>probabilities to </a:t>
            </a:r>
            <a:r>
              <a:rPr lang="en-US" sz="2400" dirty="0"/>
              <a:t>each branch. Also calculate the probability </a:t>
            </a:r>
          </a:p>
          <a:p>
            <a:r>
              <a:rPr lang="en-US" sz="2400" dirty="0"/>
              <a:t>           of each outcome shown on the tree diagram.</a:t>
            </a:r>
            <a:endParaRPr lang="en-GB" sz="2400" dirty="0"/>
          </a:p>
        </p:txBody>
      </p:sp>
      <p:pic>
        <p:nvPicPr>
          <p:cNvPr id="12" name="Picture 11">
            <a:extLst>
              <a:ext uri="{FF2B5EF4-FFF2-40B4-BE49-F238E27FC236}">
                <a16:creationId xmlns:a16="http://schemas.microsoft.com/office/drawing/2014/main" xmlns="" id="{E70C347C-8D0B-4268-9E2C-EA323B9741E3}"/>
              </a:ext>
            </a:extLst>
          </p:cNvPr>
          <p:cNvPicPr>
            <a:picLocks noChangeAspect="1"/>
          </p:cNvPicPr>
          <p:nvPr/>
        </p:nvPicPr>
        <p:blipFill>
          <a:blip r:embed="rId5"/>
          <a:stretch>
            <a:fillRect/>
          </a:stretch>
        </p:blipFill>
        <p:spPr>
          <a:xfrm>
            <a:off x="4367808" y="3650762"/>
            <a:ext cx="4361957" cy="3178938"/>
          </a:xfrm>
          <a:prstGeom prst="rect">
            <a:avLst/>
          </a:prstGeom>
        </p:spPr>
      </p:pic>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xmlns="" id="{AD00F884-F31F-4ECC-B939-67E8DED54C19}"/>
                  </a:ext>
                </a:extLst>
              </p:cNvPr>
              <p:cNvSpPr txBox="1"/>
              <p:nvPr/>
            </p:nvSpPr>
            <p:spPr>
              <a:xfrm>
                <a:off x="9164970" y="3771119"/>
                <a:ext cx="2245182" cy="616194"/>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6</m:t>
                        </m:r>
                      </m:den>
                    </m:f>
                  </m:oMath>
                </a14:m>
                <a:r>
                  <a:rPr lang="en-GB" sz="2400" dirty="0">
                    <a:solidFill>
                      <a:srgbClr val="FF0000"/>
                    </a:solidFill>
                  </a:rPr>
                  <a:t>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6</m:t>
                        </m:r>
                      </m:den>
                    </m:f>
                  </m:oMath>
                </a14:m>
                <a:r>
                  <a:rPr lang="en-GB" sz="2400" dirty="0">
                    <a:solidFill>
                      <a:srgbClr val="FF0000"/>
                    </a:solidFill>
                  </a:rPr>
                  <a:t> =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3</m:t>
                        </m:r>
                        <m:r>
                          <a:rPr lang="en-GB" sz="2400" i="1">
                            <a:solidFill>
                              <a:srgbClr val="FF0000"/>
                            </a:solidFill>
                            <a:latin typeface="Cambria Math" panose="02040503050406030204" pitchFamily="18" charset="0"/>
                          </a:rPr>
                          <m:t>6</m:t>
                        </m:r>
                      </m:den>
                    </m:f>
                  </m:oMath>
                </a14:m>
                <a:r>
                  <a:rPr lang="en-GB" dirty="0"/>
                  <a:t> </a:t>
                </a:r>
              </a:p>
            </p:txBody>
          </p:sp>
        </mc:Choice>
        <mc:Fallback xmlns="">
          <p:sp>
            <p:nvSpPr>
              <p:cNvPr id="24" name="TextBox 23">
                <a:extLst>
                  <a:ext uri="{FF2B5EF4-FFF2-40B4-BE49-F238E27FC236}">
                    <a16:creationId xmlns:a16="http://schemas.microsoft.com/office/drawing/2014/main" id="{AD00F884-F31F-4ECC-B939-67E8DED54C19}"/>
                  </a:ext>
                </a:extLst>
              </p:cNvPr>
              <p:cNvSpPr txBox="1">
                <a:spLocks noRot="1" noChangeAspect="1" noMove="1" noResize="1" noEditPoints="1" noAdjustHandles="1" noChangeArrowheads="1" noChangeShapeType="1" noTextEdit="1"/>
              </p:cNvSpPr>
              <p:nvPr/>
            </p:nvSpPr>
            <p:spPr>
              <a:xfrm>
                <a:off x="9164970" y="3771119"/>
                <a:ext cx="2245182" cy="616194"/>
              </a:xfrm>
              <a:prstGeom prst="rect">
                <a:avLst/>
              </a:prstGeom>
              <a:blipFill>
                <a:blip r:embed="rId6"/>
                <a:stretch>
                  <a:fillRect b="-816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0" name="TextBox 29">
                <a:extLst>
                  <a:ext uri="{FF2B5EF4-FFF2-40B4-BE49-F238E27FC236}">
                    <a16:creationId xmlns:a16="http://schemas.microsoft.com/office/drawing/2014/main" xmlns="" id="{5248A82C-4A34-4F17-B873-8A62AC6E5C90}"/>
                  </a:ext>
                </a:extLst>
              </p:cNvPr>
              <p:cNvSpPr txBox="1"/>
              <p:nvPr/>
            </p:nvSpPr>
            <p:spPr>
              <a:xfrm>
                <a:off x="9161475" y="4601679"/>
                <a:ext cx="1759061" cy="622222"/>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6</m:t>
                        </m:r>
                      </m:den>
                    </m:f>
                  </m:oMath>
                </a14:m>
                <a:r>
                  <a:rPr lang="en-GB" sz="2400" dirty="0">
                    <a:solidFill>
                      <a:srgbClr val="FF0000"/>
                    </a:solidFill>
                  </a:rPr>
                  <a:t>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5</m:t>
                        </m:r>
                      </m:num>
                      <m:den>
                        <m:r>
                          <a:rPr lang="en-GB" sz="2400" i="1">
                            <a:solidFill>
                              <a:srgbClr val="FF0000"/>
                            </a:solidFill>
                            <a:latin typeface="Cambria Math" panose="02040503050406030204" pitchFamily="18" charset="0"/>
                          </a:rPr>
                          <m:t>6</m:t>
                        </m:r>
                      </m:den>
                    </m:f>
                  </m:oMath>
                </a14:m>
                <a:r>
                  <a:rPr lang="en-GB" sz="2400" dirty="0">
                    <a:solidFill>
                      <a:srgbClr val="FF0000"/>
                    </a:solidFill>
                  </a:rPr>
                  <a:t> =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5</m:t>
                        </m:r>
                      </m:num>
                      <m:den>
                        <m:r>
                          <a:rPr lang="en-GB" sz="2400" b="0" i="1" smtClean="0">
                            <a:solidFill>
                              <a:srgbClr val="FF0000"/>
                            </a:solidFill>
                            <a:latin typeface="Cambria Math" panose="02040503050406030204" pitchFamily="18" charset="0"/>
                          </a:rPr>
                          <m:t>3</m:t>
                        </m:r>
                        <m:r>
                          <a:rPr lang="en-GB" sz="2400" i="1">
                            <a:solidFill>
                              <a:srgbClr val="FF0000"/>
                            </a:solidFill>
                            <a:latin typeface="Cambria Math" panose="02040503050406030204" pitchFamily="18" charset="0"/>
                          </a:rPr>
                          <m:t>6</m:t>
                        </m:r>
                      </m:den>
                    </m:f>
                  </m:oMath>
                </a14:m>
                <a:r>
                  <a:rPr lang="en-GB" dirty="0"/>
                  <a:t> </a:t>
                </a:r>
              </a:p>
            </p:txBody>
          </p:sp>
        </mc:Choice>
        <mc:Fallback>
          <p:sp>
            <p:nvSpPr>
              <p:cNvPr id="30" name="TextBox 29">
                <a:extLst>
                  <a:ext uri="{FF2B5EF4-FFF2-40B4-BE49-F238E27FC236}">
                    <a16:creationId xmlns:a16="http://schemas.microsoft.com/office/drawing/2014/main" xmlns:a14="http://schemas.microsoft.com/office/drawing/2010/main" xmlns="" id="{5248A82C-4A34-4F17-B873-8A62AC6E5C90}"/>
                  </a:ext>
                </a:extLst>
              </p:cNvPr>
              <p:cNvSpPr txBox="1">
                <a:spLocks noRot="1" noChangeAspect="1" noMove="1" noResize="1" noEditPoints="1" noAdjustHandles="1" noChangeArrowheads="1" noChangeShapeType="1" noTextEdit="1"/>
              </p:cNvSpPr>
              <p:nvPr/>
            </p:nvSpPr>
            <p:spPr>
              <a:xfrm>
                <a:off x="9161475" y="4601679"/>
                <a:ext cx="1759061" cy="622222"/>
              </a:xfrm>
              <a:prstGeom prst="rect">
                <a:avLst/>
              </a:prstGeom>
              <a:blipFill rotWithShape="1">
                <a:blip r:embed="rId7"/>
                <a:stretch>
                  <a:fillRect b="-8824"/>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1" name="TextBox 30">
                <a:extLst>
                  <a:ext uri="{FF2B5EF4-FFF2-40B4-BE49-F238E27FC236}">
                    <a16:creationId xmlns:a16="http://schemas.microsoft.com/office/drawing/2014/main" xmlns="" id="{537FA86D-7E92-445B-9F95-A263F32E3D9A}"/>
                  </a:ext>
                </a:extLst>
              </p:cNvPr>
              <p:cNvSpPr txBox="1"/>
              <p:nvPr/>
            </p:nvSpPr>
            <p:spPr>
              <a:xfrm>
                <a:off x="9192344" y="5327223"/>
                <a:ext cx="1800200" cy="622222"/>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5</m:t>
                        </m:r>
                      </m:num>
                      <m:den>
                        <m:r>
                          <a:rPr lang="en-GB" sz="2400" b="0" i="1" smtClean="0">
                            <a:solidFill>
                              <a:srgbClr val="FF0000"/>
                            </a:solidFill>
                            <a:latin typeface="Cambria Math" panose="02040503050406030204" pitchFamily="18" charset="0"/>
                          </a:rPr>
                          <m:t>6</m:t>
                        </m:r>
                      </m:den>
                    </m:f>
                  </m:oMath>
                </a14:m>
                <a:r>
                  <a:rPr lang="en-GB" sz="2400" dirty="0">
                    <a:solidFill>
                      <a:srgbClr val="FF0000"/>
                    </a:solidFill>
                  </a:rPr>
                  <a:t>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6</m:t>
                        </m:r>
                      </m:den>
                    </m:f>
                  </m:oMath>
                </a14:m>
                <a:r>
                  <a:rPr lang="en-GB" sz="2400" dirty="0">
                    <a:solidFill>
                      <a:srgbClr val="FF0000"/>
                    </a:solidFill>
                  </a:rPr>
                  <a:t> =</a:t>
                </a:r>
                <a:r>
                  <a:rPr lang="en-GB" sz="2400" dirty="0" smtClean="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5</m:t>
                        </m:r>
                      </m:num>
                      <m:den>
                        <m:r>
                          <a:rPr lang="en-GB" sz="2400" b="0" i="1" smtClean="0">
                            <a:solidFill>
                              <a:srgbClr val="FF0000"/>
                            </a:solidFill>
                            <a:latin typeface="Cambria Math" panose="02040503050406030204" pitchFamily="18" charset="0"/>
                          </a:rPr>
                          <m:t>3</m:t>
                        </m:r>
                        <m:r>
                          <a:rPr lang="en-GB" sz="2400" i="1">
                            <a:solidFill>
                              <a:srgbClr val="FF0000"/>
                            </a:solidFill>
                            <a:latin typeface="Cambria Math" panose="02040503050406030204" pitchFamily="18" charset="0"/>
                          </a:rPr>
                          <m:t>6</m:t>
                        </m:r>
                      </m:den>
                    </m:f>
                  </m:oMath>
                </a14:m>
                <a:r>
                  <a:rPr lang="en-GB" dirty="0"/>
                  <a:t> </a:t>
                </a:r>
              </a:p>
            </p:txBody>
          </p:sp>
        </mc:Choice>
        <mc:Fallback>
          <p:sp>
            <p:nvSpPr>
              <p:cNvPr id="31" name="TextBox 30">
                <a:extLst>
                  <a:ext uri="{FF2B5EF4-FFF2-40B4-BE49-F238E27FC236}">
                    <a16:creationId xmlns:a16="http://schemas.microsoft.com/office/drawing/2014/main" xmlns:a14="http://schemas.microsoft.com/office/drawing/2010/main" xmlns="" id="{537FA86D-7E92-445B-9F95-A263F32E3D9A}"/>
                  </a:ext>
                </a:extLst>
              </p:cNvPr>
              <p:cNvSpPr txBox="1">
                <a:spLocks noRot="1" noChangeAspect="1" noMove="1" noResize="1" noEditPoints="1" noAdjustHandles="1" noChangeArrowheads="1" noChangeShapeType="1" noTextEdit="1"/>
              </p:cNvSpPr>
              <p:nvPr/>
            </p:nvSpPr>
            <p:spPr>
              <a:xfrm>
                <a:off x="9192344" y="5327223"/>
                <a:ext cx="1800200" cy="622222"/>
              </a:xfrm>
              <a:prstGeom prst="rect">
                <a:avLst/>
              </a:prstGeom>
              <a:blipFill rotWithShape="1">
                <a:blip r:embed="rId8"/>
                <a:stretch>
                  <a:fillRect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xmlns="" id="{24E12FE3-8A17-4CED-9201-DB71FCB4F06F}"/>
                  </a:ext>
                </a:extLst>
              </p:cNvPr>
              <p:cNvSpPr/>
              <p:nvPr/>
            </p:nvSpPr>
            <p:spPr>
              <a:xfrm>
                <a:off x="9161475" y="6157783"/>
                <a:ext cx="1494320" cy="622222"/>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5</m:t>
                        </m:r>
                      </m:num>
                      <m:den>
                        <m:r>
                          <a:rPr lang="en-GB" sz="2400" i="1">
                            <a:solidFill>
                              <a:srgbClr val="FF0000"/>
                            </a:solidFill>
                            <a:latin typeface="Cambria Math" panose="02040503050406030204" pitchFamily="18" charset="0"/>
                          </a:rPr>
                          <m:t>6</m:t>
                        </m:r>
                      </m:den>
                    </m:f>
                  </m:oMath>
                </a14:m>
                <a:r>
                  <a:rPr lang="en-GB" sz="2400" dirty="0">
                    <a:solidFill>
                      <a:srgbClr val="FF0000"/>
                    </a:solidFill>
                  </a:rPr>
                  <a:t>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5</m:t>
                        </m:r>
                      </m:num>
                      <m:den>
                        <m:r>
                          <a:rPr lang="en-GB" sz="2400" i="1">
                            <a:solidFill>
                              <a:srgbClr val="FF0000"/>
                            </a:solidFill>
                            <a:latin typeface="Cambria Math" panose="02040503050406030204" pitchFamily="18" charset="0"/>
                          </a:rPr>
                          <m:t>6</m:t>
                        </m:r>
                      </m:den>
                    </m:f>
                  </m:oMath>
                </a14:m>
                <a:r>
                  <a:rPr lang="en-GB" sz="2400" dirty="0">
                    <a:solidFill>
                      <a:srgbClr val="FF0000"/>
                    </a:solidFill>
                  </a:rPr>
                  <a:t> =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25</m:t>
                        </m:r>
                      </m:num>
                      <m:den>
                        <m:r>
                          <a:rPr lang="en-GB" sz="2400" i="1">
                            <a:solidFill>
                              <a:srgbClr val="FF0000"/>
                            </a:solidFill>
                            <a:latin typeface="Cambria Math" panose="02040503050406030204" pitchFamily="18" charset="0"/>
                          </a:rPr>
                          <m:t>36</m:t>
                        </m:r>
                      </m:den>
                    </m:f>
                  </m:oMath>
                </a14:m>
                <a:r>
                  <a:rPr lang="en-GB" sz="2400" dirty="0"/>
                  <a:t> </a:t>
                </a:r>
              </a:p>
            </p:txBody>
          </p:sp>
        </mc:Choice>
        <mc:Fallback xmlns="">
          <p:sp>
            <p:nvSpPr>
              <p:cNvPr id="27" name="Rectangle 26">
                <a:extLst>
                  <a:ext uri="{FF2B5EF4-FFF2-40B4-BE49-F238E27FC236}">
                    <a16:creationId xmlns:a16="http://schemas.microsoft.com/office/drawing/2014/main" id="{24E12FE3-8A17-4CED-9201-DB71FCB4F06F}"/>
                  </a:ext>
                </a:extLst>
              </p:cNvPr>
              <p:cNvSpPr>
                <a:spLocks noRot="1" noChangeAspect="1" noMove="1" noResize="1" noEditPoints="1" noAdjustHandles="1" noChangeArrowheads="1" noChangeShapeType="1" noTextEdit="1"/>
              </p:cNvSpPr>
              <p:nvPr/>
            </p:nvSpPr>
            <p:spPr>
              <a:xfrm>
                <a:off x="9161475" y="6157783"/>
                <a:ext cx="1494320" cy="622222"/>
              </a:xfrm>
              <a:prstGeom prst="rect">
                <a:avLst/>
              </a:prstGeom>
              <a:blipFill>
                <a:blip r:embed="rId9"/>
                <a:stretch>
                  <a:fillRect r="-5042"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xmlns="" id="{3BEE6781-9F3F-4B11-9656-552C916E2622}"/>
                  </a:ext>
                </a:extLst>
              </p:cNvPr>
              <p:cNvSpPr txBox="1"/>
              <p:nvPr/>
            </p:nvSpPr>
            <p:spPr>
              <a:xfrm>
                <a:off x="5025880" y="4368483"/>
                <a:ext cx="397866" cy="67056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i="1" smtClean="0">
                              <a:solidFill>
                                <a:srgbClr val="FF0000"/>
                              </a:solidFill>
                              <a:latin typeface="Cambria Math"/>
                            </a:rPr>
                          </m:ctrlPr>
                        </m:fPr>
                        <m:num>
                          <m:r>
                            <a:rPr lang="en-GB" b="0" i="1" smtClean="0">
                              <a:solidFill>
                                <a:srgbClr val="FF0000"/>
                              </a:solidFill>
                              <a:latin typeface="Cambria Math" panose="02040503050406030204" pitchFamily="18" charset="0"/>
                            </a:rPr>
                            <m:t>1</m:t>
                          </m:r>
                        </m:num>
                        <m:den>
                          <m:r>
                            <a:rPr lang="en-GB" b="0" i="1" smtClean="0">
                              <a:solidFill>
                                <a:srgbClr val="FF0000"/>
                              </a:solidFill>
                              <a:latin typeface="Cambria Math" panose="02040503050406030204" pitchFamily="18" charset="0"/>
                            </a:rPr>
                            <m:t>6</m:t>
                          </m:r>
                        </m:den>
                      </m:f>
                    </m:oMath>
                  </m:oMathPara>
                </a14:m>
                <a:endParaRPr lang="en-GB" dirty="0"/>
              </a:p>
            </p:txBody>
          </p:sp>
        </mc:Choice>
        <mc:Fallback xmlns="">
          <p:sp>
            <p:nvSpPr>
              <p:cNvPr id="33" name="TextBox 32">
                <a:extLst>
                  <a:ext uri="{FF2B5EF4-FFF2-40B4-BE49-F238E27FC236}">
                    <a16:creationId xmlns:a16="http://schemas.microsoft.com/office/drawing/2014/main" id="{3BEE6781-9F3F-4B11-9656-552C916E2622}"/>
                  </a:ext>
                </a:extLst>
              </p:cNvPr>
              <p:cNvSpPr txBox="1">
                <a:spLocks noRot="1" noChangeAspect="1" noMove="1" noResize="1" noEditPoints="1" noAdjustHandles="1" noChangeArrowheads="1" noChangeShapeType="1" noTextEdit="1"/>
              </p:cNvSpPr>
              <p:nvPr/>
            </p:nvSpPr>
            <p:spPr>
              <a:xfrm>
                <a:off x="5025880" y="4368483"/>
                <a:ext cx="397866" cy="670568"/>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xmlns="" id="{16A2FC05-D919-420C-9A8B-32AED7C0BD08}"/>
                  </a:ext>
                </a:extLst>
              </p:cNvPr>
              <p:cNvSpPr txBox="1"/>
              <p:nvPr/>
            </p:nvSpPr>
            <p:spPr>
              <a:xfrm>
                <a:off x="5087888" y="5798326"/>
                <a:ext cx="397866" cy="67685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i="1" smtClean="0">
                              <a:solidFill>
                                <a:srgbClr val="FF0000"/>
                              </a:solidFill>
                              <a:latin typeface="Cambria Math"/>
                            </a:rPr>
                          </m:ctrlPr>
                        </m:fPr>
                        <m:num>
                          <m:r>
                            <a:rPr lang="en-GB" b="0" i="1" smtClean="0">
                              <a:solidFill>
                                <a:srgbClr val="FF0000"/>
                              </a:solidFill>
                              <a:latin typeface="Cambria Math" panose="02040503050406030204" pitchFamily="18" charset="0"/>
                            </a:rPr>
                            <m:t>5</m:t>
                          </m:r>
                        </m:num>
                        <m:den>
                          <m:r>
                            <a:rPr lang="en-GB" b="0" i="1" smtClean="0">
                              <a:solidFill>
                                <a:srgbClr val="FF0000"/>
                              </a:solidFill>
                              <a:latin typeface="Cambria Math" panose="02040503050406030204" pitchFamily="18" charset="0"/>
                            </a:rPr>
                            <m:t>6</m:t>
                          </m:r>
                        </m:den>
                      </m:f>
                    </m:oMath>
                  </m:oMathPara>
                </a14:m>
                <a:endParaRPr lang="en-GB" dirty="0"/>
              </a:p>
            </p:txBody>
          </p:sp>
        </mc:Choice>
        <mc:Fallback xmlns="">
          <p:sp>
            <p:nvSpPr>
              <p:cNvPr id="34" name="TextBox 33">
                <a:extLst>
                  <a:ext uri="{FF2B5EF4-FFF2-40B4-BE49-F238E27FC236}">
                    <a16:creationId xmlns:a16="http://schemas.microsoft.com/office/drawing/2014/main" id="{16A2FC05-D919-420C-9A8B-32AED7C0BD08}"/>
                  </a:ext>
                </a:extLst>
              </p:cNvPr>
              <p:cNvSpPr txBox="1">
                <a:spLocks noRot="1" noChangeAspect="1" noMove="1" noResize="1" noEditPoints="1" noAdjustHandles="1" noChangeArrowheads="1" noChangeShapeType="1" noTextEdit="1"/>
              </p:cNvSpPr>
              <p:nvPr/>
            </p:nvSpPr>
            <p:spPr>
              <a:xfrm>
                <a:off x="5087888" y="5798326"/>
                <a:ext cx="397866" cy="676852"/>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xmlns="" id="{EA69BE43-DAF0-484B-B2E0-E79027AD6BF5}"/>
                  </a:ext>
                </a:extLst>
              </p:cNvPr>
              <p:cNvSpPr txBox="1"/>
              <p:nvPr/>
            </p:nvSpPr>
            <p:spPr>
              <a:xfrm>
                <a:off x="6908947" y="3731908"/>
                <a:ext cx="397866" cy="67056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i="1" smtClean="0">
                              <a:solidFill>
                                <a:srgbClr val="FF0000"/>
                              </a:solidFill>
                              <a:latin typeface="Cambria Math"/>
                            </a:rPr>
                          </m:ctrlPr>
                        </m:fPr>
                        <m:num>
                          <m:r>
                            <a:rPr lang="en-GB" b="0" i="1" smtClean="0">
                              <a:solidFill>
                                <a:srgbClr val="FF0000"/>
                              </a:solidFill>
                              <a:latin typeface="Cambria Math" panose="02040503050406030204" pitchFamily="18" charset="0"/>
                            </a:rPr>
                            <m:t>1</m:t>
                          </m:r>
                        </m:num>
                        <m:den>
                          <m:r>
                            <a:rPr lang="en-GB" b="0" i="1" smtClean="0">
                              <a:solidFill>
                                <a:srgbClr val="FF0000"/>
                              </a:solidFill>
                              <a:latin typeface="Cambria Math" panose="02040503050406030204" pitchFamily="18" charset="0"/>
                            </a:rPr>
                            <m:t>6</m:t>
                          </m:r>
                        </m:den>
                      </m:f>
                    </m:oMath>
                  </m:oMathPara>
                </a14:m>
                <a:endParaRPr lang="en-GB" dirty="0"/>
              </a:p>
            </p:txBody>
          </p:sp>
        </mc:Choice>
        <mc:Fallback xmlns="">
          <p:sp>
            <p:nvSpPr>
              <p:cNvPr id="35" name="TextBox 34">
                <a:extLst>
                  <a:ext uri="{FF2B5EF4-FFF2-40B4-BE49-F238E27FC236}">
                    <a16:creationId xmlns:a16="http://schemas.microsoft.com/office/drawing/2014/main" id="{EA69BE43-DAF0-484B-B2E0-E79027AD6BF5}"/>
                  </a:ext>
                </a:extLst>
              </p:cNvPr>
              <p:cNvSpPr txBox="1">
                <a:spLocks noRot="1" noChangeAspect="1" noMove="1" noResize="1" noEditPoints="1" noAdjustHandles="1" noChangeArrowheads="1" noChangeShapeType="1" noTextEdit="1"/>
              </p:cNvSpPr>
              <p:nvPr/>
            </p:nvSpPr>
            <p:spPr>
              <a:xfrm>
                <a:off x="6908947" y="3731908"/>
                <a:ext cx="397866" cy="670568"/>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xmlns="" id="{68444845-CB7B-4B9F-B6CF-D026C10FDE87}"/>
                  </a:ext>
                </a:extLst>
              </p:cNvPr>
              <p:cNvSpPr/>
              <p:nvPr/>
            </p:nvSpPr>
            <p:spPr>
              <a:xfrm>
                <a:off x="6921321" y="6152848"/>
                <a:ext cx="397865" cy="6768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i="1">
                              <a:solidFill>
                                <a:srgbClr val="FF0000"/>
                              </a:solidFill>
                              <a:latin typeface="Cambria Math"/>
                            </a:rPr>
                          </m:ctrlPr>
                        </m:fPr>
                        <m:num>
                          <m:r>
                            <a:rPr lang="en-GB" i="1">
                              <a:solidFill>
                                <a:srgbClr val="FF0000"/>
                              </a:solidFill>
                              <a:latin typeface="Cambria Math" panose="02040503050406030204" pitchFamily="18" charset="0"/>
                            </a:rPr>
                            <m:t>5</m:t>
                          </m:r>
                        </m:num>
                        <m:den>
                          <m:r>
                            <a:rPr lang="en-GB" i="1">
                              <a:solidFill>
                                <a:srgbClr val="FF0000"/>
                              </a:solidFill>
                              <a:latin typeface="Cambria Math" panose="02040503050406030204" pitchFamily="18" charset="0"/>
                            </a:rPr>
                            <m:t>6</m:t>
                          </m:r>
                        </m:den>
                      </m:f>
                    </m:oMath>
                  </m:oMathPara>
                </a14:m>
                <a:endParaRPr lang="en-GB" dirty="0"/>
              </a:p>
            </p:txBody>
          </p:sp>
        </mc:Choice>
        <mc:Fallback xmlns="">
          <p:sp>
            <p:nvSpPr>
              <p:cNvPr id="28" name="Rectangle 27">
                <a:extLst>
                  <a:ext uri="{FF2B5EF4-FFF2-40B4-BE49-F238E27FC236}">
                    <a16:creationId xmlns:a16="http://schemas.microsoft.com/office/drawing/2014/main" id="{68444845-CB7B-4B9F-B6CF-D026C10FDE87}"/>
                  </a:ext>
                </a:extLst>
              </p:cNvPr>
              <p:cNvSpPr>
                <a:spLocks noRot="1" noChangeAspect="1" noMove="1" noResize="1" noEditPoints="1" noAdjustHandles="1" noChangeArrowheads="1" noChangeShapeType="1" noTextEdit="1"/>
              </p:cNvSpPr>
              <p:nvPr/>
            </p:nvSpPr>
            <p:spPr>
              <a:xfrm>
                <a:off x="6921321" y="6152848"/>
                <a:ext cx="397865" cy="676852"/>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xmlns="" id="{7E8317AB-CB91-4495-B4C1-7323F8D381BA}"/>
                  </a:ext>
                </a:extLst>
              </p:cNvPr>
              <p:cNvSpPr/>
              <p:nvPr/>
            </p:nvSpPr>
            <p:spPr>
              <a:xfrm>
                <a:off x="6908826" y="5477940"/>
                <a:ext cx="397866" cy="6705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i="1" smtClean="0">
                              <a:solidFill>
                                <a:srgbClr val="FF0000"/>
                              </a:solidFill>
                              <a:latin typeface="Cambria Math"/>
                            </a:rPr>
                          </m:ctrlPr>
                        </m:fPr>
                        <m:num>
                          <m:r>
                            <a:rPr lang="en-GB" b="0" i="1" smtClean="0">
                              <a:solidFill>
                                <a:srgbClr val="FF0000"/>
                              </a:solidFill>
                              <a:latin typeface="Cambria Math" panose="02040503050406030204" pitchFamily="18" charset="0"/>
                            </a:rPr>
                            <m:t>1</m:t>
                          </m:r>
                        </m:num>
                        <m:den>
                          <m:r>
                            <a:rPr lang="en-GB" i="1">
                              <a:solidFill>
                                <a:srgbClr val="FF0000"/>
                              </a:solidFill>
                              <a:latin typeface="Cambria Math" panose="02040503050406030204" pitchFamily="18" charset="0"/>
                            </a:rPr>
                            <m:t>6</m:t>
                          </m:r>
                        </m:den>
                      </m:f>
                    </m:oMath>
                  </m:oMathPara>
                </a14:m>
                <a:endParaRPr lang="en-GB" dirty="0"/>
              </a:p>
            </p:txBody>
          </p:sp>
        </mc:Choice>
        <mc:Fallback xmlns="">
          <p:sp>
            <p:nvSpPr>
              <p:cNvPr id="29" name="Rectangle 28">
                <a:extLst>
                  <a:ext uri="{FF2B5EF4-FFF2-40B4-BE49-F238E27FC236}">
                    <a16:creationId xmlns:a16="http://schemas.microsoft.com/office/drawing/2014/main" id="{7E8317AB-CB91-4495-B4C1-7323F8D381BA}"/>
                  </a:ext>
                </a:extLst>
              </p:cNvPr>
              <p:cNvSpPr>
                <a:spLocks noRot="1" noChangeAspect="1" noMove="1" noResize="1" noEditPoints="1" noAdjustHandles="1" noChangeArrowheads="1" noChangeShapeType="1" noTextEdit="1"/>
              </p:cNvSpPr>
              <p:nvPr/>
            </p:nvSpPr>
            <p:spPr>
              <a:xfrm>
                <a:off x="6908826" y="5477940"/>
                <a:ext cx="397866" cy="670568"/>
              </a:xfrm>
              <a:prstGeom prst="rect">
                <a:avLst/>
              </a:prstGeom>
              <a:blipFill>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xmlns="" id="{EBCF3B69-0FC3-4879-A359-0CF80E6E9AE2}"/>
                  </a:ext>
                </a:extLst>
              </p:cNvPr>
              <p:cNvSpPr/>
              <p:nvPr/>
            </p:nvSpPr>
            <p:spPr>
              <a:xfrm>
                <a:off x="6908826" y="4784764"/>
                <a:ext cx="397865" cy="6768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i="1">
                              <a:solidFill>
                                <a:srgbClr val="FF0000"/>
                              </a:solidFill>
                              <a:latin typeface="Cambria Math"/>
                            </a:rPr>
                          </m:ctrlPr>
                        </m:fPr>
                        <m:num>
                          <m:r>
                            <a:rPr lang="en-GB" i="1">
                              <a:solidFill>
                                <a:srgbClr val="FF0000"/>
                              </a:solidFill>
                              <a:latin typeface="Cambria Math" panose="02040503050406030204" pitchFamily="18" charset="0"/>
                            </a:rPr>
                            <m:t>5</m:t>
                          </m:r>
                        </m:num>
                        <m:den>
                          <m:r>
                            <a:rPr lang="en-GB" i="1">
                              <a:solidFill>
                                <a:srgbClr val="FF0000"/>
                              </a:solidFill>
                              <a:latin typeface="Cambria Math" panose="02040503050406030204" pitchFamily="18" charset="0"/>
                            </a:rPr>
                            <m:t>6</m:t>
                          </m:r>
                        </m:den>
                      </m:f>
                    </m:oMath>
                  </m:oMathPara>
                </a14:m>
                <a:endParaRPr lang="en-GB" dirty="0"/>
              </a:p>
            </p:txBody>
          </p:sp>
        </mc:Choice>
        <mc:Fallback xmlns="">
          <p:sp>
            <p:nvSpPr>
              <p:cNvPr id="32" name="Rectangle 31">
                <a:extLst>
                  <a:ext uri="{FF2B5EF4-FFF2-40B4-BE49-F238E27FC236}">
                    <a16:creationId xmlns:a16="http://schemas.microsoft.com/office/drawing/2014/main" id="{EBCF3B69-0FC3-4879-A359-0CF80E6E9AE2}"/>
                  </a:ext>
                </a:extLst>
              </p:cNvPr>
              <p:cNvSpPr>
                <a:spLocks noRot="1" noChangeAspect="1" noMove="1" noResize="1" noEditPoints="1" noAdjustHandles="1" noChangeArrowheads="1" noChangeShapeType="1" noTextEdit="1"/>
              </p:cNvSpPr>
              <p:nvPr/>
            </p:nvSpPr>
            <p:spPr>
              <a:xfrm>
                <a:off x="6908826" y="4784764"/>
                <a:ext cx="397865" cy="676852"/>
              </a:xfrm>
              <a:prstGeom prst="rect">
                <a:avLst/>
              </a:prstGeom>
              <a:blipFill>
                <a:blip r:embed="rId15"/>
                <a:stretch>
                  <a:fillRect/>
                </a:stretch>
              </a:blipFill>
            </p:spPr>
            <p:txBody>
              <a:bodyPr/>
              <a:lstStyle/>
              <a:p>
                <a:r>
                  <a:rPr lang="en-GB">
                    <a:noFill/>
                  </a:rPr>
                  <a:t> </a:t>
                </a:r>
              </a:p>
            </p:txBody>
          </p:sp>
        </mc:Fallback>
      </mc:AlternateContent>
      <p:sp>
        <p:nvSpPr>
          <p:cNvPr id="21" name="Rectangle 20">
            <a:extLst>
              <a:ext uri="{FF2B5EF4-FFF2-40B4-BE49-F238E27FC236}">
                <a16:creationId xmlns:a16="http://schemas.microsoft.com/office/drawing/2014/main" xmlns="" id="{4724331E-E51A-5C4F-AA5F-D5090AC2442C}"/>
              </a:ext>
            </a:extLst>
          </p:cNvPr>
          <p:cNvSpPr/>
          <p:nvPr/>
        </p:nvSpPr>
        <p:spPr>
          <a:xfrm>
            <a:off x="-1" y="44625"/>
            <a:ext cx="2214137" cy="1977464"/>
          </a:xfrm>
          <a:prstGeom prst="rect">
            <a:avLst/>
          </a:prstGeom>
        </p:spPr>
        <p:txBody>
          <a:bodyPr wrap="square">
            <a:spAutoFit/>
          </a:bodyPr>
          <a:lstStyle/>
          <a:p>
            <a:pPr algn="ctr"/>
            <a:r>
              <a:rPr lang="en-US" altLang="en-US" b="1" dirty="0">
                <a:solidFill>
                  <a:schemeClr val="bg1"/>
                </a:solidFill>
              </a:rPr>
              <a:t>UNIT: </a:t>
            </a:r>
          </a:p>
          <a:p>
            <a:pPr algn="ctr">
              <a:spcAft>
                <a:spcPts val="300"/>
              </a:spcAft>
            </a:pPr>
            <a:r>
              <a:rPr lang="en-US" altLang="en-US" b="1" dirty="0">
                <a:solidFill>
                  <a:schemeClr val="bg1"/>
                </a:solidFill>
              </a:rPr>
              <a:t>Probability of </a:t>
            </a:r>
            <a:r>
              <a:rPr lang="en-US" altLang="en-US" b="1" dirty="0" smtClean="0">
                <a:solidFill>
                  <a:schemeClr val="bg1"/>
                </a:solidFill>
              </a:rPr>
              <a:t>Two or </a:t>
            </a:r>
            <a:r>
              <a:rPr lang="en-US" altLang="en-US" b="1" dirty="0">
                <a:solidFill>
                  <a:schemeClr val="bg1"/>
                </a:solidFill>
              </a:rPr>
              <a:t>M</a:t>
            </a:r>
            <a:r>
              <a:rPr lang="en-US" altLang="en-US" b="1" dirty="0" smtClean="0">
                <a:solidFill>
                  <a:schemeClr val="bg1"/>
                </a:solidFill>
              </a:rPr>
              <a:t>ore </a:t>
            </a:r>
            <a:r>
              <a:rPr lang="en-US" altLang="en-US" b="1" dirty="0" smtClean="0">
                <a:solidFill>
                  <a:schemeClr val="bg1"/>
                </a:solidFill>
              </a:rPr>
              <a:t>E</a:t>
            </a:r>
            <a:r>
              <a:rPr lang="en-US" altLang="en-US" b="1" dirty="0" smtClean="0">
                <a:solidFill>
                  <a:schemeClr val="bg1"/>
                </a:solidFill>
              </a:rPr>
              <a:t>vents</a:t>
            </a:r>
          </a:p>
          <a:p>
            <a:pPr algn="ctr"/>
            <a:r>
              <a:rPr lang="en-US" altLang="en-US" b="1" dirty="0" smtClean="0">
                <a:solidFill>
                  <a:schemeClr val="bg1"/>
                </a:solidFill>
              </a:rPr>
              <a:t>Section 3</a:t>
            </a:r>
            <a:endParaRPr lang="en-US" altLang="en-US" b="1" dirty="0">
              <a:solidFill>
                <a:schemeClr val="bg1"/>
              </a:solidFill>
            </a:endParaRPr>
          </a:p>
          <a:p>
            <a:pPr algn="ctr"/>
            <a:endParaRPr lang="en-US" altLang="en-US" b="1" dirty="0">
              <a:solidFill>
                <a:schemeClr val="bg1"/>
              </a:solidFill>
            </a:endParaRPr>
          </a:p>
        </p:txBody>
      </p:sp>
    </p:spTree>
    <p:extLst>
      <p:ext uri="{BB962C8B-B14F-4D97-AF65-F5344CB8AC3E}">
        <p14:creationId xmlns:p14="http://schemas.microsoft.com/office/powerpoint/2010/main" val="25145125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4" grpId="0"/>
      <p:bldP spid="30" grpId="0"/>
      <p:bldP spid="31" grpId="0"/>
      <p:bldP spid="27" grpId="0"/>
      <p:bldP spid="33" grpId="0"/>
      <p:bldP spid="34" grpId="0"/>
      <p:bldP spid="35" grpId="0"/>
      <p:bldP spid="28" grpId="0"/>
      <p:bldP spid="29" grpId="0"/>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FCD0EBEC-5BBB-4824-BBED-6FF77715A15F}"/>
              </a:ext>
            </a:extLst>
          </p:cNvPr>
          <p:cNvSpPr/>
          <p:nvPr/>
        </p:nvSpPr>
        <p:spPr>
          <a:xfrm>
            <a:off x="2332639" y="610739"/>
            <a:ext cx="2079415" cy="461665"/>
          </a:xfrm>
          <a:prstGeom prst="rect">
            <a:avLst/>
          </a:prstGeom>
        </p:spPr>
        <p:txBody>
          <a:bodyPr wrap="none">
            <a:spAutoFit/>
          </a:bodyPr>
          <a:lstStyle/>
          <a:p>
            <a:r>
              <a:rPr lang="en-US" sz="2400" b="1" dirty="0"/>
              <a:t>Continuation</a:t>
            </a:r>
          </a:p>
        </p:txBody>
      </p:sp>
      <p:sp>
        <p:nvSpPr>
          <p:cNvPr id="7" name="TextBox 6">
            <a:extLst>
              <a:ext uri="{FF2B5EF4-FFF2-40B4-BE49-F238E27FC236}">
                <a16:creationId xmlns:a16="http://schemas.microsoft.com/office/drawing/2014/main" xmlns="" id="{5B029FE5-E1CD-4199-B9E1-F22D9739BAC2}"/>
              </a:ext>
            </a:extLst>
          </p:cNvPr>
          <p:cNvSpPr txBox="1"/>
          <p:nvPr/>
        </p:nvSpPr>
        <p:spPr>
          <a:xfrm>
            <a:off x="7319186" y="4304552"/>
            <a:ext cx="296584" cy="400110"/>
          </a:xfrm>
          <a:prstGeom prst="rect">
            <a:avLst/>
          </a:prstGeom>
          <a:noFill/>
        </p:spPr>
        <p:txBody>
          <a:bodyPr wrap="square" rtlCol="0">
            <a:spAutoFit/>
          </a:bodyPr>
          <a:lstStyle/>
          <a:p>
            <a:endParaRPr lang="en-GB" dirty="0"/>
          </a:p>
        </p:txBody>
      </p:sp>
      <p:pic>
        <p:nvPicPr>
          <p:cNvPr id="12" name="Picture 11">
            <a:extLst>
              <a:ext uri="{FF2B5EF4-FFF2-40B4-BE49-F238E27FC236}">
                <a16:creationId xmlns:a16="http://schemas.microsoft.com/office/drawing/2014/main" xmlns="" id="{E70C347C-8D0B-4268-9E2C-EA323B9741E3}"/>
              </a:ext>
            </a:extLst>
          </p:cNvPr>
          <p:cNvPicPr>
            <a:picLocks noChangeAspect="1"/>
          </p:cNvPicPr>
          <p:nvPr/>
        </p:nvPicPr>
        <p:blipFill>
          <a:blip r:embed="rId4"/>
          <a:stretch>
            <a:fillRect/>
          </a:stretch>
        </p:blipFill>
        <p:spPr>
          <a:xfrm>
            <a:off x="4367808" y="3650762"/>
            <a:ext cx="4361957" cy="3178938"/>
          </a:xfrm>
          <a:prstGeom prst="rect">
            <a:avLst/>
          </a:prstGeom>
        </p:spPr>
      </p:pic>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xmlns="" id="{AD00F884-F31F-4ECC-B939-67E8DED54C19}"/>
                  </a:ext>
                </a:extLst>
              </p:cNvPr>
              <p:cNvSpPr txBox="1"/>
              <p:nvPr/>
            </p:nvSpPr>
            <p:spPr>
              <a:xfrm>
                <a:off x="9164970" y="3771119"/>
                <a:ext cx="1826898" cy="616194"/>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6</m:t>
                        </m:r>
                      </m:den>
                    </m:f>
                  </m:oMath>
                </a14:m>
                <a:r>
                  <a:rPr lang="en-GB" sz="2400" dirty="0">
                    <a:solidFill>
                      <a:srgbClr val="FF0000"/>
                    </a:solidFill>
                  </a:rPr>
                  <a:t>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 </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6</m:t>
                        </m:r>
                      </m:den>
                    </m:f>
                  </m:oMath>
                </a14:m>
                <a:r>
                  <a:rPr lang="en-GB" sz="2400" dirty="0">
                    <a:solidFill>
                      <a:srgbClr val="FF0000"/>
                    </a:solidFill>
                  </a:rPr>
                  <a:t> =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3</m:t>
                        </m:r>
                        <m:r>
                          <a:rPr lang="en-GB" sz="2400" i="1">
                            <a:solidFill>
                              <a:srgbClr val="FF0000"/>
                            </a:solidFill>
                            <a:latin typeface="Cambria Math" panose="02040503050406030204" pitchFamily="18" charset="0"/>
                          </a:rPr>
                          <m:t>6</m:t>
                        </m:r>
                      </m:den>
                    </m:f>
                  </m:oMath>
                </a14:m>
                <a:r>
                  <a:rPr lang="en-GB" dirty="0"/>
                  <a:t> </a:t>
                </a:r>
              </a:p>
            </p:txBody>
          </p:sp>
        </mc:Choice>
        <mc:Fallback xmlns="">
          <p:sp>
            <p:nvSpPr>
              <p:cNvPr id="24" name="TextBox 23">
                <a:extLst>
                  <a:ext uri="{FF2B5EF4-FFF2-40B4-BE49-F238E27FC236}">
                    <a16:creationId xmlns:a16="http://schemas.microsoft.com/office/drawing/2014/main" id="{AD00F884-F31F-4ECC-B939-67E8DED54C19}"/>
                  </a:ext>
                </a:extLst>
              </p:cNvPr>
              <p:cNvSpPr txBox="1">
                <a:spLocks noRot="1" noChangeAspect="1" noMove="1" noResize="1" noEditPoints="1" noAdjustHandles="1" noChangeArrowheads="1" noChangeShapeType="1" noTextEdit="1"/>
              </p:cNvSpPr>
              <p:nvPr/>
            </p:nvSpPr>
            <p:spPr>
              <a:xfrm>
                <a:off x="9164970" y="3771119"/>
                <a:ext cx="1826898" cy="616194"/>
              </a:xfrm>
              <a:prstGeom prst="rect">
                <a:avLst/>
              </a:prstGeom>
              <a:blipFill>
                <a:blip r:embed="rId5"/>
                <a:stretch>
                  <a:fillRect b="-81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xmlns="" id="{5248A82C-4A34-4F17-B873-8A62AC6E5C90}"/>
                  </a:ext>
                </a:extLst>
              </p:cNvPr>
              <p:cNvSpPr txBox="1"/>
              <p:nvPr/>
            </p:nvSpPr>
            <p:spPr>
              <a:xfrm>
                <a:off x="9161475" y="4601679"/>
                <a:ext cx="2407133" cy="622222"/>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6</m:t>
                        </m:r>
                      </m:den>
                    </m:f>
                  </m:oMath>
                </a14:m>
                <a:r>
                  <a:rPr lang="en-GB" sz="2400" dirty="0">
                    <a:solidFill>
                      <a:srgbClr val="FF0000"/>
                    </a:solidFill>
                  </a:rPr>
                  <a:t>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5</m:t>
                        </m:r>
                      </m:num>
                      <m:den>
                        <m:r>
                          <a:rPr lang="en-GB" sz="2400" i="1">
                            <a:solidFill>
                              <a:srgbClr val="FF0000"/>
                            </a:solidFill>
                            <a:latin typeface="Cambria Math" panose="02040503050406030204" pitchFamily="18" charset="0"/>
                          </a:rPr>
                          <m:t>6</m:t>
                        </m:r>
                      </m:den>
                    </m:f>
                  </m:oMath>
                </a14:m>
                <a:r>
                  <a:rPr lang="en-GB" sz="2400" dirty="0">
                    <a:solidFill>
                      <a:srgbClr val="FF0000"/>
                    </a:solidFill>
                  </a:rPr>
                  <a:t> =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5</m:t>
                        </m:r>
                      </m:num>
                      <m:den>
                        <m:r>
                          <a:rPr lang="en-GB" sz="2400" b="0" i="1" smtClean="0">
                            <a:solidFill>
                              <a:srgbClr val="FF0000"/>
                            </a:solidFill>
                            <a:latin typeface="Cambria Math" panose="02040503050406030204" pitchFamily="18" charset="0"/>
                          </a:rPr>
                          <m:t>3</m:t>
                        </m:r>
                        <m:r>
                          <a:rPr lang="en-GB" sz="2400" i="1">
                            <a:solidFill>
                              <a:srgbClr val="FF0000"/>
                            </a:solidFill>
                            <a:latin typeface="Cambria Math" panose="02040503050406030204" pitchFamily="18" charset="0"/>
                          </a:rPr>
                          <m:t>6</m:t>
                        </m:r>
                      </m:den>
                    </m:f>
                  </m:oMath>
                </a14:m>
                <a:r>
                  <a:rPr lang="en-GB" dirty="0"/>
                  <a:t> </a:t>
                </a:r>
              </a:p>
            </p:txBody>
          </p:sp>
        </mc:Choice>
        <mc:Fallback xmlns="">
          <p:sp>
            <p:nvSpPr>
              <p:cNvPr id="30" name="TextBox 29">
                <a:extLst>
                  <a:ext uri="{FF2B5EF4-FFF2-40B4-BE49-F238E27FC236}">
                    <a16:creationId xmlns:a16="http://schemas.microsoft.com/office/drawing/2014/main" id="{5248A82C-4A34-4F17-B873-8A62AC6E5C90}"/>
                  </a:ext>
                </a:extLst>
              </p:cNvPr>
              <p:cNvSpPr txBox="1">
                <a:spLocks noRot="1" noChangeAspect="1" noMove="1" noResize="1" noEditPoints="1" noAdjustHandles="1" noChangeArrowheads="1" noChangeShapeType="1" noTextEdit="1"/>
              </p:cNvSpPr>
              <p:nvPr/>
            </p:nvSpPr>
            <p:spPr>
              <a:xfrm>
                <a:off x="9161475" y="4601679"/>
                <a:ext cx="2407133" cy="622222"/>
              </a:xfrm>
              <a:prstGeom prst="rect">
                <a:avLst/>
              </a:prstGeom>
              <a:blipFill>
                <a:blip r:embed="rId6"/>
                <a:stretch>
                  <a:fillRect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xmlns="" id="{537FA86D-7E92-445B-9F95-A263F32E3D9A}"/>
                  </a:ext>
                </a:extLst>
              </p:cNvPr>
              <p:cNvSpPr txBox="1"/>
              <p:nvPr/>
            </p:nvSpPr>
            <p:spPr>
              <a:xfrm>
                <a:off x="9192344" y="5327223"/>
                <a:ext cx="2376264" cy="622222"/>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5</m:t>
                        </m:r>
                      </m:num>
                      <m:den>
                        <m:r>
                          <a:rPr lang="en-GB" sz="2400" b="0" i="1" smtClean="0">
                            <a:solidFill>
                              <a:srgbClr val="FF0000"/>
                            </a:solidFill>
                            <a:latin typeface="Cambria Math" panose="02040503050406030204" pitchFamily="18" charset="0"/>
                          </a:rPr>
                          <m:t>6</m:t>
                        </m:r>
                      </m:den>
                    </m:f>
                  </m:oMath>
                </a14:m>
                <a:r>
                  <a:rPr lang="en-GB" sz="2400" dirty="0">
                    <a:solidFill>
                      <a:srgbClr val="FF0000"/>
                    </a:solidFill>
                  </a:rPr>
                  <a:t>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6</m:t>
                        </m:r>
                      </m:den>
                    </m:f>
                  </m:oMath>
                </a14:m>
                <a:r>
                  <a:rPr lang="en-GB" sz="2400" dirty="0">
                    <a:solidFill>
                      <a:srgbClr val="FF0000"/>
                    </a:solidFill>
                  </a:rPr>
                  <a:t> =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5</m:t>
                        </m:r>
                      </m:num>
                      <m:den>
                        <m:r>
                          <a:rPr lang="en-GB" sz="2400" b="0" i="1" smtClean="0">
                            <a:solidFill>
                              <a:srgbClr val="FF0000"/>
                            </a:solidFill>
                            <a:latin typeface="Cambria Math" panose="02040503050406030204" pitchFamily="18" charset="0"/>
                          </a:rPr>
                          <m:t>3</m:t>
                        </m:r>
                        <m:r>
                          <a:rPr lang="en-GB" sz="2400" i="1">
                            <a:solidFill>
                              <a:srgbClr val="FF0000"/>
                            </a:solidFill>
                            <a:latin typeface="Cambria Math" panose="02040503050406030204" pitchFamily="18" charset="0"/>
                          </a:rPr>
                          <m:t>6</m:t>
                        </m:r>
                      </m:den>
                    </m:f>
                  </m:oMath>
                </a14:m>
                <a:r>
                  <a:rPr lang="en-GB" dirty="0"/>
                  <a:t> </a:t>
                </a:r>
              </a:p>
            </p:txBody>
          </p:sp>
        </mc:Choice>
        <mc:Fallback xmlns="">
          <p:sp>
            <p:nvSpPr>
              <p:cNvPr id="31" name="TextBox 30">
                <a:extLst>
                  <a:ext uri="{FF2B5EF4-FFF2-40B4-BE49-F238E27FC236}">
                    <a16:creationId xmlns:a16="http://schemas.microsoft.com/office/drawing/2014/main" id="{537FA86D-7E92-445B-9F95-A263F32E3D9A}"/>
                  </a:ext>
                </a:extLst>
              </p:cNvPr>
              <p:cNvSpPr txBox="1">
                <a:spLocks noRot="1" noChangeAspect="1" noMove="1" noResize="1" noEditPoints="1" noAdjustHandles="1" noChangeArrowheads="1" noChangeShapeType="1" noTextEdit="1"/>
              </p:cNvSpPr>
              <p:nvPr/>
            </p:nvSpPr>
            <p:spPr>
              <a:xfrm>
                <a:off x="9192344" y="5327223"/>
                <a:ext cx="2376264" cy="622222"/>
              </a:xfrm>
              <a:prstGeom prst="rect">
                <a:avLst/>
              </a:prstGeom>
              <a:blipFill>
                <a:blip r:embed="rId7"/>
                <a:stretch>
                  <a:fillRect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xmlns="" id="{24E12FE3-8A17-4CED-9201-DB71FCB4F06F}"/>
                  </a:ext>
                </a:extLst>
              </p:cNvPr>
              <p:cNvSpPr/>
              <p:nvPr/>
            </p:nvSpPr>
            <p:spPr>
              <a:xfrm>
                <a:off x="9161475" y="6157783"/>
                <a:ext cx="1527982" cy="622222"/>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5</m:t>
                        </m:r>
                      </m:num>
                      <m:den>
                        <m:r>
                          <a:rPr lang="en-GB" sz="2400" i="1">
                            <a:solidFill>
                              <a:srgbClr val="FF0000"/>
                            </a:solidFill>
                            <a:latin typeface="Cambria Math" panose="02040503050406030204" pitchFamily="18" charset="0"/>
                          </a:rPr>
                          <m:t>6</m:t>
                        </m:r>
                      </m:den>
                    </m:f>
                  </m:oMath>
                </a14:m>
                <a:r>
                  <a:rPr lang="en-GB" sz="2400" dirty="0">
                    <a:solidFill>
                      <a:srgbClr val="FF0000"/>
                    </a:solidFill>
                  </a:rPr>
                  <a:t>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5</m:t>
                        </m:r>
                      </m:num>
                      <m:den>
                        <m:r>
                          <a:rPr lang="en-GB" sz="2400" i="1">
                            <a:solidFill>
                              <a:srgbClr val="FF0000"/>
                            </a:solidFill>
                            <a:latin typeface="Cambria Math" panose="02040503050406030204" pitchFamily="18" charset="0"/>
                          </a:rPr>
                          <m:t>6</m:t>
                        </m:r>
                      </m:den>
                    </m:f>
                  </m:oMath>
                </a14:m>
                <a:r>
                  <a:rPr lang="en-GB" sz="2400" dirty="0">
                    <a:solidFill>
                      <a:srgbClr val="FF0000"/>
                    </a:solidFill>
                  </a:rPr>
                  <a:t> =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25</m:t>
                        </m:r>
                      </m:num>
                      <m:den>
                        <m:r>
                          <a:rPr lang="en-GB" sz="2400" i="1">
                            <a:solidFill>
                              <a:srgbClr val="FF0000"/>
                            </a:solidFill>
                            <a:latin typeface="Cambria Math" panose="02040503050406030204" pitchFamily="18" charset="0"/>
                          </a:rPr>
                          <m:t>36</m:t>
                        </m:r>
                      </m:den>
                    </m:f>
                  </m:oMath>
                </a14:m>
                <a:r>
                  <a:rPr lang="en-GB" sz="2400" dirty="0"/>
                  <a:t> </a:t>
                </a:r>
              </a:p>
            </p:txBody>
          </p:sp>
        </mc:Choice>
        <mc:Fallback xmlns="">
          <p:sp>
            <p:nvSpPr>
              <p:cNvPr id="27" name="Rectangle 26">
                <a:extLst>
                  <a:ext uri="{FF2B5EF4-FFF2-40B4-BE49-F238E27FC236}">
                    <a16:creationId xmlns:a16="http://schemas.microsoft.com/office/drawing/2014/main" id="{24E12FE3-8A17-4CED-9201-DB71FCB4F06F}"/>
                  </a:ext>
                </a:extLst>
              </p:cNvPr>
              <p:cNvSpPr>
                <a:spLocks noRot="1" noChangeAspect="1" noMove="1" noResize="1" noEditPoints="1" noAdjustHandles="1" noChangeArrowheads="1" noChangeShapeType="1" noTextEdit="1"/>
              </p:cNvSpPr>
              <p:nvPr/>
            </p:nvSpPr>
            <p:spPr>
              <a:xfrm>
                <a:off x="9161475" y="6157783"/>
                <a:ext cx="1527982" cy="622222"/>
              </a:xfrm>
              <a:prstGeom prst="rect">
                <a:avLst/>
              </a:prstGeom>
              <a:blipFill>
                <a:blip r:embed="rId8"/>
                <a:stretch>
                  <a:fillRect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xmlns="" id="{3BEE6781-9F3F-4B11-9656-552C916E2622}"/>
                  </a:ext>
                </a:extLst>
              </p:cNvPr>
              <p:cNvSpPr txBox="1"/>
              <p:nvPr/>
            </p:nvSpPr>
            <p:spPr>
              <a:xfrm>
                <a:off x="5025880" y="4368483"/>
                <a:ext cx="397866" cy="67056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i="1" smtClean="0">
                              <a:solidFill>
                                <a:srgbClr val="FF0000"/>
                              </a:solidFill>
                              <a:latin typeface="Cambria Math"/>
                            </a:rPr>
                          </m:ctrlPr>
                        </m:fPr>
                        <m:num>
                          <m:r>
                            <a:rPr lang="en-GB" b="0" i="1" smtClean="0">
                              <a:solidFill>
                                <a:srgbClr val="FF0000"/>
                              </a:solidFill>
                              <a:latin typeface="Cambria Math" panose="02040503050406030204" pitchFamily="18" charset="0"/>
                            </a:rPr>
                            <m:t>1</m:t>
                          </m:r>
                        </m:num>
                        <m:den>
                          <m:r>
                            <a:rPr lang="en-GB" b="0" i="1" smtClean="0">
                              <a:solidFill>
                                <a:srgbClr val="FF0000"/>
                              </a:solidFill>
                              <a:latin typeface="Cambria Math" panose="02040503050406030204" pitchFamily="18" charset="0"/>
                            </a:rPr>
                            <m:t>6</m:t>
                          </m:r>
                        </m:den>
                      </m:f>
                    </m:oMath>
                  </m:oMathPara>
                </a14:m>
                <a:endParaRPr lang="en-GB" dirty="0"/>
              </a:p>
            </p:txBody>
          </p:sp>
        </mc:Choice>
        <mc:Fallback xmlns="">
          <p:sp>
            <p:nvSpPr>
              <p:cNvPr id="33" name="TextBox 32">
                <a:extLst>
                  <a:ext uri="{FF2B5EF4-FFF2-40B4-BE49-F238E27FC236}">
                    <a16:creationId xmlns:a16="http://schemas.microsoft.com/office/drawing/2014/main" id="{3BEE6781-9F3F-4B11-9656-552C916E2622}"/>
                  </a:ext>
                </a:extLst>
              </p:cNvPr>
              <p:cNvSpPr txBox="1">
                <a:spLocks noRot="1" noChangeAspect="1" noMove="1" noResize="1" noEditPoints="1" noAdjustHandles="1" noChangeArrowheads="1" noChangeShapeType="1" noTextEdit="1"/>
              </p:cNvSpPr>
              <p:nvPr/>
            </p:nvSpPr>
            <p:spPr>
              <a:xfrm>
                <a:off x="5025880" y="4368483"/>
                <a:ext cx="397866" cy="670568"/>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xmlns="" id="{16A2FC05-D919-420C-9A8B-32AED7C0BD08}"/>
                  </a:ext>
                </a:extLst>
              </p:cNvPr>
              <p:cNvSpPr txBox="1"/>
              <p:nvPr/>
            </p:nvSpPr>
            <p:spPr>
              <a:xfrm>
                <a:off x="5087888" y="5798326"/>
                <a:ext cx="397866" cy="67685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i="1" smtClean="0">
                              <a:solidFill>
                                <a:srgbClr val="FF0000"/>
                              </a:solidFill>
                              <a:latin typeface="Cambria Math"/>
                            </a:rPr>
                          </m:ctrlPr>
                        </m:fPr>
                        <m:num>
                          <m:r>
                            <a:rPr lang="en-GB" b="0" i="1" smtClean="0">
                              <a:solidFill>
                                <a:srgbClr val="FF0000"/>
                              </a:solidFill>
                              <a:latin typeface="Cambria Math" panose="02040503050406030204" pitchFamily="18" charset="0"/>
                            </a:rPr>
                            <m:t>5</m:t>
                          </m:r>
                        </m:num>
                        <m:den>
                          <m:r>
                            <a:rPr lang="en-GB" b="0" i="1" smtClean="0">
                              <a:solidFill>
                                <a:srgbClr val="FF0000"/>
                              </a:solidFill>
                              <a:latin typeface="Cambria Math" panose="02040503050406030204" pitchFamily="18" charset="0"/>
                            </a:rPr>
                            <m:t>6</m:t>
                          </m:r>
                        </m:den>
                      </m:f>
                    </m:oMath>
                  </m:oMathPara>
                </a14:m>
                <a:endParaRPr lang="en-GB" dirty="0"/>
              </a:p>
            </p:txBody>
          </p:sp>
        </mc:Choice>
        <mc:Fallback xmlns="">
          <p:sp>
            <p:nvSpPr>
              <p:cNvPr id="34" name="TextBox 33">
                <a:extLst>
                  <a:ext uri="{FF2B5EF4-FFF2-40B4-BE49-F238E27FC236}">
                    <a16:creationId xmlns:a16="http://schemas.microsoft.com/office/drawing/2014/main" id="{16A2FC05-D919-420C-9A8B-32AED7C0BD08}"/>
                  </a:ext>
                </a:extLst>
              </p:cNvPr>
              <p:cNvSpPr txBox="1">
                <a:spLocks noRot="1" noChangeAspect="1" noMove="1" noResize="1" noEditPoints="1" noAdjustHandles="1" noChangeArrowheads="1" noChangeShapeType="1" noTextEdit="1"/>
              </p:cNvSpPr>
              <p:nvPr/>
            </p:nvSpPr>
            <p:spPr>
              <a:xfrm>
                <a:off x="5087888" y="5798326"/>
                <a:ext cx="397866" cy="676852"/>
              </a:xfrm>
              <a:prstGeom prst="rect">
                <a:avLst/>
              </a:prstGeom>
              <a:blipFill>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xmlns="" id="{EA69BE43-DAF0-484B-B2E0-E79027AD6BF5}"/>
                  </a:ext>
                </a:extLst>
              </p:cNvPr>
              <p:cNvSpPr txBox="1"/>
              <p:nvPr/>
            </p:nvSpPr>
            <p:spPr>
              <a:xfrm>
                <a:off x="6908947" y="3731908"/>
                <a:ext cx="397866" cy="67056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i="1" smtClean="0">
                              <a:solidFill>
                                <a:srgbClr val="FF0000"/>
                              </a:solidFill>
                              <a:latin typeface="Cambria Math"/>
                            </a:rPr>
                          </m:ctrlPr>
                        </m:fPr>
                        <m:num>
                          <m:r>
                            <a:rPr lang="en-GB" b="0" i="1" smtClean="0">
                              <a:solidFill>
                                <a:srgbClr val="FF0000"/>
                              </a:solidFill>
                              <a:latin typeface="Cambria Math" panose="02040503050406030204" pitchFamily="18" charset="0"/>
                            </a:rPr>
                            <m:t>1</m:t>
                          </m:r>
                        </m:num>
                        <m:den>
                          <m:r>
                            <a:rPr lang="en-GB" b="0" i="1" smtClean="0">
                              <a:solidFill>
                                <a:srgbClr val="FF0000"/>
                              </a:solidFill>
                              <a:latin typeface="Cambria Math" panose="02040503050406030204" pitchFamily="18" charset="0"/>
                            </a:rPr>
                            <m:t>6</m:t>
                          </m:r>
                        </m:den>
                      </m:f>
                    </m:oMath>
                  </m:oMathPara>
                </a14:m>
                <a:endParaRPr lang="en-GB" dirty="0"/>
              </a:p>
            </p:txBody>
          </p:sp>
        </mc:Choice>
        <mc:Fallback xmlns="">
          <p:sp>
            <p:nvSpPr>
              <p:cNvPr id="35" name="TextBox 34">
                <a:extLst>
                  <a:ext uri="{FF2B5EF4-FFF2-40B4-BE49-F238E27FC236}">
                    <a16:creationId xmlns:a16="http://schemas.microsoft.com/office/drawing/2014/main" id="{EA69BE43-DAF0-484B-B2E0-E79027AD6BF5}"/>
                  </a:ext>
                </a:extLst>
              </p:cNvPr>
              <p:cNvSpPr txBox="1">
                <a:spLocks noRot="1" noChangeAspect="1" noMove="1" noResize="1" noEditPoints="1" noAdjustHandles="1" noChangeArrowheads="1" noChangeShapeType="1" noTextEdit="1"/>
              </p:cNvSpPr>
              <p:nvPr/>
            </p:nvSpPr>
            <p:spPr>
              <a:xfrm>
                <a:off x="6908947" y="3731908"/>
                <a:ext cx="397866" cy="670568"/>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xmlns="" id="{68444845-CB7B-4B9F-B6CF-D026C10FDE87}"/>
                  </a:ext>
                </a:extLst>
              </p:cNvPr>
              <p:cNvSpPr/>
              <p:nvPr/>
            </p:nvSpPr>
            <p:spPr>
              <a:xfrm>
                <a:off x="6921321" y="6152848"/>
                <a:ext cx="397865" cy="6768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i="1">
                              <a:solidFill>
                                <a:srgbClr val="FF0000"/>
                              </a:solidFill>
                              <a:latin typeface="Cambria Math"/>
                            </a:rPr>
                          </m:ctrlPr>
                        </m:fPr>
                        <m:num>
                          <m:r>
                            <a:rPr lang="en-GB" i="1">
                              <a:solidFill>
                                <a:srgbClr val="FF0000"/>
                              </a:solidFill>
                              <a:latin typeface="Cambria Math" panose="02040503050406030204" pitchFamily="18" charset="0"/>
                            </a:rPr>
                            <m:t>5</m:t>
                          </m:r>
                        </m:num>
                        <m:den>
                          <m:r>
                            <a:rPr lang="en-GB" i="1">
                              <a:solidFill>
                                <a:srgbClr val="FF0000"/>
                              </a:solidFill>
                              <a:latin typeface="Cambria Math" panose="02040503050406030204" pitchFamily="18" charset="0"/>
                            </a:rPr>
                            <m:t>6</m:t>
                          </m:r>
                        </m:den>
                      </m:f>
                    </m:oMath>
                  </m:oMathPara>
                </a14:m>
                <a:endParaRPr lang="en-GB" dirty="0"/>
              </a:p>
            </p:txBody>
          </p:sp>
        </mc:Choice>
        <mc:Fallback xmlns="">
          <p:sp>
            <p:nvSpPr>
              <p:cNvPr id="28" name="Rectangle 27">
                <a:extLst>
                  <a:ext uri="{FF2B5EF4-FFF2-40B4-BE49-F238E27FC236}">
                    <a16:creationId xmlns:a16="http://schemas.microsoft.com/office/drawing/2014/main" id="{68444845-CB7B-4B9F-B6CF-D026C10FDE87}"/>
                  </a:ext>
                </a:extLst>
              </p:cNvPr>
              <p:cNvSpPr>
                <a:spLocks noRot="1" noChangeAspect="1" noMove="1" noResize="1" noEditPoints="1" noAdjustHandles="1" noChangeArrowheads="1" noChangeShapeType="1" noTextEdit="1"/>
              </p:cNvSpPr>
              <p:nvPr/>
            </p:nvSpPr>
            <p:spPr>
              <a:xfrm>
                <a:off x="6921321" y="6152848"/>
                <a:ext cx="397865" cy="676852"/>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xmlns="" id="{7E8317AB-CB91-4495-B4C1-7323F8D381BA}"/>
                  </a:ext>
                </a:extLst>
              </p:cNvPr>
              <p:cNvSpPr/>
              <p:nvPr/>
            </p:nvSpPr>
            <p:spPr>
              <a:xfrm>
                <a:off x="6908826" y="5477940"/>
                <a:ext cx="397866" cy="6705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i="1" smtClean="0">
                              <a:solidFill>
                                <a:srgbClr val="FF0000"/>
                              </a:solidFill>
                              <a:latin typeface="Cambria Math"/>
                            </a:rPr>
                          </m:ctrlPr>
                        </m:fPr>
                        <m:num>
                          <m:r>
                            <a:rPr lang="en-GB" b="0" i="1" smtClean="0">
                              <a:solidFill>
                                <a:srgbClr val="FF0000"/>
                              </a:solidFill>
                              <a:latin typeface="Cambria Math" panose="02040503050406030204" pitchFamily="18" charset="0"/>
                            </a:rPr>
                            <m:t>1</m:t>
                          </m:r>
                        </m:num>
                        <m:den>
                          <m:r>
                            <a:rPr lang="en-GB" i="1">
                              <a:solidFill>
                                <a:srgbClr val="FF0000"/>
                              </a:solidFill>
                              <a:latin typeface="Cambria Math" panose="02040503050406030204" pitchFamily="18" charset="0"/>
                            </a:rPr>
                            <m:t>6</m:t>
                          </m:r>
                        </m:den>
                      </m:f>
                    </m:oMath>
                  </m:oMathPara>
                </a14:m>
                <a:endParaRPr lang="en-GB" dirty="0"/>
              </a:p>
            </p:txBody>
          </p:sp>
        </mc:Choice>
        <mc:Fallback xmlns="">
          <p:sp>
            <p:nvSpPr>
              <p:cNvPr id="29" name="Rectangle 28">
                <a:extLst>
                  <a:ext uri="{FF2B5EF4-FFF2-40B4-BE49-F238E27FC236}">
                    <a16:creationId xmlns:a16="http://schemas.microsoft.com/office/drawing/2014/main" id="{7E8317AB-CB91-4495-B4C1-7323F8D381BA}"/>
                  </a:ext>
                </a:extLst>
              </p:cNvPr>
              <p:cNvSpPr>
                <a:spLocks noRot="1" noChangeAspect="1" noMove="1" noResize="1" noEditPoints="1" noAdjustHandles="1" noChangeArrowheads="1" noChangeShapeType="1" noTextEdit="1"/>
              </p:cNvSpPr>
              <p:nvPr/>
            </p:nvSpPr>
            <p:spPr>
              <a:xfrm>
                <a:off x="6908826" y="5477940"/>
                <a:ext cx="397866" cy="670568"/>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xmlns="" id="{EBCF3B69-0FC3-4879-A359-0CF80E6E9AE2}"/>
                  </a:ext>
                </a:extLst>
              </p:cNvPr>
              <p:cNvSpPr/>
              <p:nvPr/>
            </p:nvSpPr>
            <p:spPr>
              <a:xfrm>
                <a:off x="6908826" y="4784764"/>
                <a:ext cx="397865" cy="6768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i="1">
                              <a:solidFill>
                                <a:srgbClr val="FF0000"/>
                              </a:solidFill>
                              <a:latin typeface="Cambria Math"/>
                            </a:rPr>
                          </m:ctrlPr>
                        </m:fPr>
                        <m:num>
                          <m:r>
                            <a:rPr lang="en-GB" i="1">
                              <a:solidFill>
                                <a:srgbClr val="FF0000"/>
                              </a:solidFill>
                              <a:latin typeface="Cambria Math" panose="02040503050406030204" pitchFamily="18" charset="0"/>
                            </a:rPr>
                            <m:t>5</m:t>
                          </m:r>
                        </m:num>
                        <m:den>
                          <m:r>
                            <a:rPr lang="en-GB" i="1">
                              <a:solidFill>
                                <a:srgbClr val="FF0000"/>
                              </a:solidFill>
                              <a:latin typeface="Cambria Math" panose="02040503050406030204" pitchFamily="18" charset="0"/>
                            </a:rPr>
                            <m:t>6</m:t>
                          </m:r>
                        </m:den>
                      </m:f>
                    </m:oMath>
                  </m:oMathPara>
                </a14:m>
                <a:endParaRPr lang="en-GB" dirty="0"/>
              </a:p>
            </p:txBody>
          </p:sp>
        </mc:Choice>
        <mc:Fallback xmlns="">
          <p:sp>
            <p:nvSpPr>
              <p:cNvPr id="32" name="Rectangle 31">
                <a:extLst>
                  <a:ext uri="{FF2B5EF4-FFF2-40B4-BE49-F238E27FC236}">
                    <a16:creationId xmlns:a16="http://schemas.microsoft.com/office/drawing/2014/main" id="{EBCF3B69-0FC3-4879-A359-0CF80E6E9AE2}"/>
                  </a:ext>
                </a:extLst>
              </p:cNvPr>
              <p:cNvSpPr>
                <a:spLocks noRot="1" noChangeAspect="1" noMove="1" noResize="1" noEditPoints="1" noAdjustHandles="1" noChangeArrowheads="1" noChangeShapeType="1" noTextEdit="1"/>
              </p:cNvSpPr>
              <p:nvPr/>
            </p:nvSpPr>
            <p:spPr>
              <a:xfrm>
                <a:off x="6908826" y="4784764"/>
                <a:ext cx="397865" cy="676852"/>
              </a:xfrm>
              <a:prstGeom prst="rect">
                <a:avLst/>
              </a:prstGeom>
              <a:blipFill>
                <a:blip r:embed="rId14"/>
                <a:stretch>
                  <a:fillRect/>
                </a:stretch>
              </a:blipFill>
            </p:spPr>
            <p:txBody>
              <a:bodyPr/>
              <a:lstStyle/>
              <a:p>
                <a:r>
                  <a:rPr lang="en-GB">
                    <a:noFill/>
                  </a:rPr>
                  <a:t> </a:t>
                </a:r>
              </a:p>
            </p:txBody>
          </p:sp>
        </mc:Fallback>
      </mc:AlternateContent>
      <p:sp>
        <p:nvSpPr>
          <p:cNvPr id="4" name="Rectangle 3">
            <a:extLst>
              <a:ext uri="{FF2B5EF4-FFF2-40B4-BE49-F238E27FC236}">
                <a16:creationId xmlns:a16="http://schemas.microsoft.com/office/drawing/2014/main" xmlns="" id="{B4070682-66FF-44DF-B3F7-11E52FDEA7D8}"/>
              </a:ext>
            </a:extLst>
          </p:cNvPr>
          <p:cNvSpPr/>
          <p:nvPr/>
        </p:nvSpPr>
        <p:spPr>
          <a:xfrm>
            <a:off x="2314507" y="1036549"/>
            <a:ext cx="9478246" cy="2385268"/>
          </a:xfrm>
          <a:prstGeom prst="rect">
            <a:avLst/>
          </a:prstGeom>
        </p:spPr>
        <p:txBody>
          <a:bodyPr wrap="square">
            <a:spAutoFit/>
          </a:bodyPr>
          <a:lstStyle/>
          <a:p>
            <a:pPr marL="457200" indent="-457200">
              <a:spcAft>
                <a:spcPts val="600"/>
              </a:spcAft>
              <a:buFont typeface="+mj-lt"/>
              <a:buAutoNum type="alphaLcParenR" startAt="3"/>
            </a:pPr>
            <a:r>
              <a:rPr lang="en-US" sz="2400" dirty="0"/>
              <a:t>Find the probability that:</a:t>
            </a:r>
          </a:p>
          <a:p>
            <a:r>
              <a:rPr lang="en-US" sz="2400" dirty="0" smtClean="0"/>
              <a:t>	</a:t>
            </a:r>
            <a:r>
              <a:rPr lang="en-US" sz="2400" dirty="0" err="1" smtClean="0"/>
              <a:t>i</a:t>
            </a:r>
            <a:r>
              <a:rPr lang="en-US" sz="2400" dirty="0" smtClean="0"/>
              <a:t>)   both </a:t>
            </a:r>
            <a:r>
              <a:rPr lang="en-US" sz="2400" dirty="0"/>
              <a:t>boys start the game on their first throws</a:t>
            </a:r>
          </a:p>
          <a:p>
            <a:endParaRPr lang="en-US" sz="2400" dirty="0"/>
          </a:p>
          <a:p>
            <a:r>
              <a:rPr lang="en-US" sz="2400" dirty="0" smtClean="0"/>
              <a:t>	ii)  only </a:t>
            </a:r>
            <a:r>
              <a:rPr lang="en-US" sz="2400" dirty="0"/>
              <a:t>one of them starts the game on their first throw</a:t>
            </a:r>
          </a:p>
          <a:p>
            <a:endParaRPr lang="en-US" sz="2400" dirty="0"/>
          </a:p>
          <a:p>
            <a:r>
              <a:rPr lang="en-US" sz="2400" dirty="0"/>
              <a:t>	</a:t>
            </a:r>
            <a:r>
              <a:rPr lang="en-US" sz="2400" dirty="0" smtClean="0"/>
              <a:t>iii</a:t>
            </a:r>
            <a:r>
              <a:rPr lang="en-US" sz="2400" dirty="0"/>
              <a:t>)	neither of them starts the game on their first </a:t>
            </a:r>
            <a:r>
              <a:rPr lang="en-US" sz="2400" dirty="0" smtClean="0"/>
              <a:t>throw.</a:t>
            </a:r>
            <a:endParaRPr lang="en-GB" sz="2400"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7D84014D-4447-4749-B19B-E20EB54B379D}"/>
                  </a:ext>
                </a:extLst>
              </p:cNvPr>
              <p:cNvSpPr txBox="1"/>
              <p:nvPr/>
            </p:nvSpPr>
            <p:spPr>
              <a:xfrm>
                <a:off x="10353468" y="1343332"/>
                <a:ext cx="540533" cy="67056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i="1" smtClean="0">
                              <a:solidFill>
                                <a:srgbClr val="FF0000"/>
                              </a:solidFill>
                              <a:latin typeface="Cambria Math"/>
                            </a:rPr>
                          </m:ctrlPr>
                        </m:fPr>
                        <m:num>
                          <m:r>
                            <a:rPr lang="en-GB" b="0" i="1" smtClean="0">
                              <a:solidFill>
                                <a:srgbClr val="FF0000"/>
                              </a:solidFill>
                              <a:latin typeface="Cambria Math" panose="02040503050406030204" pitchFamily="18" charset="0"/>
                            </a:rPr>
                            <m:t>1</m:t>
                          </m:r>
                        </m:num>
                        <m:den>
                          <m:r>
                            <a:rPr lang="en-GB" b="0" i="1" smtClean="0">
                              <a:solidFill>
                                <a:srgbClr val="FF0000"/>
                              </a:solidFill>
                              <a:latin typeface="Cambria Math" panose="02040503050406030204" pitchFamily="18" charset="0"/>
                            </a:rPr>
                            <m:t>36</m:t>
                          </m:r>
                        </m:den>
                      </m:f>
                    </m:oMath>
                  </m:oMathPara>
                </a14:m>
                <a:endParaRPr lang="en-GB" dirty="0"/>
              </a:p>
            </p:txBody>
          </p:sp>
        </mc:Choice>
        <mc:Fallback xmlns="">
          <p:sp>
            <p:nvSpPr>
              <p:cNvPr id="6" name="TextBox 5">
                <a:extLst>
                  <a:ext uri="{FF2B5EF4-FFF2-40B4-BE49-F238E27FC236}">
                    <a16:creationId xmlns:a16="http://schemas.microsoft.com/office/drawing/2014/main" id="{7D84014D-4447-4749-B19B-E20EB54B379D}"/>
                  </a:ext>
                </a:extLst>
              </p:cNvPr>
              <p:cNvSpPr txBox="1">
                <a:spLocks noRot="1" noChangeAspect="1" noMove="1" noResize="1" noEditPoints="1" noAdjustHandles="1" noChangeArrowheads="1" noChangeShapeType="1" noTextEdit="1"/>
              </p:cNvSpPr>
              <p:nvPr/>
            </p:nvSpPr>
            <p:spPr>
              <a:xfrm>
                <a:off x="10353468" y="1343332"/>
                <a:ext cx="540533" cy="670568"/>
              </a:xfrm>
              <a:prstGeom prst="rect">
                <a:avLst/>
              </a:prstGeom>
              <a:blipFill>
                <a:blip r:embed="rId1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xmlns="" id="{BE1FE52B-EA5D-440E-A2E6-7935A0D368E4}"/>
                  </a:ext>
                </a:extLst>
              </p:cNvPr>
              <p:cNvSpPr txBox="1"/>
              <p:nvPr/>
            </p:nvSpPr>
            <p:spPr>
              <a:xfrm>
                <a:off x="10364536" y="2875097"/>
                <a:ext cx="540533" cy="69711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GB" i="1" smtClean="0">
                              <a:solidFill>
                                <a:srgbClr val="FF0000"/>
                              </a:solidFill>
                              <a:latin typeface="Cambria Math"/>
                            </a:rPr>
                          </m:ctrlPr>
                        </m:fPr>
                        <m:num>
                          <m:r>
                            <a:rPr lang="en-GB" b="0" i="1" smtClean="0">
                              <a:solidFill>
                                <a:srgbClr val="FF0000"/>
                              </a:solidFill>
                              <a:latin typeface="Cambria Math" panose="02040503050406030204" pitchFamily="18" charset="0"/>
                            </a:rPr>
                            <m:t>25</m:t>
                          </m:r>
                        </m:num>
                        <m:den>
                          <m:r>
                            <a:rPr lang="en-GB" b="0" i="1" smtClean="0">
                              <a:solidFill>
                                <a:srgbClr val="FF0000"/>
                              </a:solidFill>
                              <a:latin typeface="Cambria Math" panose="02040503050406030204" pitchFamily="18" charset="0"/>
                            </a:rPr>
                            <m:t>36</m:t>
                          </m:r>
                        </m:den>
                      </m:f>
                    </m:oMath>
                  </m:oMathPara>
                </a14:m>
                <a:endParaRPr lang="en-GB" dirty="0"/>
              </a:p>
            </p:txBody>
          </p:sp>
        </mc:Choice>
        <mc:Fallback xmlns="">
          <p:sp>
            <p:nvSpPr>
              <p:cNvPr id="25" name="TextBox 24">
                <a:extLst>
                  <a:ext uri="{FF2B5EF4-FFF2-40B4-BE49-F238E27FC236}">
                    <a16:creationId xmlns:a16="http://schemas.microsoft.com/office/drawing/2014/main" id="{BE1FE52B-EA5D-440E-A2E6-7935A0D368E4}"/>
                  </a:ext>
                </a:extLst>
              </p:cNvPr>
              <p:cNvSpPr txBox="1">
                <a:spLocks noRot="1" noChangeAspect="1" noMove="1" noResize="1" noEditPoints="1" noAdjustHandles="1" noChangeArrowheads="1" noChangeShapeType="1" noTextEdit="1"/>
              </p:cNvSpPr>
              <p:nvPr/>
            </p:nvSpPr>
            <p:spPr>
              <a:xfrm>
                <a:off x="10364536" y="2875097"/>
                <a:ext cx="540533" cy="697114"/>
              </a:xfrm>
              <a:prstGeom prst="rect">
                <a:avLst/>
              </a:prstGeom>
              <a:blipFill>
                <a:blip r:embed="rId1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xmlns="" id="{C30B757F-C39D-4E5D-ACED-D10FC32099AC}"/>
                  </a:ext>
                </a:extLst>
              </p:cNvPr>
              <p:cNvSpPr txBox="1"/>
              <p:nvPr/>
            </p:nvSpPr>
            <p:spPr>
              <a:xfrm>
                <a:off x="10353468" y="2160242"/>
                <a:ext cx="1577676" cy="622222"/>
              </a:xfrm>
              <a:prstGeom prst="rect">
                <a:avLst/>
              </a:prstGeom>
              <a:noFill/>
            </p:spPr>
            <p:txBody>
              <a:bodyPr wrap="none" rtlCol="0">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5</m:t>
                        </m:r>
                      </m:num>
                      <m:den>
                        <m:r>
                          <a:rPr lang="en-GB" sz="2400" b="0" i="1" smtClean="0">
                            <a:solidFill>
                              <a:srgbClr val="FF0000"/>
                            </a:solidFill>
                            <a:latin typeface="Cambria Math" panose="02040503050406030204" pitchFamily="18" charset="0"/>
                          </a:rPr>
                          <m:t>36</m:t>
                        </m:r>
                      </m:den>
                    </m:f>
                  </m:oMath>
                </a14:m>
                <a:r>
                  <a:rPr lang="en-GB" sz="2400" dirty="0">
                    <a:solidFill>
                      <a:srgbClr val="FF0000"/>
                    </a:solidFill>
                  </a:rPr>
                  <a:t> +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5</m:t>
                        </m:r>
                      </m:num>
                      <m:den>
                        <m:r>
                          <a:rPr lang="en-GB" sz="2400" i="1">
                            <a:solidFill>
                              <a:srgbClr val="FF0000"/>
                            </a:solidFill>
                            <a:latin typeface="Cambria Math" panose="02040503050406030204" pitchFamily="18" charset="0"/>
                          </a:rPr>
                          <m:t>36</m:t>
                        </m:r>
                      </m:den>
                    </m:f>
                  </m:oMath>
                </a14:m>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10</m:t>
                        </m:r>
                      </m:num>
                      <m:den>
                        <m:r>
                          <a:rPr lang="en-GB" sz="2400" i="1">
                            <a:solidFill>
                              <a:srgbClr val="FF0000"/>
                            </a:solidFill>
                            <a:latin typeface="Cambria Math" panose="02040503050406030204" pitchFamily="18" charset="0"/>
                          </a:rPr>
                          <m:t>36</m:t>
                        </m:r>
                      </m:den>
                    </m:f>
                  </m:oMath>
                </a14:m>
                <a:endParaRPr lang="en-GB" sz="2400" dirty="0"/>
              </a:p>
            </p:txBody>
          </p:sp>
        </mc:Choice>
        <mc:Fallback xmlns="">
          <p:sp>
            <p:nvSpPr>
              <p:cNvPr id="26" name="TextBox 25">
                <a:extLst>
                  <a:ext uri="{FF2B5EF4-FFF2-40B4-BE49-F238E27FC236}">
                    <a16:creationId xmlns:a16="http://schemas.microsoft.com/office/drawing/2014/main" id="{C30B757F-C39D-4E5D-ACED-D10FC32099AC}"/>
                  </a:ext>
                </a:extLst>
              </p:cNvPr>
              <p:cNvSpPr txBox="1">
                <a:spLocks noRot="1" noChangeAspect="1" noMove="1" noResize="1" noEditPoints="1" noAdjustHandles="1" noChangeArrowheads="1" noChangeShapeType="1" noTextEdit="1"/>
              </p:cNvSpPr>
              <p:nvPr/>
            </p:nvSpPr>
            <p:spPr>
              <a:xfrm>
                <a:off x="10353468" y="2160242"/>
                <a:ext cx="1577676" cy="622222"/>
              </a:xfrm>
              <a:prstGeom prst="rect">
                <a:avLst/>
              </a:prstGeom>
              <a:blipFill>
                <a:blip r:embed="rId17"/>
                <a:stretch>
                  <a:fillRect b="-6000"/>
                </a:stretch>
              </a:blipFill>
            </p:spPr>
            <p:txBody>
              <a:bodyPr/>
              <a:lstStyle/>
              <a:p>
                <a:r>
                  <a:rPr lang="en-US">
                    <a:noFill/>
                  </a:rPr>
                  <a:t> </a:t>
                </a:r>
              </a:p>
            </p:txBody>
          </p:sp>
        </mc:Fallback>
      </mc:AlternateContent>
      <p:sp>
        <p:nvSpPr>
          <p:cNvPr id="23" name="Rectangle 22">
            <a:extLst>
              <a:ext uri="{FF2B5EF4-FFF2-40B4-BE49-F238E27FC236}">
                <a16:creationId xmlns:a16="http://schemas.microsoft.com/office/drawing/2014/main" xmlns="" id="{4724331E-E51A-5C4F-AA5F-D5090AC2442C}"/>
              </a:ext>
            </a:extLst>
          </p:cNvPr>
          <p:cNvSpPr/>
          <p:nvPr/>
        </p:nvSpPr>
        <p:spPr>
          <a:xfrm>
            <a:off x="-1" y="44625"/>
            <a:ext cx="2214137" cy="1977464"/>
          </a:xfrm>
          <a:prstGeom prst="rect">
            <a:avLst/>
          </a:prstGeom>
        </p:spPr>
        <p:txBody>
          <a:bodyPr wrap="square">
            <a:spAutoFit/>
          </a:bodyPr>
          <a:lstStyle/>
          <a:p>
            <a:pPr algn="ctr"/>
            <a:r>
              <a:rPr lang="en-US" altLang="en-US" b="1" dirty="0">
                <a:solidFill>
                  <a:schemeClr val="bg1"/>
                </a:solidFill>
              </a:rPr>
              <a:t>UNIT: </a:t>
            </a:r>
          </a:p>
          <a:p>
            <a:pPr algn="ctr">
              <a:spcAft>
                <a:spcPts val="300"/>
              </a:spcAft>
            </a:pPr>
            <a:r>
              <a:rPr lang="en-US" altLang="en-US" b="1" dirty="0">
                <a:solidFill>
                  <a:schemeClr val="bg1"/>
                </a:solidFill>
              </a:rPr>
              <a:t>Probability of </a:t>
            </a:r>
            <a:r>
              <a:rPr lang="en-US" altLang="en-US" b="1" dirty="0" smtClean="0">
                <a:solidFill>
                  <a:schemeClr val="bg1"/>
                </a:solidFill>
              </a:rPr>
              <a:t>Two or </a:t>
            </a:r>
            <a:r>
              <a:rPr lang="en-US" altLang="en-US" b="1" dirty="0">
                <a:solidFill>
                  <a:schemeClr val="bg1"/>
                </a:solidFill>
              </a:rPr>
              <a:t>M</a:t>
            </a:r>
            <a:r>
              <a:rPr lang="en-US" altLang="en-US" b="1" dirty="0" smtClean="0">
                <a:solidFill>
                  <a:schemeClr val="bg1"/>
                </a:solidFill>
              </a:rPr>
              <a:t>ore </a:t>
            </a:r>
            <a:r>
              <a:rPr lang="en-US" altLang="en-US" b="1" dirty="0" smtClean="0">
                <a:solidFill>
                  <a:schemeClr val="bg1"/>
                </a:solidFill>
              </a:rPr>
              <a:t>E</a:t>
            </a:r>
            <a:r>
              <a:rPr lang="en-US" altLang="en-US" b="1" dirty="0" smtClean="0">
                <a:solidFill>
                  <a:schemeClr val="bg1"/>
                </a:solidFill>
              </a:rPr>
              <a:t>vents</a:t>
            </a:r>
          </a:p>
          <a:p>
            <a:pPr algn="ctr"/>
            <a:r>
              <a:rPr lang="en-US" altLang="en-US" b="1" dirty="0" smtClean="0">
                <a:solidFill>
                  <a:schemeClr val="bg1"/>
                </a:solidFill>
              </a:rPr>
              <a:t>Section 3</a:t>
            </a:r>
            <a:endParaRPr lang="en-US" altLang="en-US" b="1" dirty="0">
              <a:solidFill>
                <a:schemeClr val="bg1"/>
              </a:solidFill>
            </a:endParaRPr>
          </a:p>
          <a:p>
            <a:pPr algn="ctr"/>
            <a:endParaRPr lang="en-US" altLang="en-US" b="1" dirty="0">
              <a:solidFill>
                <a:schemeClr val="bg1"/>
              </a:solidFill>
            </a:endParaRPr>
          </a:p>
        </p:txBody>
      </p:sp>
    </p:spTree>
    <p:extLst>
      <p:ext uri="{BB962C8B-B14F-4D97-AF65-F5344CB8AC3E}">
        <p14:creationId xmlns:p14="http://schemas.microsoft.com/office/powerpoint/2010/main" val="1467006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5"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3: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third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last section, </a:t>
            </a:r>
          </a:p>
          <a:p>
            <a:pPr algn="ct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8" name="Rectangle 7">
            <a:extLst>
              <a:ext uri="{FF2B5EF4-FFF2-40B4-BE49-F238E27FC236}">
                <a16:creationId xmlns:a16="http://schemas.microsoft.com/office/drawing/2014/main" xmlns="" id="{4724331E-E51A-5C4F-AA5F-D5090AC2442C}"/>
              </a:ext>
            </a:extLst>
          </p:cNvPr>
          <p:cNvSpPr/>
          <p:nvPr/>
        </p:nvSpPr>
        <p:spPr>
          <a:xfrm>
            <a:off x="-1" y="44625"/>
            <a:ext cx="2214137" cy="1977464"/>
          </a:xfrm>
          <a:prstGeom prst="rect">
            <a:avLst/>
          </a:prstGeom>
        </p:spPr>
        <p:txBody>
          <a:bodyPr wrap="square">
            <a:spAutoFit/>
          </a:bodyPr>
          <a:lstStyle/>
          <a:p>
            <a:pPr algn="ctr"/>
            <a:r>
              <a:rPr lang="en-US" altLang="en-US" b="1" dirty="0">
                <a:solidFill>
                  <a:schemeClr val="bg1"/>
                </a:solidFill>
              </a:rPr>
              <a:t>UNIT: </a:t>
            </a:r>
          </a:p>
          <a:p>
            <a:pPr algn="ctr">
              <a:spcAft>
                <a:spcPts val="300"/>
              </a:spcAft>
            </a:pPr>
            <a:r>
              <a:rPr lang="en-US" altLang="en-US" b="1" dirty="0">
                <a:solidFill>
                  <a:schemeClr val="bg1"/>
                </a:solidFill>
              </a:rPr>
              <a:t>Probability of </a:t>
            </a:r>
            <a:r>
              <a:rPr lang="en-US" altLang="en-US" b="1" dirty="0" smtClean="0">
                <a:solidFill>
                  <a:schemeClr val="bg1"/>
                </a:solidFill>
              </a:rPr>
              <a:t>Two or </a:t>
            </a:r>
            <a:r>
              <a:rPr lang="en-US" altLang="en-US" b="1" dirty="0">
                <a:solidFill>
                  <a:schemeClr val="bg1"/>
                </a:solidFill>
              </a:rPr>
              <a:t>M</a:t>
            </a:r>
            <a:r>
              <a:rPr lang="en-US" altLang="en-US" b="1" dirty="0" smtClean="0">
                <a:solidFill>
                  <a:schemeClr val="bg1"/>
                </a:solidFill>
              </a:rPr>
              <a:t>ore </a:t>
            </a:r>
            <a:r>
              <a:rPr lang="en-US" altLang="en-US" b="1" dirty="0" smtClean="0">
                <a:solidFill>
                  <a:schemeClr val="bg1"/>
                </a:solidFill>
              </a:rPr>
              <a:t>E</a:t>
            </a:r>
            <a:r>
              <a:rPr lang="en-US" altLang="en-US" b="1" dirty="0" smtClean="0">
                <a:solidFill>
                  <a:schemeClr val="bg1"/>
                </a:solidFill>
              </a:rPr>
              <a:t>vents</a:t>
            </a:r>
          </a:p>
          <a:p>
            <a:pPr algn="ctr"/>
            <a:r>
              <a:rPr lang="en-US" altLang="en-US" b="1" dirty="0" smtClean="0">
                <a:solidFill>
                  <a:schemeClr val="bg1"/>
                </a:solidFill>
              </a:rPr>
              <a:t>Section 3</a:t>
            </a:r>
            <a:endParaRPr lang="en-US" altLang="en-US" b="1" dirty="0">
              <a:solidFill>
                <a:schemeClr val="bg1"/>
              </a:solidFill>
            </a:endParaRPr>
          </a:p>
          <a:p>
            <a:pPr algn="ctr"/>
            <a:endParaRPr lang="en-US" altLang="en-US" b="1" dirty="0">
              <a:solidFill>
                <a:schemeClr val="bg1"/>
              </a:solidFill>
            </a:endParaRPr>
          </a:p>
        </p:txBody>
      </p:sp>
    </p:spTree>
    <p:extLst>
      <p:ext uri="{BB962C8B-B14F-4D97-AF65-F5344CB8AC3E}">
        <p14:creationId xmlns:p14="http://schemas.microsoft.com/office/powerpoint/2010/main" val="2378789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2.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0D26DF9-5106-4408-AEB8-21B8AFA51FB3}">
  <ds:schemaRefs>
    <ds:schemaRef ds:uri="http://purl.org/dc/elements/1.1/"/>
    <ds:schemaRef ds:uri="http://schemas.microsoft.com/office/2006/metadata/properties"/>
    <ds:schemaRef ds:uri="9ee75292-5076-4fcc-bc52-dcc754448144"/>
    <ds:schemaRef ds:uri="http://purl.org/dc/terms/"/>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f7b00057-f5aa-46f4-8410-da255f325540"/>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7833</TotalTime>
  <Words>1904</Words>
  <Application>Microsoft Office PowerPoint</Application>
  <PresentationFormat>Custom</PresentationFormat>
  <Paragraphs>321</Paragraphs>
  <Slides>21</Slides>
  <Notes>17</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Alapértelmezett terv</vt:lpstr>
      <vt:lpstr>Supporting and Enhancing Mathematics and Statistics UNIT: Probability of Two or More Events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307</cp:revision>
  <cp:lastPrinted>2016-10-17T08:47:54Z</cp:lastPrinted>
  <dcterms:created xsi:type="dcterms:W3CDTF">2012-10-10T19:07:13Z</dcterms:created>
  <dcterms:modified xsi:type="dcterms:W3CDTF">2020-07-13T09:22:32Z</dcterms:modified>
</cp:coreProperties>
</file>