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355" r:id="rId5"/>
    <p:sldId id="356" r:id="rId6"/>
    <p:sldId id="357" r:id="rId7"/>
    <p:sldId id="389" r:id="rId8"/>
    <p:sldId id="372" r:id="rId9"/>
    <p:sldId id="369" r:id="rId10"/>
    <p:sldId id="392" r:id="rId11"/>
    <p:sldId id="391" r:id="rId12"/>
    <p:sldId id="399" r:id="rId13"/>
    <p:sldId id="395" r:id="rId14"/>
    <p:sldId id="371" r:id="rId15"/>
    <p:sldId id="397" r:id="rId16"/>
    <p:sldId id="396" r:id="rId17"/>
    <p:sldId id="374" r:id="rId18"/>
    <p:sldId id="398" r:id="rId19"/>
    <p:sldId id="384" r:id="rId20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044"/>
    <p:restoredTop sz="94809"/>
  </p:normalViewPr>
  <p:slideViewPr>
    <p:cSldViewPr>
      <p:cViewPr>
        <p:scale>
          <a:sx n="100" d="100"/>
          <a:sy n="100" d="100"/>
        </p:scale>
        <p:origin x="-234" y="-156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22-Jun-20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098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368342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700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732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4378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88266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23840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24673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17758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29002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80403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5071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8440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5157192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6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5" Type="http://schemas.openxmlformats.org/officeDocument/2006/relationships/image" Target="../media/image6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Relationship Id="rId14" Type="http://schemas.openxmlformats.org/officeDocument/2006/relationships/image" Target="../media/image6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png"/><Relationship Id="rId18" Type="http://schemas.openxmlformats.org/officeDocument/2006/relationships/image" Target="../media/image8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17" Type="http://schemas.openxmlformats.org/officeDocument/2006/relationships/image" Target="../media/image84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8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5" Type="http://schemas.openxmlformats.org/officeDocument/2006/relationships/image" Target="../media/image82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Relationship Id="rId14" Type="http://schemas.openxmlformats.org/officeDocument/2006/relationships/image" Target="../media/image8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12" Type="http://schemas.openxmlformats.org/officeDocument/2006/relationships/image" Target="../media/image10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9.png"/><Relationship Id="rId11" Type="http://schemas.openxmlformats.org/officeDocument/2006/relationships/image" Target="../media/image104.png"/><Relationship Id="rId5" Type="http://schemas.openxmlformats.org/officeDocument/2006/relationships/image" Target="../media/image98.png"/><Relationship Id="rId10" Type="http://schemas.openxmlformats.org/officeDocument/2006/relationships/image" Target="../media/image103.png"/><Relationship Id="rId4" Type="http://schemas.openxmlformats.org/officeDocument/2006/relationships/image" Target="../media/image97.png"/><Relationship Id="rId9" Type="http://schemas.openxmlformats.org/officeDocument/2006/relationships/image" Target="../media/image10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13" Type="http://schemas.openxmlformats.org/officeDocument/2006/relationships/image" Target="../media/image116.png"/><Relationship Id="rId18" Type="http://schemas.openxmlformats.org/officeDocument/2006/relationships/image" Target="../media/image121.png"/><Relationship Id="rId3" Type="http://schemas.openxmlformats.org/officeDocument/2006/relationships/image" Target="../media/image106.png"/><Relationship Id="rId7" Type="http://schemas.openxmlformats.org/officeDocument/2006/relationships/image" Target="../media/image110.png"/><Relationship Id="rId12" Type="http://schemas.openxmlformats.org/officeDocument/2006/relationships/image" Target="../media/image115.png"/><Relationship Id="rId17" Type="http://schemas.openxmlformats.org/officeDocument/2006/relationships/image" Target="../media/image120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9.png"/><Relationship Id="rId11" Type="http://schemas.openxmlformats.org/officeDocument/2006/relationships/image" Target="../media/image114.png"/><Relationship Id="rId5" Type="http://schemas.openxmlformats.org/officeDocument/2006/relationships/image" Target="../media/image108.png"/><Relationship Id="rId15" Type="http://schemas.openxmlformats.org/officeDocument/2006/relationships/image" Target="../media/image118.png"/><Relationship Id="rId10" Type="http://schemas.openxmlformats.org/officeDocument/2006/relationships/image" Target="../media/image113.png"/><Relationship Id="rId4" Type="http://schemas.openxmlformats.org/officeDocument/2006/relationships/image" Target="../media/image107.png"/><Relationship Id="rId9" Type="http://schemas.openxmlformats.org/officeDocument/2006/relationships/image" Target="../media/image112.png"/><Relationship Id="rId14" Type="http://schemas.openxmlformats.org/officeDocument/2006/relationships/image" Target="../media/image11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5301208"/>
            <a:ext cx="11593288" cy="13255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Linear Equations</a:t>
            </a:r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12885"/>
            <a:ext cx="99124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Linear Equations</a:t>
            </a:r>
          </a:p>
        </p:txBody>
      </p:sp>
      <p:sp>
        <p:nvSpPr>
          <p:cNvPr id="15363" name="TextBox 7">
            <a:extLst>
              <a:ext uri="{FF2B5EF4-FFF2-40B4-BE49-F238E27FC236}">
                <a16:creationId xmlns:a16="http://schemas.microsoft.com/office/drawing/2014/main" xmlns="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Linear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Equations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2755" y="823774"/>
            <a:ext cx="777686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Linear Equations are an important part of algebra work. </a:t>
            </a:r>
          </a:p>
          <a:p>
            <a:endParaRPr lang="en-US" altLang="en-US" sz="2400" dirty="0"/>
          </a:p>
          <a:p>
            <a:r>
              <a:rPr lang="en-US" altLang="en-US" sz="2400" dirty="0"/>
              <a:t>You have three sections to work through and there are check up audits and fitness tests for each section. 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7848" y="3212976"/>
            <a:ext cx="5921374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r>
              <a:rPr lang="en-US" altLang="en-US" sz="2400" dirty="0"/>
              <a:t>Simplifying Expressions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Simple Equations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Solving Linear Equations</a:t>
            </a:r>
          </a:p>
        </p:txBody>
      </p:sp>
    </p:spTree>
    <p:extLst>
      <p:ext uri="{BB962C8B-B14F-4D97-AF65-F5344CB8AC3E}">
        <p14:creationId xmlns:p14="http://schemas.microsoft.com/office/powerpoint/2010/main" val="325000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Simplifying Expressions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8299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Linear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Equations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38626" y="768491"/>
            <a:ext cx="9645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An </a:t>
            </a:r>
            <a:r>
              <a:rPr lang="en-US" sz="2400" i="1" dirty="0"/>
              <a:t>expression</a:t>
            </a:r>
            <a:r>
              <a:rPr lang="en-US" sz="2400" dirty="0"/>
              <a:t> is a group of terms.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32978" y="1289647"/>
            <a:ext cx="9533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To </a:t>
            </a:r>
            <a:r>
              <a:rPr lang="en-US" sz="2400" b="1" dirty="0"/>
              <a:t>simplify an expression</a:t>
            </a:r>
            <a:r>
              <a:rPr lang="en-US" sz="2400" dirty="0"/>
              <a:t>, we collect together ‘like terms’, </a:t>
            </a:r>
          </a:p>
          <a:p>
            <a:pPr algn="ctr"/>
            <a:r>
              <a:rPr lang="en-US" sz="2400" dirty="0"/>
              <a:t>i.e. terms with the same variable.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28567" y="2299772"/>
            <a:ext cx="1263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latin typeface="+mj-lt"/>
                <a:ea typeface="Times New Roman" charset="0"/>
                <a:cs typeface="Times New Roman" charset="0"/>
              </a:rPr>
              <a:t>Simplify</a:t>
            </a:r>
            <a:endParaRPr lang="en-US" sz="2400" i="1" dirty="0"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432978" y="2180135"/>
            <a:ext cx="9434328" cy="457319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12536" y="2667609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043737" y="2243208"/>
                <a:ext cx="37526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5</a:t>
                </a:r>
                <a:r>
                  <a:rPr lang="en-GB" sz="2400" i="1" dirty="0"/>
                  <a:t>a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2</a:t>
                </a:r>
                <a:r>
                  <a:rPr lang="en-GB" sz="2400" i="1" dirty="0"/>
                  <a:t>a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3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6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3737" y="2243208"/>
                <a:ext cx="3752614" cy="461665"/>
              </a:xfrm>
              <a:prstGeom prst="rect">
                <a:avLst/>
              </a:prstGeom>
              <a:blipFill>
                <a:blip r:embed="rId3"/>
                <a:stretch>
                  <a:fillRect l="-2365" t="-1081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430332" y="2674458"/>
                <a:ext cx="109837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7a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9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0332" y="2674458"/>
                <a:ext cx="1098378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8889" t="-9333" r="-7222" b="-3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312535" y="3345561"/>
            <a:ext cx="1263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ea typeface="Times New Roman" charset="0"/>
                <a:cs typeface="Times New Roman" charset="0"/>
              </a:rPr>
              <a:t>Simplify</a:t>
            </a:r>
            <a:endParaRPr lang="en-US" sz="24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073690" y="3311904"/>
                <a:ext cx="39526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8</a:t>
                </a:r>
                <a:r>
                  <a:rPr lang="en-GB" sz="2400" i="1" dirty="0"/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3</a:t>
                </a:r>
                <a:r>
                  <a:rPr lang="en-GB" sz="2400" i="1" dirty="0"/>
                  <a:t>y</a:t>
                </a:r>
                <a:r>
                  <a:rPr lang="en-GB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11</a:t>
                </a:r>
                <a:r>
                  <a:rPr lang="en-US" sz="2400" i="1" dirty="0"/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6</a:t>
                </a:r>
                <a:r>
                  <a:rPr lang="en-GB" sz="2400" i="1" dirty="0"/>
                  <a:t>y</a:t>
                </a:r>
                <a:r>
                  <a:rPr lang="en-GB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11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5</a:t>
                </a:r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3690" y="3311904"/>
                <a:ext cx="3952685" cy="461665"/>
              </a:xfrm>
              <a:prstGeom prst="rect">
                <a:avLst/>
              </a:prstGeom>
              <a:blipFill>
                <a:blip r:embed="rId5"/>
                <a:stretch>
                  <a:fillRect l="-2244" t="-10811" r="-1282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281219" y="3770639"/>
                <a:ext cx="194957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3</a:t>
                </a:r>
                <a:r>
                  <a:rPr lang="en-US" sz="2400" i="1" dirty="0">
                    <a:solidFill>
                      <a:srgbClr val="FF0000"/>
                    </a:solidFill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9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y</a:t>
                </a:r>
                <a:r>
                  <a:rPr lang="en-GB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6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1219" y="3770639"/>
                <a:ext cx="1949573" cy="461665"/>
              </a:xfrm>
              <a:prstGeom prst="rect">
                <a:avLst/>
              </a:prstGeom>
              <a:blipFill>
                <a:blip r:embed="rId6"/>
                <a:stretch>
                  <a:fillRect t="-10811" r="-3896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328567" y="3751365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28566" y="4440970"/>
            <a:ext cx="1263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ea typeface="Times New Roman" charset="0"/>
                <a:cs typeface="Times New Roman" charset="0"/>
              </a:rPr>
              <a:t>Simplify</a:t>
            </a:r>
            <a:endParaRPr lang="en-US" sz="2400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3325937" y="4846774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090260" y="4429316"/>
                <a:ext cx="412164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2</a:t>
                </a:r>
                <a:r>
                  <a:rPr lang="en-GB" sz="2400" i="1" dirty="0"/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9</a:t>
                </a:r>
                <a:r>
                  <a:rPr lang="en-GB" sz="2400" i="1" dirty="0"/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b="0" i="0" dirty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5</a:t>
                </a:r>
                <a:r>
                  <a:rPr lang="en-US" sz="2400" i="1" dirty="0"/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6</a:t>
                </a:r>
                <a:r>
                  <a:rPr lang="en-GB" sz="2400" i="1" dirty="0"/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12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9</a:t>
                </a:r>
                <a:endParaRPr lang="en-US" sz="2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0260" y="4429316"/>
                <a:ext cx="4121641" cy="461665"/>
              </a:xfrm>
              <a:prstGeom prst="rect">
                <a:avLst/>
              </a:prstGeom>
              <a:blipFill>
                <a:blip r:embed="rId7"/>
                <a:stretch>
                  <a:fillRect l="-2778" t="-10811" r="-1235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464188" y="4909941"/>
                <a:ext cx="19014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8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x</a:t>
                </a:r>
                <a:r>
                  <a:rPr lang="en-GB" sz="2400" baseline="30000" dirty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4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x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3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4188" y="4909941"/>
                <a:ext cx="1901483" cy="461665"/>
              </a:xfrm>
              <a:prstGeom prst="rect">
                <a:avLst/>
              </a:prstGeom>
              <a:blipFill>
                <a:blip r:embed="rId8"/>
                <a:stretch>
                  <a:fillRect l="-4636" t="-10811" r="-3311" b="-2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120050" y="5467385"/>
                <a:ext cx="6271910" cy="14773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dirty="0"/>
                  <a:t>Notes: </a:t>
                </a:r>
              </a:p>
              <a:p>
                <a:pPr marL="342900" indent="-342900">
                  <a:buFont typeface="Arial" charset="0"/>
                  <a:buChar char="•"/>
                </a:pPr>
                <a:r>
                  <a:rPr lang="en-US" sz="1800" dirty="0"/>
                  <a:t>The </a:t>
                </a:r>
                <a14:m>
                  <m:oMath xmlns:m="http://schemas.openxmlformats.org/officeDocument/2006/math">
                    <m:r>
                      <a:rPr lang="en-GB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1800" dirty="0"/>
                  <a:t> and</a:t>
                </a:r>
                <a14:m>
                  <m:oMath xmlns:m="http://schemas.openxmlformats.org/officeDocument/2006/math">
                    <m:r>
                      <a:rPr lang="en-GB" sz="18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18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1800" dirty="0"/>
                  <a:t> signs go with the term which follows.</a:t>
                </a:r>
              </a:p>
              <a:p>
                <a:pPr marL="342900" indent="-342900">
                  <a:buFont typeface="Arial" charset="0"/>
                  <a:buChar char="•"/>
                </a:pPr>
                <a:r>
                  <a:rPr lang="en-US" sz="1800" i="1" dirty="0"/>
                  <a:t>x</a:t>
                </a:r>
                <a:r>
                  <a:rPr lang="en-US" sz="1800" dirty="0"/>
                  <a:t> and </a:t>
                </a:r>
                <a:r>
                  <a:rPr lang="en-US" sz="1800" i="1" dirty="0"/>
                  <a:t>x</a:t>
                </a:r>
                <a:r>
                  <a:rPr lang="en-US" sz="1800" baseline="30000" dirty="0"/>
                  <a:t>2 </a:t>
                </a:r>
                <a:r>
                  <a:rPr lang="en-US" sz="1800" dirty="0"/>
                  <a:t> must be treated as if they were different letters.</a:t>
                </a:r>
              </a:p>
              <a:p>
                <a:r>
                  <a:rPr lang="en-US" sz="1800" dirty="0"/>
                  <a:t>	You can not add an </a:t>
                </a:r>
                <a:r>
                  <a:rPr lang="en-US" sz="1800" i="1" dirty="0"/>
                  <a:t>x </a:t>
                </a:r>
                <a:r>
                  <a:rPr lang="en-US" sz="1800" dirty="0"/>
                  <a:t>term to an </a:t>
                </a:r>
                <a:r>
                  <a:rPr lang="en-US" sz="1800" i="1" dirty="0"/>
                  <a:t>x</a:t>
                </a:r>
                <a:r>
                  <a:rPr lang="en-US" sz="1800" baseline="30000" dirty="0"/>
                  <a:t>2</a:t>
                </a:r>
                <a:r>
                  <a:rPr lang="en-US" sz="1800" dirty="0"/>
                  <a:t> term.</a:t>
                </a:r>
              </a:p>
              <a:p>
                <a:pPr marL="342900" indent="-342900">
                  <a:buFont typeface="Arial" charset="0"/>
                  <a:buChar char="•"/>
                </a:pPr>
                <a:endParaRPr lang="en-US" sz="18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0050" y="5467385"/>
                <a:ext cx="6271910" cy="1477328"/>
              </a:xfrm>
              <a:prstGeom prst="rect">
                <a:avLst/>
              </a:prstGeom>
              <a:blipFill>
                <a:blip r:embed="rId9"/>
                <a:stretch>
                  <a:fillRect l="-810" t="-17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Oval 11"/>
          <p:cNvSpPr/>
          <p:nvPr/>
        </p:nvSpPr>
        <p:spPr bwMode="auto">
          <a:xfrm>
            <a:off x="6090260" y="3345561"/>
            <a:ext cx="509796" cy="40580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7248128" y="3345561"/>
            <a:ext cx="792088" cy="42507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9234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 animBg="1"/>
      <p:bldP spid="2" grpId="0"/>
      <p:bldP spid="3" grpId="0"/>
      <p:bldP spid="4" grpId="0"/>
      <p:bldP spid="11" grpId="0"/>
      <p:bldP spid="13" grpId="0"/>
      <p:bldP spid="14" grpId="0"/>
      <p:bldP spid="15" grpId="0"/>
      <p:bldP spid="16" grpId="0"/>
      <p:bldP spid="17" grpId="0"/>
      <p:bldP spid="18" grpId="0"/>
      <p:bldP spid="12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Simplifying Expressions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04" y="164495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Linear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Equations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32978" y="1149380"/>
            <a:ext cx="9533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To simplify an expression with brackets, we first expand the expression.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28567" y="2299772"/>
            <a:ext cx="1263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latin typeface="+mj-lt"/>
                <a:ea typeface="Times New Roman" charset="0"/>
                <a:cs typeface="Times New Roman" charset="0"/>
              </a:rPr>
              <a:t>Simplify</a:t>
            </a:r>
            <a:endParaRPr lang="en-US" sz="2400" i="1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12536" y="2667609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043737" y="2243208"/>
                <a:ext cx="37526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/>
                  <a:t>5(</a:t>
                </a:r>
                <a:r>
                  <a:rPr lang="en-GB" sz="2400" i="1" dirty="0"/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3)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8 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3737" y="2243208"/>
                <a:ext cx="3752614" cy="461665"/>
              </a:xfrm>
              <a:prstGeom prst="rect">
                <a:avLst/>
              </a:prstGeom>
              <a:blipFill>
                <a:blip r:embed="rId3"/>
                <a:stretch>
                  <a:fillRect t="-1081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044735" y="2662140"/>
                <a:ext cx="33624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5</a:t>
                </a:r>
                <a:r>
                  <a:rPr lang="en-GB" sz="2400" i="1" dirty="0">
                    <a:solidFill>
                      <a:schemeClr val="tx1"/>
                    </a:solidFill>
                  </a:rPr>
                  <a:t>x</a:t>
                </a:r>
                <a:r>
                  <a:rPr lang="en-GB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b="0" i="0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15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8	=</a:t>
                </a:r>
                <a:r>
                  <a:rPr lang="en-GB" sz="2400" dirty="0">
                    <a:solidFill>
                      <a:srgbClr val="FF0000"/>
                    </a:solidFill>
                  </a:rPr>
                  <a:t>	 	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4735" y="2662140"/>
                <a:ext cx="3362459" cy="461665"/>
              </a:xfrm>
              <a:prstGeom prst="rect">
                <a:avLst/>
              </a:prstGeom>
              <a:blipFill>
                <a:blip r:embed="rId4"/>
                <a:stretch>
                  <a:fillRect t="-10811" b="-2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312535" y="3345561"/>
            <a:ext cx="1263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ea typeface="Times New Roman" charset="0"/>
                <a:cs typeface="Times New Roman" charset="0"/>
              </a:rPr>
              <a:t>Simplify</a:t>
            </a:r>
            <a:endParaRPr lang="en-US" sz="24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073690" y="3311904"/>
                <a:ext cx="290496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3(</a:t>
                </a:r>
                <a:r>
                  <a:rPr lang="en-GB" sz="2400" i="1" dirty="0"/>
                  <a:t>x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7)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2(4</a:t>
                </a:r>
                <a:r>
                  <a:rPr lang="en-GB" sz="2400" i="1" dirty="0"/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8)</a:t>
                </a:r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3690" y="3311904"/>
                <a:ext cx="2904962" cy="461665"/>
              </a:xfrm>
              <a:prstGeom prst="rect">
                <a:avLst/>
              </a:prstGeom>
              <a:blipFill>
                <a:blip r:embed="rId5"/>
                <a:stretch>
                  <a:fillRect l="-3043" t="-10811" r="-2174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075203" y="3779551"/>
                <a:ext cx="296921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dirty="0" smtClean="0"/>
                        <m:t>3</m:t>
                      </m:r>
                      <m:r>
                        <m:rPr>
                          <m:nor/>
                        </m:rPr>
                        <a:rPr lang="en-GB" sz="2400" i="1" dirty="0" smtClean="0"/>
                        <m:t>x</m:t>
                      </m:r>
                      <m:r>
                        <a:rPr lang="en-GB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21</m:t>
                      </m:r>
                      <m:r>
                        <a:rPr lang="en-GB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8</m:t>
                      </m:r>
                      <m:r>
                        <m:rPr>
                          <m:nor/>
                        </m:rPr>
                        <a:rPr lang="en-GB" sz="2400" i="1" dirty="0"/>
                        <m:t>x</m:t>
                      </m:r>
                      <m:r>
                        <a:rPr lang="en-GB" sz="2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GB" sz="2400" b="0" i="0" dirty="0" smtClean="0"/>
                        <m:t>16 =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5203" y="3779551"/>
                <a:ext cx="2969210" cy="461665"/>
              </a:xfrm>
              <a:prstGeom prst="rect">
                <a:avLst/>
              </a:prstGeom>
              <a:blipFill>
                <a:blip r:embed="rId6"/>
                <a:stretch>
                  <a:fillRect t="-2703"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328567" y="3751365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28566" y="4440970"/>
            <a:ext cx="1263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ea typeface="Times New Roman" charset="0"/>
                <a:cs typeface="Times New Roman" charset="0"/>
              </a:rPr>
              <a:t>Simplify</a:t>
            </a:r>
            <a:endParaRPr lang="en-US" sz="2400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3325937" y="4846774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090260" y="4429316"/>
                <a:ext cx="208903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/>
                  <a:t>x</a:t>
                </a:r>
                <a:r>
                  <a:rPr lang="en-GB" sz="2400" dirty="0"/>
                  <a:t>(</a:t>
                </a:r>
                <a:r>
                  <a:rPr lang="en-GB" sz="2400" i="1" dirty="0"/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b="0" i="0" dirty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5)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6</a:t>
                </a:r>
                <a:r>
                  <a:rPr lang="en-GB" sz="2400" i="1" dirty="0"/>
                  <a:t>x</a:t>
                </a:r>
                <a:r>
                  <a:rPr lang="en-GB" sz="2400" baseline="30000" dirty="0"/>
                  <a:t>2</a:t>
                </a:r>
                <a:endParaRPr lang="en-US" sz="2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0260" y="4429316"/>
                <a:ext cx="2089033" cy="461665"/>
              </a:xfrm>
              <a:prstGeom prst="rect">
                <a:avLst/>
              </a:prstGeom>
              <a:blipFill>
                <a:blip r:embed="rId7"/>
                <a:stretch>
                  <a:fillRect l="-5488" t="-10811" r="-610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105490" y="4890981"/>
                <a:ext cx="503241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/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5</a:t>
                </a:r>
                <a:r>
                  <a:rPr lang="en-US" sz="2400" i="1" dirty="0"/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6</a:t>
                </a:r>
                <a:r>
                  <a:rPr lang="en-GB" sz="2400" i="1" dirty="0"/>
                  <a:t>x</a:t>
                </a:r>
                <a:r>
                  <a:rPr lang="en-GB" sz="2400" baseline="30000" dirty="0"/>
                  <a:t>2</a:t>
                </a:r>
                <a:r>
                  <a:rPr lang="en-US" sz="2400" dirty="0"/>
                  <a:t>	 =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5490" y="4890981"/>
                <a:ext cx="5032412" cy="461665"/>
              </a:xfrm>
              <a:prstGeom prst="rect">
                <a:avLst/>
              </a:prstGeom>
              <a:blipFill>
                <a:blip r:embed="rId8"/>
                <a:stretch>
                  <a:fillRect l="-1763" t="-810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3343821" y="5608928"/>
            <a:ext cx="1263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ea typeface="Times New Roman" charset="0"/>
                <a:cs typeface="Times New Roman" charset="0"/>
              </a:rPr>
              <a:t>Simplify</a:t>
            </a:r>
            <a:endParaRPr lang="en-US" sz="2400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3343821" y="6037949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073690" y="5557928"/>
                <a:ext cx="306045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/>
                  <a:t>a</a:t>
                </a:r>
                <a:r>
                  <a:rPr lang="en-GB" sz="2400" dirty="0"/>
                  <a:t>(</a:t>
                </a:r>
                <a:r>
                  <a:rPr lang="en-GB" sz="2400" i="1" dirty="0"/>
                  <a:t>a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8)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i="1" dirty="0"/>
                  <a:t>a</a:t>
                </a:r>
                <a:r>
                  <a:rPr lang="en-GB" sz="2400" dirty="0"/>
                  <a:t>(3</a:t>
                </a:r>
                <a:r>
                  <a:rPr lang="en-GB" sz="2400" i="1" dirty="0"/>
                  <a:t>a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2</a:t>
                </a:r>
                <a:r>
                  <a:rPr lang="en-US" sz="2400" dirty="0"/>
                  <a:t>) </a:t>
                </a: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3690" y="5557928"/>
                <a:ext cx="3060453" cy="461665"/>
              </a:xfrm>
              <a:prstGeom prst="rect">
                <a:avLst/>
              </a:prstGeom>
              <a:blipFill>
                <a:blip r:embed="rId9"/>
                <a:stretch>
                  <a:fillRect l="-2893" t="-10811" r="-2066" b="-2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043737" y="5968756"/>
                <a:ext cx="317298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/>
                  <a:t>a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8</a:t>
                </a:r>
                <a:r>
                  <a:rPr lang="en-US" sz="2400" i="1" dirty="0"/>
                  <a:t>a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3</a:t>
                </a:r>
                <a:r>
                  <a:rPr lang="en-GB" sz="2400" i="1" dirty="0"/>
                  <a:t>a</a:t>
                </a:r>
                <a:r>
                  <a:rPr lang="en-GB" sz="2400" baseline="30000" dirty="0"/>
                  <a:t>2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2</a:t>
                </a:r>
                <a:r>
                  <a:rPr lang="en-GB" sz="2400" i="1" dirty="0"/>
                  <a:t>a</a:t>
                </a:r>
                <a:r>
                  <a:rPr lang="en-US" sz="2400" dirty="0"/>
                  <a:t>	 =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3737" y="5968756"/>
                <a:ext cx="3172985" cy="461665"/>
              </a:xfrm>
              <a:prstGeom prst="rect">
                <a:avLst/>
              </a:prstGeom>
              <a:blipFill>
                <a:blip r:embed="rId10"/>
                <a:stretch>
                  <a:fillRect l="-2789" t="-8108" r="-1992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8961963" y="2657781"/>
                <a:ext cx="171874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5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23 </a:t>
                </a:r>
                <a:endParaRPr lang="en-US" sz="2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1963" y="2657781"/>
                <a:ext cx="1718740" cy="461665"/>
              </a:xfrm>
              <a:prstGeom prst="rect">
                <a:avLst/>
              </a:prstGeom>
              <a:blipFill>
                <a:blip r:embed="rId11"/>
                <a:stretch>
                  <a:fillRect t="-7895" r="-4412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9166346" y="3782832"/>
                <a:ext cx="130997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5</a:t>
                </a:r>
                <a:r>
                  <a:rPr lang="en-US" sz="2400" i="1" dirty="0">
                    <a:solidFill>
                      <a:srgbClr val="FF0000"/>
                    </a:solidFill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5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66346" y="3782832"/>
                <a:ext cx="1309974" cy="461665"/>
              </a:xfrm>
              <a:prstGeom prst="rect">
                <a:avLst/>
              </a:prstGeom>
              <a:blipFill>
                <a:blip r:embed="rId12"/>
                <a:stretch>
                  <a:fillRect t="-10811" r="-5769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9349889" y="4846773"/>
                <a:ext cx="133081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7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x</a:t>
                </a:r>
                <a:r>
                  <a:rPr lang="en-GB" sz="2400" baseline="30000" dirty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5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x</a:t>
                </a:r>
                <a:endParaRPr lang="en-US" sz="2400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9889" y="4846773"/>
                <a:ext cx="1330814" cy="461665"/>
              </a:xfrm>
              <a:prstGeom prst="rect">
                <a:avLst/>
              </a:prstGeom>
              <a:blipFill>
                <a:blip r:embed="rId13"/>
                <a:stretch>
                  <a:fillRect l="-6604" t="-10811" r="-5660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9389895" y="5966872"/>
                <a:ext cx="136608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4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a</a:t>
                </a:r>
                <a:r>
                  <a:rPr lang="en-GB" sz="2400" baseline="30000" dirty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6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a</a:t>
                </a:r>
                <a:endParaRPr lang="en-US" sz="2400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89895" y="5966872"/>
                <a:ext cx="1366080" cy="461665"/>
              </a:xfrm>
              <a:prstGeom prst="rect">
                <a:avLst/>
              </a:prstGeom>
              <a:blipFill>
                <a:blip r:embed="rId14"/>
                <a:stretch>
                  <a:fillRect l="-5505" t="-8108" r="-5505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5301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" grpId="0"/>
      <p:bldP spid="3" grpId="0"/>
      <p:bldP spid="4" grpId="0"/>
      <p:bldP spid="11" grpId="0"/>
      <p:bldP spid="13" grpId="0"/>
      <p:bldP spid="14" grpId="0"/>
      <p:bldP spid="15" grpId="0"/>
      <p:bldP spid="16" grpId="0"/>
      <p:bldP spid="17" grpId="0"/>
      <p:bldP spid="18" grpId="0"/>
      <p:bldP spid="12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Fitness Check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9212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Linear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Equations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48818" y="1524020"/>
            <a:ext cx="5011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Simplify each of these expressions.</a:t>
            </a:r>
            <a:endParaRPr 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8892809" y="2088023"/>
            <a:ext cx="6815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10</a:t>
            </a:r>
            <a:r>
              <a:rPr lang="en-GB" sz="2400" i="1" dirty="0">
                <a:solidFill>
                  <a:srgbClr val="FF0000"/>
                </a:solidFill>
              </a:rPr>
              <a:t>x</a:t>
            </a:r>
            <a:endParaRPr lang="en-US" sz="2400" i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503712" y="3324105"/>
                <a:ext cx="41044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5</a:t>
                </a:r>
                <a:r>
                  <a:rPr lang="en-GB" sz="2400" i="1" dirty="0"/>
                  <a:t>p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12</a:t>
                </a:r>
                <a:r>
                  <a:rPr lang="en-GB" sz="2400" i="1" dirty="0"/>
                  <a:t>q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5</a:t>
                </a:r>
                <a:r>
                  <a:rPr lang="en-US" sz="2400" i="1" dirty="0"/>
                  <a:t>p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8</a:t>
                </a:r>
                <a:r>
                  <a:rPr lang="en-GB" sz="2400" i="1" dirty="0"/>
                  <a:t>q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7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3712" y="3324105"/>
                <a:ext cx="4104456" cy="461665"/>
              </a:xfrm>
              <a:prstGeom prst="rect">
                <a:avLst/>
              </a:prstGeom>
              <a:blipFill>
                <a:blip r:embed="rId3"/>
                <a:stretch>
                  <a:fillRect t="-1081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574050" y="2689668"/>
                <a:ext cx="17379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i="1" dirty="0">
                    <a:solidFill>
                      <a:srgbClr val="FF0000"/>
                    </a:solidFill>
                  </a:rPr>
                  <a:t>a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12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b</a:t>
                </a:r>
                <a:endParaRPr lang="en-US" sz="2400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4050" y="2689668"/>
                <a:ext cx="1737976" cy="461665"/>
              </a:xfrm>
              <a:prstGeom prst="rect">
                <a:avLst/>
              </a:prstGeom>
              <a:blipFill>
                <a:blip r:embed="rId4"/>
                <a:stretch>
                  <a:fillRect t="-10811" r="-434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782429" y="2724958"/>
                <a:ext cx="32058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3</a:t>
                </a:r>
                <a:r>
                  <a:rPr lang="en-GB" sz="2400" i="1" dirty="0"/>
                  <a:t>a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6</a:t>
                </a:r>
                <a:r>
                  <a:rPr lang="en-GB" sz="2400" i="1" dirty="0"/>
                  <a:t>b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5</a:t>
                </a:r>
                <a:r>
                  <a:rPr lang="en-US" sz="2400" i="1" dirty="0"/>
                  <a:t>a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6</a:t>
                </a:r>
                <a:r>
                  <a:rPr lang="en-GB" sz="2400" i="1" dirty="0"/>
                  <a:t>b</a:t>
                </a:r>
                <a:endParaRPr lang="en-US" sz="2400" i="1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2429" y="2724958"/>
                <a:ext cx="3205871" cy="461665"/>
              </a:xfrm>
              <a:prstGeom prst="rect">
                <a:avLst/>
              </a:prstGeom>
              <a:blipFill>
                <a:blip r:embed="rId5"/>
                <a:stretch>
                  <a:fillRect l="-2767" t="-1081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746386" y="3914785"/>
                <a:ext cx="498593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 smtClean="0"/>
                      <m:t>8</m:t>
                    </m:r>
                    <m:r>
                      <m:rPr>
                        <m:nor/>
                      </m:rPr>
                      <a:rPr lang="en-GB" sz="2400" i="1" dirty="0"/>
                      <m:t>x</m:t>
                    </m:r>
                    <m:r>
                      <m:rPr>
                        <m:nor/>
                      </m:rPr>
                      <a:rPr lang="en-GB" sz="2400" baseline="30000" dirty="0"/>
                      <m:t>2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dirty="0"/>
                      <m:t>7</m:t>
                    </m:r>
                    <m:r>
                      <m:rPr>
                        <m:nor/>
                      </m:rPr>
                      <a:rPr lang="en-GB" sz="2400" b="0" i="1" dirty="0" smtClean="0"/>
                      <m:t>x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3</a:t>
                </a:r>
                <a:r>
                  <a:rPr lang="en-GB" sz="2400" i="1" dirty="0"/>
                  <a:t>y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12</a:t>
                </a:r>
                <a:r>
                  <a:rPr lang="en-GB" sz="2400" i="1" dirty="0"/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2</a:t>
                </a:r>
                <a:r>
                  <a:rPr lang="en-US" sz="2400" i="1" dirty="0"/>
                  <a:t>y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8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7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6386" y="3914785"/>
                <a:ext cx="4985935" cy="461665"/>
              </a:xfrm>
              <a:prstGeom prst="rect">
                <a:avLst/>
              </a:prstGeom>
              <a:blipFill>
                <a:blip r:embed="rId6"/>
                <a:stretch>
                  <a:fillRect l="-254" t="-789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574050" y="3291824"/>
                <a:ext cx="246253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10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p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20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q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7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4050" y="3291824"/>
                <a:ext cx="2462534" cy="461665"/>
              </a:xfrm>
              <a:prstGeom prst="rect">
                <a:avLst/>
              </a:prstGeom>
              <a:blipFill>
                <a:blip r:embed="rId7"/>
                <a:stretch>
                  <a:fillRect t="-7895" r="-2564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962789" y="3884938"/>
                <a:ext cx="56219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 smtClean="0">
                        <a:solidFill>
                          <a:srgbClr val="FF0000"/>
                        </a:solidFill>
                      </a:rPr>
                      <m:t>8</m:t>
                    </m:r>
                    <m:r>
                      <m:rPr>
                        <m:nor/>
                      </m:rPr>
                      <a:rPr lang="en-GB" sz="2400" i="1" dirty="0" smtClean="0">
                        <a:solidFill>
                          <a:srgbClr val="FF0000"/>
                        </a:solidFill>
                      </a:rPr>
                      <m:t>x</m:t>
                    </m:r>
                    <m:r>
                      <m:rPr>
                        <m:nor/>
                      </m:rPr>
                      <a:rPr lang="en-GB" sz="2400" baseline="30000" dirty="0" smtClean="0">
                        <a:solidFill>
                          <a:srgbClr val="FF0000"/>
                        </a:solidFill>
                      </a:rPr>
                      <m:t>2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5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5</a:t>
                </a:r>
                <a:r>
                  <a:rPr lang="en-US" sz="2400" i="1" dirty="0">
                    <a:solidFill>
                      <a:srgbClr val="FF0000"/>
                    </a:solidFill>
                  </a:rPr>
                  <a:t>y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1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2789" y="3884938"/>
                <a:ext cx="5621990" cy="461665"/>
              </a:xfrm>
              <a:prstGeom prst="rect">
                <a:avLst/>
              </a:prstGeom>
              <a:blipFill>
                <a:blip r:embed="rId8"/>
                <a:stretch>
                  <a:fillRect l="-226" t="-1081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807802" y="2156446"/>
                <a:ext cx="318049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9</a:t>
                </a:r>
                <a:r>
                  <a:rPr lang="en-GB" sz="2400" i="1" dirty="0"/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5</a:t>
                </a:r>
                <a:r>
                  <a:rPr lang="en-US" sz="2400" i="1" dirty="0"/>
                  <a:t>x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6x</a:t>
                </a:r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7802" y="2156446"/>
                <a:ext cx="3180498" cy="461665"/>
              </a:xfrm>
              <a:prstGeom prst="rect">
                <a:avLst/>
              </a:prstGeom>
              <a:blipFill>
                <a:blip r:embed="rId9"/>
                <a:stretch>
                  <a:fillRect l="-3200" t="-810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949877" y="4500864"/>
                <a:ext cx="12522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7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30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9877" y="4500864"/>
                <a:ext cx="1252266" cy="461665"/>
              </a:xfrm>
              <a:prstGeom prst="rect">
                <a:avLst/>
              </a:prstGeom>
              <a:blipFill>
                <a:blip r:embed="rId10"/>
                <a:stretch>
                  <a:fillRect l="-8081" t="-7895" r="-6061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774286" y="4473968"/>
                <a:ext cx="334837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5(</a:t>
                </a:r>
                <a:r>
                  <a:rPr lang="en-GB" sz="2400" i="1" dirty="0"/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/>
                  <a:t> 6)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2</a:t>
                </a:r>
                <a:r>
                  <a:rPr lang="en-GB" sz="2400" i="1" dirty="0"/>
                  <a:t>x</a:t>
                </a:r>
                <a:endParaRPr lang="en-US" sz="2400" i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4286" y="4473968"/>
                <a:ext cx="3348373" cy="461665"/>
              </a:xfrm>
              <a:prstGeom prst="rect">
                <a:avLst/>
              </a:prstGeom>
              <a:blipFill>
                <a:blip r:embed="rId11"/>
                <a:stretch>
                  <a:fillRect l="-2642" t="-789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782429" y="5068582"/>
                <a:ext cx="417537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/>
                  <a:t>x</a:t>
                </a:r>
                <a:r>
                  <a:rPr lang="en-GB" sz="2400" dirty="0"/>
                  <a:t>(</a:t>
                </a:r>
                <a:r>
                  <a:rPr lang="en-GB" sz="2400" i="1" dirty="0"/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2)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6</a:t>
                </a:r>
                <a:r>
                  <a:rPr lang="en-GB" sz="2400" i="1" dirty="0"/>
                  <a:t>x</a:t>
                </a:r>
                <a:r>
                  <a:rPr lang="en-GB" sz="2400" baseline="30000" dirty="0"/>
                  <a:t>2</a:t>
                </a:r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2429" y="5068582"/>
                <a:ext cx="4175374" cy="461665"/>
              </a:xfrm>
              <a:prstGeom prst="rect">
                <a:avLst/>
              </a:prstGeom>
              <a:blipFill>
                <a:blip r:embed="rId12"/>
                <a:stretch>
                  <a:fillRect l="-2121" t="-810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648818" y="5674345"/>
                <a:ext cx="359931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3</a:t>
                </a:r>
                <a:r>
                  <a:rPr lang="en-GB" sz="2400" i="1" dirty="0"/>
                  <a:t>x</a:t>
                </a:r>
                <a:r>
                  <a:rPr lang="en-GB" sz="2400" dirty="0"/>
                  <a:t>(</a:t>
                </a:r>
                <a:r>
                  <a:rPr lang="en-GB" sz="2400" i="1" dirty="0"/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/>
                  <a:t> 6)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2</a:t>
                </a:r>
                <a:r>
                  <a:rPr lang="en-GB" sz="2400" i="1" dirty="0"/>
                  <a:t>x</a:t>
                </a:r>
                <a:endParaRPr lang="en-US" sz="2400" i="1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8818" y="5674345"/>
                <a:ext cx="3599310" cy="461665"/>
              </a:xfrm>
              <a:prstGeom prst="rect">
                <a:avLst/>
              </a:prstGeom>
              <a:blipFill>
                <a:blip r:embed="rId13"/>
                <a:stretch>
                  <a:fillRect l="-2456" t="-8108" b="-2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648818" y="6270903"/>
                <a:ext cx="47460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7</a:t>
                </a:r>
                <a:r>
                  <a:rPr lang="en-GB" sz="2400" i="1" dirty="0"/>
                  <a:t>x</a:t>
                </a:r>
                <a:r>
                  <a:rPr lang="en-GB" sz="2400" dirty="0"/>
                  <a:t>(</a:t>
                </a:r>
                <a:r>
                  <a:rPr lang="en-GB" sz="2400" i="1" dirty="0"/>
                  <a:t>x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4)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3(</a:t>
                </a:r>
                <a:r>
                  <a:rPr lang="en-GB" sz="2400" i="1" dirty="0"/>
                  <a:t>x</a:t>
                </a:r>
                <a:r>
                  <a:rPr lang="en-GB" sz="2400" baseline="30000" dirty="0"/>
                  <a:t>2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/>
                  <a:t> 6</a:t>
                </a:r>
                <a:r>
                  <a:rPr lang="en-US" sz="2400" i="1" dirty="0"/>
                  <a:t>x</a:t>
                </a:r>
                <a:r>
                  <a:rPr lang="en-US" sz="2400" dirty="0"/>
                  <a:t>)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8818" y="6270903"/>
                <a:ext cx="4746072" cy="461665"/>
              </a:xfrm>
              <a:prstGeom prst="rect">
                <a:avLst/>
              </a:prstGeom>
              <a:blipFill>
                <a:blip r:embed="rId14"/>
                <a:stretch>
                  <a:fillRect l="-1867" t="-810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949877" y="5054848"/>
                <a:ext cx="130356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7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x</a:t>
                </a:r>
                <a:r>
                  <a:rPr lang="en-GB" sz="2400" baseline="30000" dirty="0">
                    <a:solidFill>
                      <a:srgbClr val="FF0000"/>
                    </a:solidFill>
                  </a:rPr>
                  <a:t>2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2</a:t>
                </a:r>
                <a:r>
                  <a:rPr lang="en-US" sz="2400" i="1" dirty="0">
                    <a:solidFill>
                      <a:srgbClr val="FF0000"/>
                    </a:solidFill>
                  </a:rPr>
                  <a:t>x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9877" y="5054848"/>
                <a:ext cx="1303562" cy="461665"/>
              </a:xfrm>
              <a:prstGeom prst="rect">
                <a:avLst/>
              </a:prstGeom>
              <a:blipFill>
                <a:blip r:embed="rId15"/>
                <a:stretch>
                  <a:fillRect l="-7767" t="-8108" r="-6796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901984" y="5670774"/>
                <a:ext cx="241504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3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x</a:t>
                </a:r>
                <a:r>
                  <a:rPr lang="en-GB" sz="2400" baseline="30000" dirty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20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x</a:t>
                </a:r>
                <a:endParaRPr lang="en-US" sz="2400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1984" y="5670774"/>
                <a:ext cx="2415042" cy="461665"/>
              </a:xfrm>
              <a:prstGeom prst="rect">
                <a:avLst/>
              </a:prstGeom>
              <a:blipFill>
                <a:blip r:embed="rId16"/>
                <a:stretch>
                  <a:fillRect l="-3665" t="-10811" b="-2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745326" y="6286700"/>
                <a:ext cx="175881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10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x</a:t>
                </a:r>
                <a:r>
                  <a:rPr lang="en-GB" sz="2400" baseline="30000" dirty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10</a:t>
                </a:r>
                <a:r>
                  <a:rPr lang="en-US" sz="2400" i="1" dirty="0">
                    <a:solidFill>
                      <a:srgbClr val="FF0000"/>
                    </a:solidFill>
                  </a:rPr>
                  <a:t>x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45326" y="6286700"/>
                <a:ext cx="1758815" cy="461665"/>
              </a:xfrm>
              <a:prstGeom prst="rect">
                <a:avLst/>
              </a:prstGeom>
              <a:blipFill>
                <a:blip r:embed="rId17"/>
                <a:stretch>
                  <a:fillRect l="-5036" t="-8108" r="-4317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8697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4" grpId="0"/>
      <p:bldP spid="5" grpId="0"/>
      <p:bldP spid="6" grpId="0"/>
      <p:bldP spid="8" grpId="0"/>
      <p:bldP spid="10" grpId="0"/>
      <p:bldP spid="12" grpId="0"/>
      <p:bldP spid="13" grpId="0"/>
      <p:bldP spid="9" grpId="0"/>
      <p:bldP spid="14" grpId="0"/>
      <p:bldP spid="15" grpId="0"/>
      <p:bldP spid="16" grpId="0"/>
      <p:bldP spid="17" grpId="0"/>
      <p:bldP spid="18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xmlns="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2988" y="1030131"/>
            <a:ext cx="54721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727" y="3367456"/>
            <a:ext cx="7776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      </a:t>
            </a:r>
          </a:p>
          <a:p>
            <a:r>
              <a:rPr lang="en-US" altLang="en-US" sz="2400" dirty="0">
                <a:solidFill>
                  <a:srgbClr val="FFC000"/>
                </a:solidFill>
              </a:rPr>
              <a:t>                           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726" y="1963128"/>
            <a:ext cx="7776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 </a:t>
            </a:r>
          </a:p>
          <a:p>
            <a:r>
              <a:rPr lang="en-US" altLang="en-US" sz="2400" dirty="0">
                <a:solidFill>
                  <a:srgbClr val="00B050"/>
                </a:solidFill>
              </a:rPr>
              <a:t>                 </a:t>
            </a: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2988" y="4509120"/>
            <a:ext cx="62463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Linear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Equations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290332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Simple Equations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Linear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Equations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38626" y="768491"/>
            <a:ext cx="9645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An </a:t>
            </a:r>
            <a:r>
              <a:rPr lang="en-US" sz="2400" i="1" dirty="0"/>
              <a:t>equation</a:t>
            </a:r>
            <a:r>
              <a:rPr lang="en-US" sz="2400" dirty="0"/>
              <a:t> has terms on both sides of an equals sign.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32978" y="1218501"/>
            <a:ext cx="95333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To solve</a:t>
            </a:r>
            <a:r>
              <a:rPr lang="en-US" sz="2400" b="1" dirty="0"/>
              <a:t> simple equations</a:t>
            </a:r>
            <a:r>
              <a:rPr lang="en-US" sz="2400" dirty="0"/>
              <a:t>, we collect together ‘like terms’ on each side of the equals sign.</a:t>
            </a:r>
          </a:p>
          <a:p>
            <a:pPr algn="ctr"/>
            <a:r>
              <a:rPr lang="en-US" sz="2400" dirty="0"/>
              <a:t>Then, we make sure the equation </a:t>
            </a:r>
            <a:r>
              <a:rPr lang="en-US" sz="2400" i="1" dirty="0"/>
              <a:t>always</a:t>
            </a:r>
            <a:r>
              <a:rPr lang="en-US" sz="2400" dirty="0"/>
              <a:t> remains balanced:</a:t>
            </a:r>
          </a:p>
          <a:p>
            <a:pPr algn="ctr"/>
            <a:r>
              <a:rPr lang="en-US" sz="2400" dirty="0"/>
              <a:t>so whatever operation we do on one side of the equation, we must </a:t>
            </a:r>
            <a:r>
              <a:rPr lang="en-US" sz="2400" i="1" dirty="0"/>
              <a:t>also</a:t>
            </a:r>
            <a:r>
              <a:rPr lang="en-US" sz="2400" dirty="0"/>
              <a:t> do on the other.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28385" y="3388109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latin typeface="+mj-lt"/>
                <a:ea typeface="Times New Roman" charset="0"/>
                <a:cs typeface="Times New Roman" charset="0"/>
              </a:rPr>
              <a:t>Solve</a:t>
            </a:r>
            <a:endParaRPr lang="en-US" sz="2400" i="1" dirty="0"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432978" y="3203231"/>
            <a:ext cx="9434328" cy="341538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07474" y="3781299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915369" y="3311893"/>
                <a:ext cx="37526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5</a:t>
                </a:r>
                <a:r>
                  <a:rPr lang="en-GB" sz="2400" i="1" dirty="0"/>
                  <a:t>a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2</a:t>
                </a:r>
                <a:r>
                  <a:rPr lang="en-GB" sz="2400" i="1" dirty="0"/>
                  <a:t>a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14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5369" y="3311893"/>
                <a:ext cx="3752614" cy="461665"/>
              </a:xfrm>
              <a:prstGeom prst="rect">
                <a:avLst/>
              </a:prstGeom>
              <a:blipFill>
                <a:blip r:embed="rId3"/>
                <a:stretch>
                  <a:fillRect l="-2365" t="-1081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9631537" y="3684314"/>
                <a:ext cx="12698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>
                    <a:solidFill>
                      <a:schemeClr val="tx1"/>
                    </a:solidFill>
                  </a:rPr>
                  <a:t>7</a:t>
                </a:r>
                <a:r>
                  <a:rPr lang="en-GB" sz="2400" i="1" dirty="0">
                    <a:solidFill>
                      <a:schemeClr val="tx1"/>
                    </a:solidFill>
                  </a:rPr>
                  <a:t>a</a:t>
                </a:r>
                <a:r>
                  <a:rPr lang="en-GB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14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1537" y="3684314"/>
                <a:ext cx="1269899" cy="461665"/>
              </a:xfrm>
              <a:prstGeom prst="rect">
                <a:avLst/>
              </a:prstGeom>
              <a:blipFill>
                <a:blip r:embed="rId4"/>
                <a:stretch>
                  <a:fillRect l="-6931" t="-8108" r="-594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2867586" y="4821032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ea typeface="Times New Roman" charset="0"/>
                <a:cs typeface="Times New Roman" charset="0"/>
              </a:rPr>
              <a:t>Solve</a:t>
            </a:r>
            <a:endParaRPr lang="en-US" sz="24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847835" y="4905984"/>
                <a:ext cx="190949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12</a:t>
                </a:r>
                <a:r>
                  <a:rPr lang="en-GB" sz="2400" i="1" dirty="0"/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19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5</a:t>
                </a:r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47835" y="4905984"/>
                <a:ext cx="1909497" cy="461665"/>
              </a:xfrm>
              <a:prstGeom prst="rect">
                <a:avLst/>
              </a:prstGeom>
              <a:blipFill>
                <a:blip r:embed="rId5"/>
                <a:stretch>
                  <a:fillRect l="-4636" t="-7895" r="-3311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2853720" y="5278727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59797" y="6192748"/>
            <a:ext cx="24144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Now divide both sides by 12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9554910" y="5719255"/>
                <a:ext cx="14237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12</a:t>
                </a:r>
                <a:r>
                  <a:rPr lang="en-GB" sz="2400" i="1" dirty="0"/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24</a:t>
                </a:r>
                <a:endParaRPr lang="en-US" sz="2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4910" y="5719255"/>
                <a:ext cx="1423788" cy="461665"/>
              </a:xfrm>
              <a:prstGeom prst="rect">
                <a:avLst/>
              </a:prstGeom>
              <a:blipFill>
                <a:blip r:embed="rId6"/>
                <a:stretch>
                  <a:fillRect l="-6195" t="-7895" r="-5310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204958" y="5323835"/>
                <a:ext cx="330891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12</a:t>
                </a:r>
                <a:r>
                  <a:rPr lang="en-GB" sz="2400" i="1" dirty="0"/>
                  <a:t>x</a:t>
                </a:r>
                <a:r>
                  <a:rPr lang="en-GB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19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19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5 </a:t>
                </a:r>
                <a14:m>
                  <m:oMath xmlns:m="http://schemas.openxmlformats.org/officeDocument/2006/math">
                    <m:r>
                      <a:rPr lang="en-GB" sz="2400" b="0" i="1" dirty="0" smtClean="0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19 </a:t>
                </a:r>
                <a:endParaRPr lang="en-US" sz="2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4958" y="5323835"/>
                <a:ext cx="3308919" cy="461665"/>
              </a:xfrm>
              <a:prstGeom prst="rect">
                <a:avLst/>
              </a:prstGeom>
              <a:blipFill>
                <a:blip r:embed="rId7"/>
                <a:stretch>
                  <a:fillRect l="-2672" t="-7895" r="-1527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9882453" y="6066005"/>
                <a:ext cx="9092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2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2453" y="6066005"/>
                <a:ext cx="909223" cy="461665"/>
              </a:xfrm>
              <a:prstGeom prst="rect">
                <a:avLst/>
              </a:prstGeom>
              <a:blipFill>
                <a:blip r:embed="rId8"/>
                <a:stretch>
                  <a:fillRect l="-9589" t="-10811" r="-8219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283934" y="5412925"/>
                <a:ext cx="387452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i="1" dirty="0"/>
                  <a:t>Eliminate the ‘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1400" i="1" dirty="0"/>
                  <a:t>19’ by </a:t>
                </a:r>
                <a:r>
                  <a:rPr lang="en-US" sz="1400" i="1" dirty="0">
                    <a:solidFill>
                      <a:srgbClr val="0070C0"/>
                    </a:solidFill>
                  </a:rPr>
                  <a:t>adding 19 </a:t>
                </a:r>
                <a:r>
                  <a:rPr lang="en-US" sz="1400" i="1" dirty="0"/>
                  <a:t>to both sides</a:t>
                </a: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34" y="5412925"/>
                <a:ext cx="3874522" cy="307777"/>
              </a:xfrm>
              <a:prstGeom prst="rect">
                <a:avLst/>
              </a:prstGeom>
              <a:blipFill rotWithShape="0">
                <a:blip r:embed="rId9"/>
                <a:stretch>
                  <a:fillRect l="-472"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9787948" y="4052525"/>
                <a:ext cx="9268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</a:rPr>
                  <a:t>a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2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7948" y="4052525"/>
                <a:ext cx="926857" cy="461665"/>
              </a:xfrm>
              <a:prstGeom prst="rect">
                <a:avLst/>
              </a:prstGeom>
              <a:blipFill>
                <a:blip r:embed="rId10"/>
                <a:stretch>
                  <a:fillRect l="-9459" t="-8108" r="-810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4884573" y="4159548"/>
            <a:ext cx="23150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Now divide both sides by 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32346" y="3829166"/>
            <a:ext cx="15488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Collect like terms</a:t>
            </a:r>
          </a:p>
        </p:txBody>
      </p:sp>
    </p:spTree>
    <p:extLst>
      <p:ext uri="{BB962C8B-B14F-4D97-AF65-F5344CB8AC3E}">
        <p14:creationId xmlns:p14="http://schemas.microsoft.com/office/powerpoint/2010/main" val="10378759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 animBg="1"/>
      <p:bldP spid="2" grpId="0"/>
      <p:bldP spid="3" grpId="0"/>
      <p:bldP spid="4" grpId="0"/>
      <p:bldP spid="5" grpId="0"/>
      <p:bldP spid="11" grpId="0"/>
      <p:bldP spid="14" grpId="0"/>
      <p:bldP spid="15" grpId="0"/>
      <p:bldP spid="16" grpId="0"/>
      <p:bldP spid="17" grpId="0"/>
      <p:bldP spid="18" grpId="0"/>
      <p:bldP spid="19" grpId="0"/>
      <p:bldP spid="21" grpId="0"/>
      <p:bldP spid="22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Simple Equations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8128" y="118347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Linear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Equations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 smtClean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38626" y="768491"/>
            <a:ext cx="9645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Further examples 1: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12535" y="1287898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latin typeface="+mj-lt"/>
                <a:ea typeface="Times New Roman" charset="0"/>
                <a:cs typeface="Times New Roman" charset="0"/>
              </a:rPr>
              <a:t>Solve</a:t>
            </a:r>
            <a:endParaRPr lang="en-US" sz="2400" i="1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05939" y="1680618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730159" y="1211995"/>
                <a:ext cx="37526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/>
                  <a:t>x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5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8 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0159" y="1211995"/>
                <a:ext cx="3752614" cy="461665"/>
              </a:xfrm>
              <a:prstGeom prst="rect">
                <a:avLst/>
              </a:prstGeom>
              <a:blipFill>
                <a:blip r:embed="rId3"/>
                <a:stretch>
                  <a:fillRect l="-2365" t="-789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141475" y="2034696"/>
                <a:ext cx="290848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solidFill>
                      <a:schemeClr val="tx1"/>
                    </a:solidFill>
                  </a:rPr>
                  <a:t>x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5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0070C0"/>
                    </a:solidFill>
                  </a:rPr>
                  <a:t>5</a:t>
                </a:r>
                <a:r>
                  <a:rPr lang="en-GB" sz="2400" dirty="0">
                    <a:solidFill>
                      <a:schemeClr val="tx1"/>
                    </a:solidFill>
                  </a:rPr>
                  <a:t>	 =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/>
                  <a:t>8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0070C0"/>
                    </a:solidFill>
                  </a:rPr>
                  <a:t>5</a:t>
                </a:r>
                <a:r>
                  <a:rPr lang="en-GB" sz="2400" dirty="0"/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1475" y="2034696"/>
                <a:ext cx="2908489" cy="461665"/>
              </a:xfrm>
              <a:prstGeom prst="rect">
                <a:avLst/>
              </a:prstGeom>
              <a:blipFill>
                <a:blip r:embed="rId4"/>
                <a:stretch>
                  <a:fillRect l="-3043" t="-789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328567" y="3040692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ea typeface="Times New Roman" charset="0"/>
                <a:cs typeface="Times New Roman" charset="0"/>
              </a:rPr>
              <a:t>Solve</a:t>
            </a:r>
            <a:endParaRPr lang="en-US" sz="24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619209" y="3006471"/>
                <a:ext cx="18053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3</a:t>
                </a:r>
                <a:r>
                  <a:rPr lang="en-GB" sz="2400" i="1" dirty="0"/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b="0" i="0" dirty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7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29</a:t>
                </a:r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9209" y="3006471"/>
                <a:ext cx="1805302" cy="461665"/>
              </a:xfrm>
              <a:prstGeom prst="rect">
                <a:avLst/>
              </a:prstGeom>
              <a:blipFill>
                <a:blip r:embed="rId5"/>
                <a:stretch>
                  <a:fillRect l="-4895" t="-10811" r="-4196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285008" y="4475970"/>
                <a:ext cx="120097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rgbClr val="FF0000"/>
                          </a:solidFill>
                        </a:rPr>
                        <m:t>x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12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5008" y="4475970"/>
                <a:ext cx="1200970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305939" y="3488970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32412" y="5157667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ea typeface="Times New Roman" charset="0"/>
                <a:cs typeface="Times New Roman" charset="0"/>
              </a:rPr>
              <a:t>Solve</a:t>
            </a:r>
            <a:endParaRPr lang="en-US" sz="2400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3328567" y="5537845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336146" y="5164205"/>
                <a:ext cx="894412" cy="5870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7</a:t>
                </a:r>
                <a:endParaRPr lang="en-US" sz="2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6146" y="5164205"/>
                <a:ext cx="894412" cy="587084"/>
              </a:xfrm>
              <a:prstGeom prst="rect">
                <a:avLst/>
              </a:prstGeom>
              <a:blipFill>
                <a:blip r:embed="rId7"/>
                <a:stretch>
                  <a:fillRect t="-2128" r="-8451" b="-63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272276" y="6368205"/>
                <a:ext cx="13152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</a:rPr>
                  <a:t>x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</a:t>
                </a:r>
                <a:r>
                  <a:rPr lang="en-GB" sz="2400" dirty="0">
                    <a:solidFill>
                      <a:srgbClr val="FF0000"/>
                    </a:solidFill>
                  </a:rPr>
                  <a:t>56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2276" y="6368205"/>
                <a:ext cx="1315236" cy="461665"/>
              </a:xfrm>
              <a:prstGeom prst="rect">
                <a:avLst/>
              </a:prstGeom>
              <a:blipFill>
                <a:blip r:embed="rId8"/>
                <a:stretch>
                  <a:fillRect l="-7692" t="-789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925215" y="1573192"/>
                <a:ext cx="4943982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i="1" dirty="0"/>
                  <a:t>Eliminate the ‘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1400" i="1" dirty="0"/>
                  <a:t> 5</a:t>
                </a:r>
                <a:r>
                  <a:rPr lang="en-US" sz="1400" i="1" dirty="0"/>
                  <a:t>’ by </a:t>
                </a:r>
                <a:r>
                  <a:rPr lang="en-US" sz="1400" i="1" dirty="0">
                    <a:solidFill>
                      <a:srgbClr val="0070C0"/>
                    </a:solidFill>
                  </a:rPr>
                  <a:t>subtracting </a:t>
                </a:r>
                <a:r>
                  <a:rPr lang="en-GB" sz="1400" i="1" dirty="0">
                    <a:solidFill>
                      <a:srgbClr val="0070C0"/>
                    </a:solidFill>
                  </a:rPr>
                  <a:t>5</a:t>
                </a:r>
                <a:r>
                  <a:rPr lang="en-US" sz="1400" i="1" dirty="0"/>
                  <a:t> from both sides;</a:t>
                </a:r>
              </a:p>
              <a:p>
                <a:r>
                  <a:rPr lang="en-US" sz="1400" i="1" dirty="0"/>
                  <a:t>Keep the ‘=‘ signs inline (i.e. directly underneath each other)</a:t>
                </a:r>
              </a:p>
              <a:p>
                <a:endParaRPr lang="en-US" sz="1400" i="1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5215" y="1573192"/>
                <a:ext cx="4943982" cy="738664"/>
              </a:xfrm>
              <a:prstGeom prst="rect">
                <a:avLst/>
              </a:prstGeom>
              <a:blipFill rotWithShape="0">
                <a:blip r:embed="rId9"/>
                <a:stretch>
                  <a:fillRect l="-370" t="-16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7243954" y="2376017"/>
            <a:ext cx="9444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i="1" dirty="0">
                <a:solidFill>
                  <a:srgbClr val="FF0000"/>
                </a:solidFill>
              </a:rPr>
              <a:t>x</a:t>
            </a:r>
            <a:r>
              <a:rPr lang="en-GB" sz="2400" dirty="0">
                <a:solidFill>
                  <a:srgbClr val="FF0000"/>
                </a:solidFill>
              </a:rPr>
              <a:t>  = 3</a:t>
            </a:r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026623" y="3342581"/>
                <a:ext cx="36533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i="1" dirty="0"/>
                  <a:t>Eliminate the ‘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1400" i="1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i="1" dirty="0"/>
                  <a:t>7’ by </a:t>
                </a:r>
                <a:r>
                  <a:rPr lang="en-US" sz="1400" i="1" dirty="0">
                    <a:solidFill>
                      <a:srgbClr val="0070C0"/>
                    </a:solidFill>
                  </a:rPr>
                  <a:t>adding </a:t>
                </a:r>
                <a:r>
                  <a:rPr lang="en-GB" sz="1400" i="1" dirty="0">
                    <a:solidFill>
                      <a:srgbClr val="0070C0"/>
                    </a:solidFill>
                  </a:rPr>
                  <a:t>7</a:t>
                </a:r>
                <a:r>
                  <a:rPr lang="en-US" sz="1400" i="1" dirty="0"/>
                  <a:t> to both sides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6623" y="3342581"/>
                <a:ext cx="3653308" cy="307777"/>
              </a:xfrm>
              <a:prstGeom prst="rect">
                <a:avLst/>
              </a:prstGeom>
              <a:blipFill rotWithShape="0">
                <a:blip r:embed="rId10"/>
                <a:stretch>
                  <a:fillRect l="-501" t="-82353" b="-10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053928" y="3616874"/>
                <a:ext cx="294664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3</a:t>
                </a:r>
                <a:r>
                  <a:rPr lang="en-GB" sz="2400" i="1" dirty="0"/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7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0070C0"/>
                    </a:solidFill>
                  </a:rPr>
                  <a:t> 7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29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0070C0"/>
                    </a:solidFill>
                  </a:rPr>
                  <a:t> 7</a:t>
                </a:r>
                <a:endParaRPr lang="en-US" sz="2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3928" y="3616874"/>
                <a:ext cx="2946640" cy="461665"/>
              </a:xfrm>
              <a:prstGeom prst="rect">
                <a:avLst/>
              </a:prstGeom>
              <a:blipFill>
                <a:blip r:embed="rId11"/>
                <a:stretch>
                  <a:fillRect l="-3433" t="-10811" r="-2146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152602" y="3939844"/>
                <a:ext cx="12522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3</a:t>
                </a:r>
                <a:r>
                  <a:rPr lang="en-GB" sz="2400" i="1" dirty="0"/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36</a:t>
                </a:r>
                <a:endParaRPr lang="en-US" sz="2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2602" y="3939844"/>
                <a:ext cx="1252266" cy="461665"/>
              </a:xfrm>
              <a:prstGeom prst="rect">
                <a:avLst/>
              </a:prstGeom>
              <a:blipFill>
                <a:blip r:embed="rId12"/>
                <a:stretch>
                  <a:fillRect l="-7000" t="-7895" r="-6000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6625355" y="4303066"/>
            <a:ext cx="23150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Now divide both sides by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809667" y="5691733"/>
                <a:ext cx="38304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i="1" dirty="0"/>
                  <a:t>To eliminate the ‘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1400" i="1" dirty="0"/>
                  <a:t> 8’  </a:t>
                </a:r>
                <a:r>
                  <a:rPr lang="en-GB" sz="1400" i="1" dirty="0">
                    <a:solidFill>
                      <a:srgbClr val="0070C0"/>
                    </a:solidFill>
                  </a:rPr>
                  <a:t>multiply </a:t>
                </a:r>
                <a:r>
                  <a:rPr lang="en-US" sz="1400" i="1" dirty="0"/>
                  <a:t>both sides </a:t>
                </a:r>
                <a:r>
                  <a:rPr lang="en-US" sz="1400" i="1" dirty="0">
                    <a:solidFill>
                      <a:srgbClr val="0070C0"/>
                    </a:solidFill>
                  </a:rPr>
                  <a:t>by 8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9667" y="5691733"/>
                <a:ext cx="3830408" cy="307777"/>
              </a:xfrm>
              <a:prstGeom prst="rect">
                <a:avLst/>
              </a:prstGeom>
              <a:blipFill rotWithShape="0">
                <a:blip r:embed="rId13"/>
                <a:stretch>
                  <a:fillRect l="-478"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730159" y="5894181"/>
                <a:ext cx="246220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𝑥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 8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7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 8</a:t>
                </a:r>
                <a:endParaRPr lang="en-US" sz="2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0159" y="5894181"/>
                <a:ext cx="2462207" cy="584775"/>
              </a:xfrm>
              <a:prstGeom prst="rect">
                <a:avLst/>
              </a:prstGeom>
              <a:blipFill>
                <a:blip r:embed="rId14"/>
                <a:stretch>
                  <a:fillRect b="-63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/>
          <p:cNvSpPr/>
          <p:nvPr/>
        </p:nvSpPr>
        <p:spPr bwMode="auto">
          <a:xfrm>
            <a:off x="3305939" y="1230156"/>
            <a:ext cx="8046645" cy="1607526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3305939" y="3068691"/>
            <a:ext cx="8046645" cy="18689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3305938" y="5115551"/>
            <a:ext cx="8046645" cy="1625817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7438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2" grpId="0"/>
      <p:bldP spid="3" grpId="0"/>
      <p:bldP spid="4" grpId="0"/>
      <p:bldP spid="11" grpId="0"/>
      <p:bldP spid="13" grpId="0"/>
      <p:bldP spid="14" grpId="0"/>
      <p:bldP spid="15" grpId="0"/>
      <p:bldP spid="16" grpId="0"/>
      <p:bldP spid="17" grpId="0"/>
      <p:bldP spid="18" grpId="0"/>
      <p:bldP spid="10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 animBg="1"/>
      <p:bldP spid="27" grpId="0" animBg="1"/>
      <p:bldP spid="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Simple Equations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30" y="107813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Linear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Equations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 smtClean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38626" y="768491"/>
            <a:ext cx="9645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Further examples 2: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12535" y="1287898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latin typeface="+mj-lt"/>
                <a:ea typeface="Times New Roman" charset="0"/>
                <a:cs typeface="Times New Roman" charset="0"/>
              </a:rPr>
              <a:t>Solve</a:t>
            </a:r>
            <a:endParaRPr lang="en-US" sz="2400" i="1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05939" y="1680618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730159" y="1167655"/>
                <a:ext cx="375261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2</a:t>
                </a:r>
                <a:r>
                  <a:rPr lang="en-GB" sz="2400" i="1" dirty="0"/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8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/>
                  <a:t>18 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0159" y="1167655"/>
                <a:ext cx="3752614" cy="461665"/>
              </a:xfrm>
              <a:prstGeom prst="rect">
                <a:avLst/>
              </a:prstGeom>
              <a:blipFill>
                <a:blip r:embed="rId3"/>
                <a:stretch>
                  <a:fillRect l="-2365" t="-1081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172047" y="1719308"/>
                <a:ext cx="33624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>
                    <a:solidFill>
                      <a:schemeClr val="tx1"/>
                    </a:solidFill>
                  </a:rPr>
                  <a:t>2</a:t>
                </a:r>
                <a:r>
                  <a:rPr lang="en-GB" sz="2400" i="1" dirty="0">
                    <a:solidFill>
                      <a:schemeClr val="tx1"/>
                    </a:solidFill>
                  </a:rPr>
                  <a:t>x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8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0070C0"/>
                    </a:solidFill>
                  </a:rPr>
                  <a:t> 8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/>
                  <a:t>18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0070C0"/>
                    </a:solidFill>
                  </a:rPr>
                  <a:t> 8 </a:t>
                </a:r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2047" y="1719308"/>
                <a:ext cx="3362459" cy="461665"/>
              </a:xfrm>
              <a:prstGeom prst="rect">
                <a:avLst/>
              </a:prstGeom>
              <a:blipFill>
                <a:blip r:embed="rId4"/>
                <a:stretch>
                  <a:fillRect l="-2632" t="-789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328567" y="3040692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ea typeface="Times New Roman" charset="0"/>
                <a:cs typeface="Times New Roman" charset="0"/>
              </a:rPr>
              <a:t>Solve</a:t>
            </a:r>
            <a:endParaRPr lang="en-US" sz="24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619209" y="3006471"/>
                <a:ext cx="18053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5</a:t>
                </a:r>
                <a:r>
                  <a:rPr lang="en-GB" sz="2400" i="1" dirty="0"/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b="0" i="0" dirty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4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26</a:t>
                </a:r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9209" y="3006471"/>
                <a:ext cx="1805302" cy="461665"/>
              </a:xfrm>
              <a:prstGeom prst="rect">
                <a:avLst/>
              </a:prstGeom>
              <a:blipFill>
                <a:blip r:embed="rId5"/>
                <a:stretch>
                  <a:fillRect l="-4895" t="-10811" r="-4196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285008" y="4475970"/>
                <a:ext cx="99520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GB" sz="2400" i="1" dirty="0" smtClean="0">
                          <a:solidFill>
                            <a:srgbClr val="FF0000"/>
                          </a:solidFill>
                        </a:rPr>
                        <m:t>x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2400" b="0" i="0" dirty="0" smtClean="0">
                          <a:solidFill>
                            <a:srgbClr val="FF0000"/>
                          </a:solidFill>
                        </a:rPr>
                        <m:t>6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5008" y="4475970"/>
                <a:ext cx="995209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3305939" y="3488970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32412" y="5157667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ea typeface="Times New Roman" charset="0"/>
                <a:cs typeface="Times New Roman" charset="0"/>
              </a:rPr>
              <a:t>Solve</a:t>
            </a:r>
            <a:endParaRPr lang="en-US" sz="2400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3328567" y="5537845"/>
            <a:ext cx="1383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Solution: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120380" y="5115430"/>
                <a:ext cx="1308884" cy="6481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i="1" dirty="0"/>
                          <m:t>m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dirty="0"/>
                          <m:t>3</m:t>
                        </m:r>
                      </m:den>
                    </m:f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6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0380" y="5115430"/>
                <a:ext cx="1308884" cy="648191"/>
              </a:xfrm>
              <a:prstGeom prst="rect">
                <a:avLst/>
              </a:prstGeom>
              <a:blipFill>
                <a:blip r:embed="rId7"/>
                <a:stretch>
                  <a:fillRect r="-5769" b="-9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243442" y="6356408"/>
                <a:ext cx="199207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</a:rPr>
                  <a:t>m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18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3442" y="6356408"/>
                <a:ext cx="1992076" cy="461665"/>
              </a:xfrm>
              <a:prstGeom prst="rect">
                <a:avLst/>
              </a:prstGeom>
              <a:blipFill>
                <a:blip r:embed="rId8"/>
                <a:stretch>
                  <a:fillRect l="-3797" t="-10811" b="-2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925213" y="1501708"/>
                <a:ext cx="371261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i="1" dirty="0"/>
                  <a:t>Eliminate the ‘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1400" i="1" dirty="0"/>
                  <a:t> 8</a:t>
                </a:r>
                <a:r>
                  <a:rPr lang="en-US" sz="1400" i="1" dirty="0"/>
                  <a:t>’ by </a:t>
                </a:r>
                <a:r>
                  <a:rPr lang="en-GB" sz="1400" i="1" dirty="0">
                    <a:solidFill>
                      <a:srgbClr val="0070C0"/>
                    </a:solidFill>
                  </a:rPr>
                  <a:t>adding 8</a:t>
                </a:r>
                <a:r>
                  <a:rPr lang="en-US" sz="1400" i="1" dirty="0"/>
                  <a:t> to both sides;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5213" y="1501708"/>
                <a:ext cx="3712619" cy="307777"/>
              </a:xfrm>
              <a:prstGeom prst="rect">
                <a:avLst/>
              </a:prstGeom>
              <a:blipFill rotWithShape="0">
                <a:blip r:embed="rId9"/>
                <a:stretch>
                  <a:fillRect l="-493" t="-1961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464152" y="2406943"/>
                <a:ext cx="119450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5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4152" y="2406943"/>
                <a:ext cx="1194509" cy="461665"/>
              </a:xfrm>
              <a:prstGeom prst="rect">
                <a:avLst/>
              </a:prstGeom>
              <a:blipFill>
                <a:blip r:embed="rId10"/>
                <a:stretch>
                  <a:fillRect l="-8511" t="-10811" r="-7447" b="-2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026623" y="3342581"/>
                <a:ext cx="36533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i="1" dirty="0"/>
                  <a:t>Eliminate the ‘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1400" i="1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i="1" dirty="0"/>
                  <a:t>4’ by </a:t>
                </a:r>
                <a:r>
                  <a:rPr lang="en-US" sz="1400" i="1" dirty="0">
                    <a:solidFill>
                      <a:srgbClr val="0070C0"/>
                    </a:solidFill>
                  </a:rPr>
                  <a:t>adding </a:t>
                </a:r>
                <a:r>
                  <a:rPr lang="en-GB" sz="1400" i="1" dirty="0">
                    <a:solidFill>
                      <a:srgbClr val="0070C0"/>
                    </a:solidFill>
                  </a:rPr>
                  <a:t>4</a:t>
                </a:r>
                <a:r>
                  <a:rPr lang="en-US" sz="1400" i="1" dirty="0"/>
                  <a:t> to both sides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6623" y="3342581"/>
                <a:ext cx="3653308" cy="307777"/>
              </a:xfrm>
              <a:prstGeom prst="rect">
                <a:avLst/>
              </a:prstGeom>
              <a:blipFill rotWithShape="0">
                <a:blip r:embed="rId11"/>
                <a:stretch>
                  <a:fillRect l="-501" t="-82353" b="-10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053928" y="3616874"/>
                <a:ext cx="294664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5</a:t>
                </a:r>
                <a:r>
                  <a:rPr lang="en-GB" sz="2400" i="1" dirty="0"/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4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0070C0"/>
                    </a:solidFill>
                  </a:rPr>
                  <a:t> 4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26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rgbClr val="0070C0"/>
                    </a:solidFill>
                  </a:rPr>
                  <a:t> 4</a:t>
                </a:r>
                <a:endParaRPr lang="en-US" sz="2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3928" y="3616874"/>
                <a:ext cx="2946640" cy="461665"/>
              </a:xfrm>
              <a:prstGeom prst="rect">
                <a:avLst/>
              </a:prstGeom>
              <a:blipFill>
                <a:blip r:embed="rId12"/>
                <a:stretch>
                  <a:fillRect l="-3433" t="-10811" r="-2146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152602" y="3939844"/>
                <a:ext cx="12522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5</a:t>
                </a:r>
                <a:r>
                  <a:rPr lang="en-GB" sz="2400" i="1" dirty="0"/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30</a:t>
                </a:r>
                <a:endParaRPr lang="en-US" sz="2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2602" y="3939844"/>
                <a:ext cx="1252266" cy="461665"/>
              </a:xfrm>
              <a:prstGeom prst="rect">
                <a:avLst/>
              </a:prstGeom>
              <a:blipFill>
                <a:blip r:embed="rId13"/>
                <a:stretch>
                  <a:fillRect l="-7000" t="-7895" r="-6000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6625355" y="4303066"/>
            <a:ext cx="23150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Now divide both sides by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809667" y="5691733"/>
                <a:ext cx="38304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i="1" dirty="0"/>
                  <a:t>To eliminate the ‘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1400" i="1" dirty="0"/>
                  <a:t> 3’  </a:t>
                </a:r>
                <a:r>
                  <a:rPr lang="en-GB" sz="1400" i="1" dirty="0">
                    <a:solidFill>
                      <a:srgbClr val="0070C0"/>
                    </a:solidFill>
                  </a:rPr>
                  <a:t>multiply </a:t>
                </a:r>
                <a:r>
                  <a:rPr lang="en-US" sz="1400" i="1" dirty="0"/>
                  <a:t>both sides </a:t>
                </a:r>
                <a:r>
                  <a:rPr lang="en-US" sz="1400" i="1" dirty="0">
                    <a:solidFill>
                      <a:srgbClr val="0070C0"/>
                    </a:solidFill>
                  </a:rPr>
                  <a:t>by 3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9667" y="5691733"/>
                <a:ext cx="3830408" cy="307777"/>
              </a:xfrm>
              <a:prstGeom prst="rect">
                <a:avLst/>
              </a:prstGeom>
              <a:blipFill rotWithShape="0">
                <a:blip r:embed="rId14"/>
                <a:stretch>
                  <a:fillRect l="-478" t="-40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730159" y="5894181"/>
                <a:ext cx="3110257" cy="6481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i="1" dirty="0"/>
                          <m:t>m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dirty="0"/>
                          <m:t>3</m:t>
                        </m:r>
                      </m:den>
                    </m:f>
                    <m:r>
                      <a:rPr lang="en-US" sz="2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 3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6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 3</a:t>
                </a:r>
                <a:endParaRPr lang="en-US" sz="2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0159" y="5894181"/>
                <a:ext cx="3110257" cy="648191"/>
              </a:xfrm>
              <a:prstGeom prst="rect">
                <a:avLst/>
              </a:prstGeom>
              <a:blipFill>
                <a:blip r:embed="rId15"/>
                <a:stretch>
                  <a:fillRect b="-9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/>
          <p:cNvSpPr/>
          <p:nvPr/>
        </p:nvSpPr>
        <p:spPr bwMode="auto">
          <a:xfrm>
            <a:off x="3305939" y="1230156"/>
            <a:ext cx="8046645" cy="1607526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3305939" y="3068691"/>
            <a:ext cx="8046645" cy="186894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3305938" y="5115551"/>
            <a:ext cx="8046645" cy="1625817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281361" y="2071607"/>
                <a:ext cx="15488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2</a:t>
                </a:r>
                <a:r>
                  <a:rPr lang="en-GB" sz="2400" i="1" dirty="0"/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/>
                  <a:t>10</a:t>
                </a:r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1361" y="2071607"/>
                <a:ext cx="1548822" cy="461665"/>
              </a:xfrm>
              <a:prstGeom prst="rect">
                <a:avLst/>
              </a:prstGeom>
              <a:blipFill>
                <a:blip r:embed="rId16"/>
                <a:stretch>
                  <a:fillRect l="-5691" t="-8108" r="-487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82616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2" grpId="0"/>
      <p:bldP spid="3" grpId="0"/>
      <p:bldP spid="4" grpId="0"/>
      <p:bldP spid="11" grpId="0"/>
      <p:bldP spid="13" grpId="0"/>
      <p:bldP spid="14" grpId="0"/>
      <p:bldP spid="15" grpId="0"/>
      <p:bldP spid="16" grpId="0"/>
      <p:bldP spid="17" grpId="0"/>
      <p:bldP spid="18" grpId="0"/>
      <p:bldP spid="10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 animBg="1"/>
      <p:bldP spid="27" grpId="0" animBg="1"/>
      <p:bldP spid="28" grpId="0" animBg="1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Fitness Check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9212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Linear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Equations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48818" y="1524020"/>
            <a:ext cx="4395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Solve each of these equations.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71965" y="2092408"/>
                <a:ext cx="9092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4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1965" y="2092408"/>
                <a:ext cx="909223" cy="461665"/>
              </a:xfrm>
              <a:prstGeom prst="rect">
                <a:avLst/>
              </a:prstGeom>
              <a:blipFill>
                <a:blip r:embed="rId3"/>
                <a:stretch>
                  <a:fillRect l="-9589" t="-10811" r="-8219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431704" y="3138699"/>
                <a:ext cx="41044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5</a:t>
                </a:r>
                <a:r>
                  <a:rPr lang="en-GB" sz="2400" i="1" dirty="0"/>
                  <a:t>p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12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62 </a:t>
                </a:r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1704" y="3138699"/>
                <a:ext cx="4104456" cy="461665"/>
              </a:xfrm>
              <a:prstGeom prst="rect">
                <a:avLst/>
              </a:prstGeom>
              <a:blipFill>
                <a:blip r:embed="rId4"/>
                <a:stretch>
                  <a:fillRect t="-810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350690" y="2616227"/>
                <a:ext cx="139493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i="1" dirty="0">
                    <a:solidFill>
                      <a:srgbClr val="FF0000"/>
                    </a:solidFill>
                  </a:rPr>
                  <a:t>a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50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0690" y="2616227"/>
                <a:ext cx="1394934" cy="461665"/>
              </a:xfrm>
              <a:prstGeom prst="rect">
                <a:avLst/>
              </a:prstGeom>
              <a:blipFill>
                <a:blip r:embed="rId5"/>
                <a:stretch>
                  <a:fillRect l="-7273" t="-8108" r="-5455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648818" y="2582417"/>
                <a:ext cx="32058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3</a:t>
                </a:r>
                <a:r>
                  <a:rPr lang="en-GB" sz="2400" i="1" dirty="0"/>
                  <a:t>a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6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/>
                  <a:t>144 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8818" y="2582417"/>
                <a:ext cx="3205871" cy="461665"/>
              </a:xfrm>
              <a:prstGeom prst="rect">
                <a:avLst/>
              </a:prstGeom>
              <a:blipFill>
                <a:blip r:embed="rId6"/>
                <a:stretch>
                  <a:fillRect l="-2756" t="-789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755739" y="3727572"/>
                <a:ext cx="4985935" cy="587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charset="0"/>
                          </a:rPr>
                          <m:t>𝑚</m:t>
                        </m:r>
                      </m:num>
                      <m:den>
                        <m:r>
                          <a:rPr lang="en-GB" sz="2400" b="0" i="1" smtClean="0">
                            <a:latin typeface="Cambria Math" charset="0"/>
                          </a:rPr>
                          <m:t>7</m:t>
                        </m:r>
                      </m:den>
                    </m:f>
                    <m:r>
                      <a:rPr lang="en-GB" sz="2400" b="0" i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11</a:t>
                </a:r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5739" y="3727572"/>
                <a:ext cx="4985935" cy="587084"/>
              </a:xfrm>
              <a:prstGeom prst="rect">
                <a:avLst/>
              </a:prstGeom>
              <a:blipFill>
                <a:blip r:embed="rId7"/>
                <a:stretch>
                  <a:fillRect t="-2128" b="-4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384352" y="3135010"/>
                <a:ext cx="132760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</a:rPr>
                  <a:t>p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10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4352" y="3135010"/>
                <a:ext cx="1327608" cy="461665"/>
              </a:xfrm>
              <a:prstGeom prst="rect">
                <a:avLst/>
              </a:prstGeom>
              <a:blipFill>
                <a:blip r:embed="rId8"/>
                <a:stretch>
                  <a:fillRect l="-7619" t="-10811" r="-5714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385926" y="3656796"/>
                <a:ext cx="56219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i="1" dirty="0">
                    <a:solidFill>
                      <a:srgbClr val="FF0000"/>
                    </a:solidFill>
                  </a:rPr>
                  <a:t>m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77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5926" y="3656796"/>
                <a:ext cx="5621990" cy="461665"/>
              </a:xfrm>
              <a:prstGeom prst="rect">
                <a:avLst/>
              </a:prstGeom>
              <a:blipFill>
                <a:blip r:embed="rId9"/>
                <a:stretch>
                  <a:fillRect l="-1806" t="-11111" b="-2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674191" y="2071957"/>
                <a:ext cx="318049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9</a:t>
                </a:r>
                <a:r>
                  <a:rPr lang="en-GB" sz="2400" i="1" dirty="0"/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5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31 </a:t>
                </a:r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4191" y="2071957"/>
                <a:ext cx="3180498" cy="461665"/>
              </a:xfrm>
              <a:prstGeom prst="rect">
                <a:avLst/>
              </a:prstGeom>
              <a:blipFill>
                <a:blip r:embed="rId10"/>
                <a:stretch>
                  <a:fillRect l="-2778" t="-810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424588" y="4227102"/>
                <a:ext cx="10579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11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4588" y="4227102"/>
                <a:ext cx="1057982" cy="461665"/>
              </a:xfrm>
              <a:prstGeom prst="rect">
                <a:avLst/>
              </a:prstGeom>
              <a:blipFill>
                <a:blip r:embed="rId11"/>
                <a:stretch>
                  <a:fillRect l="-8235" t="-10811" r="-7059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755739" y="4274357"/>
                <a:ext cx="334837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5</a:t>
                </a:r>
                <a:r>
                  <a:rPr lang="en-GB" sz="2400" i="1" dirty="0"/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/>
                  <a:t> 6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61</a:t>
                </a:r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5739" y="4274357"/>
                <a:ext cx="3348373" cy="461665"/>
              </a:xfrm>
              <a:prstGeom prst="rect">
                <a:avLst/>
              </a:prstGeom>
              <a:blipFill>
                <a:blip r:embed="rId12"/>
                <a:stretch>
                  <a:fillRect l="-2652" t="-1081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759008" y="4880586"/>
                <a:ext cx="417537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/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2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/>
                  <a:t>6 </a:t>
                </a:r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9008" y="4880586"/>
                <a:ext cx="4175374" cy="461665"/>
              </a:xfrm>
              <a:prstGeom prst="rect">
                <a:avLst/>
              </a:prstGeom>
              <a:blipFill>
                <a:blip r:embed="rId13"/>
                <a:stretch>
                  <a:fillRect l="-2121" t="-10811" b="-2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464785" y="5457230"/>
                <a:ext cx="359931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/>
                  <a:t>3</a:t>
                </a:r>
                <a:r>
                  <a:rPr lang="en-GB" sz="2400" i="1" dirty="0"/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/>
                  <a:t> 6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/>
                  <a:t>6 </a:t>
                </a:r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4785" y="5457230"/>
                <a:ext cx="3599310" cy="461665"/>
              </a:xfrm>
              <a:prstGeom prst="rect">
                <a:avLst/>
              </a:prstGeom>
              <a:blipFill>
                <a:blip r:embed="rId14"/>
                <a:stretch>
                  <a:fillRect t="-1081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755739" y="6063459"/>
                <a:ext cx="47460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7(</a:t>
                </a:r>
                <a:r>
                  <a:rPr lang="en-GB" sz="2400" i="1" dirty="0"/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4)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35</a:t>
                </a:r>
                <a:endParaRPr lang="en-US" sz="2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5739" y="6063459"/>
                <a:ext cx="4746072" cy="461665"/>
              </a:xfrm>
              <a:prstGeom prst="rect">
                <a:avLst/>
              </a:prstGeom>
              <a:blipFill>
                <a:blip r:embed="rId15"/>
                <a:stretch>
                  <a:fillRect l="-1872" t="-789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445267" y="4815975"/>
                <a:ext cx="120577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4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5267" y="4815975"/>
                <a:ext cx="1205779" cy="461665"/>
              </a:xfrm>
              <a:prstGeom prst="rect">
                <a:avLst/>
              </a:prstGeom>
              <a:blipFill>
                <a:blip r:embed="rId16"/>
                <a:stretch>
                  <a:fillRect l="-7292" t="-7895" r="-6250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424588" y="5401948"/>
                <a:ext cx="241504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4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4588" y="5401948"/>
                <a:ext cx="2415042" cy="461665"/>
              </a:xfrm>
              <a:prstGeom prst="rect">
                <a:avLst/>
              </a:prstGeom>
              <a:blipFill>
                <a:blip r:embed="rId17"/>
                <a:stretch>
                  <a:fillRect l="-3646" t="-789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445267" y="6030597"/>
                <a:ext cx="9092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9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5267" y="6030597"/>
                <a:ext cx="909223" cy="461665"/>
              </a:xfrm>
              <a:prstGeom prst="rect">
                <a:avLst/>
              </a:prstGeom>
              <a:blipFill>
                <a:blip r:embed="rId18"/>
                <a:stretch>
                  <a:fillRect l="-9589" t="-10811" r="-8219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3226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4" grpId="0"/>
      <p:bldP spid="5" grpId="0"/>
      <p:bldP spid="6" grpId="0"/>
      <p:bldP spid="8" grpId="0"/>
      <p:bldP spid="10" grpId="0"/>
      <p:bldP spid="12" grpId="0"/>
      <p:bldP spid="13" grpId="0"/>
      <p:bldP spid="9" grpId="0"/>
      <p:bldP spid="14" grpId="0"/>
      <p:bldP spid="15" grpId="0"/>
      <p:bldP spid="16" grpId="0"/>
      <p:bldP spid="17" grpId="0"/>
      <p:bldP spid="18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xmlns="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726" y="1088524"/>
            <a:ext cx="67503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727" y="3367456"/>
            <a:ext cx="7776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      </a:t>
            </a:r>
          </a:p>
          <a:p>
            <a:r>
              <a:rPr lang="en-US" altLang="en-US" sz="2400" dirty="0">
                <a:solidFill>
                  <a:srgbClr val="FFC000"/>
                </a:solidFill>
              </a:rPr>
              <a:t>                           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726" y="1963128"/>
            <a:ext cx="7776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 </a:t>
            </a:r>
          </a:p>
          <a:p>
            <a:r>
              <a:rPr lang="en-US" altLang="en-US" sz="2400" dirty="0">
                <a:solidFill>
                  <a:srgbClr val="00B050"/>
                </a:solidFill>
              </a:rPr>
              <a:t>                 </a:t>
            </a: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2988" y="4509120"/>
            <a:ext cx="62463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Linear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Equations</a:t>
            </a:r>
          </a:p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  <a:endParaRPr lang="en-US" b="1" dirty="0">
              <a:solidFill>
                <a:schemeClr val="bg1"/>
              </a:solidFill>
              <a:latin typeface="Arial"/>
              <a:ea typeface="MS PGothic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0461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39089" y="1037572"/>
            <a:ext cx="9721081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b="1" dirty="0"/>
              <a:t>Linear equations </a:t>
            </a:r>
            <a:r>
              <a:rPr lang="en-US" sz="2400" dirty="0"/>
              <a:t>are simple equations which would </a:t>
            </a:r>
          </a:p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draw a straight (linear) line if plotted.</a:t>
            </a:r>
          </a:p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To </a:t>
            </a:r>
            <a:r>
              <a:rPr lang="en-US" sz="2400" b="1" dirty="0"/>
              <a:t>solve linear equations</a:t>
            </a:r>
            <a:r>
              <a:rPr lang="en-US" sz="2400" dirty="0"/>
              <a:t>, we sometimes need to complete </a:t>
            </a:r>
          </a:p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a number of steps along the way.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Solving Linear Equations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Linear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Equations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470099" y="2687854"/>
                <a:ext cx="5384807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For example,</a:t>
                </a:r>
                <a:r>
                  <a:rPr lang="en-GB" sz="2400" dirty="0"/>
                  <a:t> 	3</a:t>
                </a:r>
                <a:r>
                  <a:rPr lang="en-GB" sz="2400" i="1" dirty="0"/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8</a:t>
                </a:r>
                <a:r>
                  <a:rPr lang="en-US" sz="2400" dirty="0"/>
                  <a:t>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GB" sz="2400" b="0" i="1" smtClean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/>
                  <a:t>4(</a:t>
                </a:r>
                <a:r>
                  <a:rPr lang="en-GB" sz="2400" i="1" dirty="0"/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5)</a:t>
                </a:r>
                <a:endParaRPr lang="en-US" sz="2400" dirty="0"/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0099" y="2687854"/>
                <a:ext cx="5384807" cy="830997"/>
              </a:xfrm>
              <a:prstGeom prst="rect">
                <a:avLst/>
              </a:prstGeom>
              <a:blipFill>
                <a:blip r:embed="rId3"/>
                <a:stretch>
                  <a:fillRect l="-1647" t="-6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2339089" y="3345136"/>
            <a:ext cx="98040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To solve an equation with brackets, we can first expand the expression.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956215" y="5546245"/>
                <a:ext cx="46335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 smtClean="0"/>
                      <m:t>3</m:t>
                    </m:r>
                    <m:r>
                      <m:rPr>
                        <m:nor/>
                      </m:rPr>
                      <a:rPr lang="en-GB" sz="2400" i="1" dirty="0" smtClean="0"/>
                      <m:t>x</m:t>
                    </m:r>
                    <m:r>
                      <m:rPr>
                        <m:nor/>
                      </m:rPr>
                      <a:rPr lang="en-GB" sz="2400" dirty="0" smtClean="0"/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 8</m:t>
                    </m:r>
                    <m:r>
                      <m:rPr>
                        <m:nor/>
                      </m:rPr>
                      <a:rPr lang="en-GB" sz="2400" b="0" i="0" dirty="0" smtClean="0"/>
                      <m:t> </m:t>
                    </m:r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 4</a:t>
                </a:r>
                <a:r>
                  <a:rPr lang="en-GB" sz="2400" i="1" dirty="0">
                    <a:solidFill>
                      <a:schemeClr val="accent2"/>
                    </a:solidFill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dirty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4</a:t>
                </a:r>
                <a:r>
                  <a:rPr lang="en-GB" sz="2400" i="1" dirty="0"/>
                  <a:t>x</a:t>
                </a:r>
                <a14:m>
                  <m:oMath xmlns:m="http://schemas.openxmlformats.org/officeDocument/2006/math"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20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 4</a:t>
                </a:r>
                <a:r>
                  <a:rPr lang="en-GB" sz="2400" i="1" dirty="0">
                    <a:solidFill>
                      <a:schemeClr val="accent2"/>
                    </a:solidFill>
                  </a:rPr>
                  <a:t>x</a:t>
                </a:r>
                <a:r>
                  <a:rPr lang="en-GB" sz="2400" dirty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6215" y="5546245"/>
                <a:ext cx="4633576" cy="461665"/>
              </a:xfrm>
              <a:prstGeom prst="rect">
                <a:avLst/>
              </a:prstGeom>
              <a:blipFill>
                <a:blip r:embed="rId4"/>
                <a:stretch>
                  <a:fillRect l="-273" t="-10811" b="-2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5126710" y="6153549"/>
            <a:ext cx="44630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2400" dirty="0"/>
              <a:t>this is continued on next slide...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672501" y="3749573"/>
                <a:ext cx="320100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 smtClean="0"/>
                      <m:t>3</m:t>
                    </m:r>
                    <m:r>
                      <m:rPr>
                        <m:nor/>
                      </m:rPr>
                      <a:rPr lang="en-GB" sz="2400" i="1" dirty="0" smtClean="0"/>
                      <m:t>x</m:t>
                    </m:r>
                    <m:r>
                      <m:rPr>
                        <m:nor/>
                      </m:rPr>
                      <a:rPr lang="en-GB" sz="2400" dirty="0" smtClean="0"/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 8</m:t>
                    </m:r>
                    <m:r>
                      <a:rPr lang="en-GB" sz="2400" b="0" i="1" dirty="0" smtClean="0">
                        <a:latin typeface="Cambria Math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/>
                  <a:t>4</a:t>
                </a:r>
                <a:r>
                  <a:rPr lang="en-GB" sz="2400" i="1" dirty="0"/>
                  <a:t>x</a:t>
                </a:r>
                <a14:m>
                  <m:oMath xmlns:m="http://schemas.openxmlformats.org/officeDocument/2006/math"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20 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2501" y="3749573"/>
                <a:ext cx="3201004" cy="461665"/>
              </a:xfrm>
              <a:prstGeom prst="rect">
                <a:avLst/>
              </a:prstGeom>
              <a:blipFill>
                <a:blip r:embed="rId5"/>
                <a:stretch>
                  <a:fillRect l="-791" t="-789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485837" y="4325472"/>
                <a:ext cx="957433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Now look for the </a:t>
                </a:r>
                <a:r>
                  <a:rPr lang="en-US" sz="2400" i="1" dirty="0"/>
                  <a:t>smallest</a:t>
                </a:r>
                <a:r>
                  <a:rPr lang="en-US" sz="2400" dirty="0"/>
                  <a:t> number of ‘</a:t>
                </a:r>
                <a:r>
                  <a:rPr lang="en-US" sz="2400" i="1" dirty="0"/>
                  <a:t>x</a:t>
                </a:r>
                <a:r>
                  <a:rPr lang="en-US" sz="2400" dirty="0"/>
                  <a:t>’ and </a:t>
                </a:r>
                <a:r>
                  <a:rPr lang="en-US" sz="2400" i="1" dirty="0"/>
                  <a:t>eliminate </a:t>
                </a:r>
                <a:r>
                  <a:rPr lang="en-US" sz="2400" dirty="0"/>
                  <a:t>this term</a:t>
                </a:r>
              </a:p>
              <a:p>
                <a:pPr algn="ctr"/>
                <a:r>
                  <a:rPr lang="en-US" sz="2400" dirty="0"/>
                  <a:t>(remember:   </a:t>
                </a:r>
                <a14:m>
                  <m:oMath xmlns:m="http://schemas.openxmlformats.org/officeDocument/2006/math">
                    <m:r>
                      <a:rPr lang="en-GB" sz="2400" i="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/>
                  <a:t>4</a:t>
                </a:r>
                <a:r>
                  <a:rPr lang="en-US" sz="2400" i="1" dirty="0"/>
                  <a:t>x</a:t>
                </a:r>
                <a:r>
                  <a:rPr lang="en-US" sz="2400" dirty="0"/>
                  <a:t> is</a:t>
                </a:r>
                <a:r>
                  <a:rPr lang="en-US" sz="2400" i="1" dirty="0"/>
                  <a:t> smaller </a:t>
                </a:r>
                <a:r>
                  <a:rPr lang="en-US" sz="2400" dirty="0"/>
                  <a:t>than 3</a:t>
                </a:r>
                <a:r>
                  <a:rPr lang="en-US" sz="2400" i="1" dirty="0"/>
                  <a:t>x</a:t>
                </a:r>
                <a:r>
                  <a:rPr lang="en-US" sz="2400" dirty="0"/>
                  <a:t>).</a:t>
                </a:r>
              </a:p>
              <a:p>
                <a:pPr algn="ctr"/>
                <a:r>
                  <a:rPr lang="en-US" sz="2400" dirty="0"/>
                  <a:t>To </a:t>
                </a:r>
                <a:r>
                  <a:rPr lang="en-US" sz="2400" i="1" dirty="0"/>
                  <a:t>eliminate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/>
                  <a:t>4</a:t>
                </a:r>
                <a:r>
                  <a:rPr lang="en-US" sz="2400" i="1" dirty="0"/>
                  <a:t>x </a:t>
                </a:r>
                <a:r>
                  <a:rPr lang="en-US" sz="2400" dirty="0"/>
                  <a:t>we must </a:t>
                </a:r>
                <a14:m>
                  <m:oMath xmlns:m="http://schemas.openxmlformats.org/officeDocument/2006/math">
                    <m:r>
                      <a:rPr lang="en-GB" sz="2400" i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solidFill>
                      <a:schemeClr val="accent2"/>
                    </a:solidFill>
                  </a:rPr>
                  <a:t> 4</a:t>
                </a:r>
                <a:r>
                  <a:rPr lang="en-GB" sz="2400" i="1" dirty="0">
                    <a:solidFill>
                      <a:schemeClr val="accent2"/>
                    </a:solidFill>
                  </a:rPr>
                  <a:t>x</a:t>
                </a:r>
                <a:r>
                  <a:rPr lang="en-GB" sz="2400" dirty="0">
                    <a:solidFill>
                      <a:schemeClr val="accent2"/>
                    </a:solidFill>
                  </a:rPr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5837" y="4325472"/>
                <a:ext cx="9574333" cy="1200329"/>
              </a:xfrm>
              <a:prstGeom prst="rect">
                <a:avLst/>
              </a:prstGeom>
              <a:blipFill>
                <a:blip r:embed="rId6"/>
                <a:stretch>
                  <a:fillRect t="-4211" b="-9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01136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9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-1320824" y="791007"/>
            <a:ext cx="972108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Continued </a:t>
            </a:r>
            <a:r>
              <a:rPr lang="is-IS" sz="2400" dirty="0"/>
              <a:t>…</a:t>
            </a: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Solving Linear Equations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97" y="90815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Linear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Equations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172252" y="5628220"/>
                <a:ext cx="187936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	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4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2252" y="5628220"/>
                <a:ext cx="1879361" cy="461665"/>
              </a:xfrm>
              <a:prstGeom prst="rect">
                <a:avLst/>
              </a:prstGeom>
              <a:blipFill>
                <a:blip r:embed="rId3"/>
                <a:stretch>
                  <a:fillRect t="-7895" r="-4027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3403101" y="4823101"/>
            <a:ext cx="79367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Now to find the value of one x, we divide both sides by 7.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906324" y="1091570"/>
                <a:ext cx="463357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 smtClean="0"/>
                      <m:t>3</m:t>
                    </m:r>
                    <m:r>
                      <m:rPr>
                        <m:nor/>
                      </m:rPr>
                      <a:rPr lang="en-GB" sz="2400" i="1" dirty="0" smtClean="0"/>
                      <m:t>x</m:t>
                    </m:r>
                    <m:r>
                      <m:rPr>
                        <m:nor/>
                      </m:rPr>
                      <a:rPr lang="en-GB" sz="2400" dirty="0" smtClean="0"/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 8</m:t>
                    </m:r>
                    <m:r>
                      <m:rPr>
                        <m:nor/>
                      </m:rPr>
                      <a:rPr lang="en-GB" sz="2400" b="0" i="0" dirty="0" smtClean="0"/>
                      <m:t> </m:t>
                    </m:r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 4</a:t>
                </a:r>
                <a:r>
                  <a:rPr lang="en-GB" sz="2400" i="1" dirty="0">
                    <a:solidFill>
                      <a:schemeClr val="accent2"/>
                    </a:solidFill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dirty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4</a:t>
                </a:r>
                <a:r>
                  <a:rPr lang="en-GB" sz="2400" i="1" dirty="0"/>
                  <a:t>x</a:t>
                </a:r>
                <a14:m>
                  <m:oMath xmlns:m="http://schemas.openxmlformats.org/officeDocument/2006/math"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20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 4</a:t>
                </a:r>
                <a:r>
                  <a:rPr lang="en-GB" sz="2400" i="1" dirty="0">
                    <a:solidFill>
                      <a:schemeClr val="accent2"/>
                    </a:solidFill>
                  </a:rPr>
                  <a:t>x</a:t>
                </a:r>
                <a:r>
                  <a:rPr lang="en-GB" sz="2400" dirty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6324" y="1091570"/>
                <a:ext cx="4633576" cy="461665"/>
              </a:xfrm>
              <a:prstGeom prst="rect">
                <a:avLst/>
              </a:prstGeom>
              <a:blipFill>
                <a:blip r:embed="rId4"/>
                <a:stretch>
                  <a:fillRect l="-273" t="-810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3941357" y="1622965"/>
            <a:ext cx="68602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Now, collect together any like terms </a:t>
            </a:r>
            <a:r>
              <a:rPr lang="en-GB" sz="2400"/>
              <a:t>on each side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421728" y="4257815"/>
                <a:ext cx="173688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  <a:defRPr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0" dirty="0" smtClean="0"/>
                      <m:t>7</m:t>
                    </m:r>
                    <m:r>
                      <m:rPr>
                        <m:nor/>
                      </m:rPr>
                      <a:rPr lang="en-GB" sz="2400" i="1" dirty="0" smtClean="0"/>
                      <m:t>x</m:t>
                    </m:r>
                    <m:r>
                      <m:rPr>
                        <m:nor/>
                      </m:rPr>
                      <a:rPr lang="en-GB" sz="2400" dirty="0" smtClean="0"/>
                      <m:t>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28 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1728" y="4257815"/>
                <a:ext cx="1736886" cy="461665"/>
              </a:xfrm>
              <a:prstGeom prst="rect">
                <a:avLst/>
              </a:prstGeom>
              <a:blipFill>
                <a:blip r:embed="rId5"/>
                <a:stretch>
                  <a:fillRect l="-730" t="-7895" r="-4380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435945" y="2740598"/>
                <a:ext cx="957433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To get the ‘7</a:t>
                </a:r>
                <a:r>
                  <a:rPr lang="en-US" sz="2400" i="1" dirty="0"/>
                  <a:t>x</a:t>
                </a:r>
                <a:r>
                  <a:rPr lang="en-US" sz="2400" dirty="0"/>
                  <a:t>’ term on its own, we must </a:t>
                </a:r>
                <a:r>
                  <a:rPr lang="en-US" sz="2400" i="1" dirty="0"/>
                  <a:t>eliminate </a:t>
                </a:r>
                <a:r>
                  <a:rPr lang="en-US" sz="2400" dirty="0"/>
                  <a:t>the 8.</a:t>
                </a:r>
              </a:p>
              <a:p>
                <a:pPr algn="ctr"/>
                <a:r>
                  <a:rPr lang="en-US" sz="2400" dirty="0"/>
                  <a:t>(remember:  to </a:t>
                </a:r>
                <a:r>
                  <a:rPr lang="en-US" sz="2400" i="1" dirty="0"/>
                  <a:t>eliminate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8</a:t>
                </a:r>
                <a:r>
                  <a:rPr lang="en-US" sz="2400" dirty="0"/>
                  <a:t> we must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  <m:r>
                      <a:rPr lang="en-GB" sz="2400" b="0" i="0" dirty="0" smtClean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8</a:t>
                </a:r>
                <a:r>
                  <a:rPr lang="en-US" sz="2400" dirty="0"/>
                  <a:t>)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5945" y="2740598"/>
                <a:ext cx="9574333" cy="830997"/>
              </a:xfrm>
              <a:prstGeom prst="rect">
                <a:avLst/>
              </a:prstGeom>
              <a:blipFill>
                <a:blip r:embed="rId6"/>
                <a:stretch>
                  <a:fillRect t="-7692"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329363" y="818673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663952" y="2032853"/>
                <a:ext cx="235994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0" dirty="0" smtClean="0"/>
                      <m:t>7</m:t>
                    </m:r>
                    <m:r>
                      <m:rPr>
                        <m:nor/>
                      </m:rPr>
                      <a:rPr lang="en-GB" sz="2400" i="1" dirty="0"/>
                      <m:t>x</m:t>
                    </m:r>
                    <m:r>
                      <m:rPr>
                        <m:nor/>
                      </m:rPr>
                      <a:rPr lang="en-GB" sz="2400" i="1" dirty="0"/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/>
                      <m:t> 8 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20</a:t>
                </a:r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3952" y="2032853"/>
                <a:ext cx="2359941" cy="461665"/>
              </a:xfrm>
              <a:prstGeom prst="rect">
                <a:avLst/>
              </a:prstGeom>
              <a:blipFill>
                <a:blip r:embed="rId7"/>
                <a:stretch>
                  <a:fillRect l="-535" t="-8108" r="-2674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 bwMode="auto">
          <a:xfrm>
            <a:off x="6360189" y="5579830"/>
            <a:ext cx="1725844" cy="558443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rgbClr val="FF0000"/>
              </a:solidFill>
              <a:effectLst/>
              <a:latin typeface="Arial" charset="0"/>
              <a:ea typeface="ＭＳ Ｐゴシック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007024" y="3692529"/>
                <a:ext cx="365965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7</a:t>
                </a:r>
                <a:r>
                  <a:rPr lang="en-GB" sz="2400" i="1" dirty="0"/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8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0070C0"/>
                    </a:solidFill>
                  </a:rPr>
                  <a:t>8</a:t>
                </a:r>
                <a:r>
                  <a:rPr lang="en-GB" sz="2400" dirty="0"/>
                  <a:t>	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/>
                  <a:t>20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0070C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0070C0"/>
                    </a:solidFill>
                  </a:rPr>
                  <a:t>8</a:t>
                </a:r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7024" y="3692529"/>
                <a:ext cx="3659656" cy="461665"/>
              </a:xfrm>
              <a:prstGeom prst="rect">
                <a:avLst/>
              </a:prstGeom>
              <a:blipFill>
                <a:blip r:embed="rId8"/>
                <a:stretch>
                  <a:fillRect l="-2422" t="-8108" r="-1730" b="-2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040558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4" grpId="0"/>
      <p:bldP spid="5" grpId="0"/>
      <p:bldP spid="9" grpId="0"/>
      <p:bldP spid="3" grpId="0"/>
      <p:bldP spid="10" grpId="0"/>
      <p:bldP spid="11" grpId="0" animBg="1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39089" y="763190"/>
            <a:ext cx="972108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	Here is another example: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Solving Linear Equations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4411" y="94638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Linear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Equations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214191" y="741474"/>
                <a:ext cx="2514150" cy="10050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i="1" dirty="0"/>
                          <m:t>m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dirty="0"/>
                          <m:t>2</m:t>
                        </m:r>
                      </m:den>
                    </m:f>
                    <m:r>
                      <a:rPr lang="en-GB" sz="2400">
                        <a:latin typeface="Cambria Math" charset="0"/>
                      </a:rPr>
                      <m:t> 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3</a:t>
                </a:r>
                <a:r>
                  <a:rPr lang="en-GB" sz="2400" i="1" dirty="0"/>
                  <a:t>m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10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4191" y="741474"/>
                <a:ext cx="2514150" cy="1005083"/>
              </a:xfrm>
              <a:prstGeom prst="rect">
                <a:avLst/>
              </a:prstGeom>
              <a:blipFill>
                <a:blip r:embed="rId3"/>
                <a:stretch>
                  <a:fillRect r="-30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2578825" y="1495021"/>
            <a:ext cx="89288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To solve this equation, we first need to </a:t>
            </a:r>
            <a:r>
              <a:rPr lang="en-US" sz="2400" i="1" dirty="0"/>
              <a:t>multiply throughout by 2</a:t>
            </a:r>
            <a:r>
              <a:rPr lang="en-US" sz="2400" dirty="0"/>
              <a:t>; </a:t>
            </a:r>
          </a:p>
          <a:p>
            <a:r>
              <a:rPr lang="en-US" sz="2400" dirty="0"/>
              <a:t>this will </a:t>
            </a:r>
            <a:r>
              <a:rPr lang="en-US" sz="2400" i="1" dirty="0"/>
              <a:t>eliminate the ‘divide by 2’ </a:t>
            </a:r>
            <a:r>
              <a:rPr lang="en-US" sz="2400" dirty="0"/>
              <a:t>on the left hand side.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848741" y="3924901"/>
                <a:ext cx="190840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0" dirty="0" smtClean="0"/>
                      <m:t>0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5</a:t>
                </a:r>
                <a:r>
                  <a:rPr lang="en-GB" sz="2400" i="1" dirty="0"/>
                  <a:t>m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20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8741" y="3924901"/>
                <a:ext cx="1908408" cy="461665"/>
              </a:xfrm>
              <a:prstGeom prst="rect">
                <a:avLst/>
              </a:prstGeom>
              <a:blipFill>
                <a:blip r:embed="rId4"/>
                <a:stretch>
                  <a:fillRect l="-658" t="-8108" r="-3289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516930" y="4219341"/>
                <a:ext cx="8372420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To get the ‘</a:t>
                </a:r>
                <a:r>
                  <a:rPr lang="en-US" sz="2400" i="1" dirty="0"/>
                  <a:t>m</a:t>
                </a:r>
                <a:r>
                  <a:rPr lang="en-US" sz="2400" dirty="0"/>
                  <a:t>’ term on its own, we must </a:t>
                </a:r>
                <a:r>
                  <a:rPr lang="en-US" sz="2400" i="1" dirty="0"/>
                  <a:t>eliminate </a:t>
                </a:r>
                <a:r>
                  <a:rPr lang="en-US" sz="2400" dirty="0"/>
                  <a:t>the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/>
                  <a:t>20.</a:t>
                </a:r>
              </a:p>
              <a:p>
                <a:r>
                  <a:rPr lang="en-US" sz="2400" dirty="0"/>
                  <a:t>(remember:  to </a:t>
                </a:r>
                <a:r>
                  <a:rPr lang="en-US" sz="2400" i="1" dirty="0"/>
                  <a:t>eliminate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/>
                  <a:t>20 we must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chemeClr val="accent2"/>
                        </a:solidFill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20</a:t>
                </a:r>
                <a:r>
                  <a:rPr lang="en-US" sz="2400" dirty="0"/>
                  <a:t>)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6930" y="4219341"/>
                <a:ext cx="8372420" cy="830997"/>
              </a:xfrm>
              <a:prstGeom prst="rect">
                <a:avLst/>
              </a:prstGeom>
              <a:blipFill>
                <a:blip r:embed="rId5"/>
                <a:stretch>
                  <a:fillRect l="-1061" t="-4478" b="-134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763783" y="2237211"/>
                <a:ext cx="19933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/>
                      <m:t>m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6</a:t>
                </a:r>
                <a:r>
                  <a:rPr lang="en-GB" sz="2400" i="1" dirty="0"/>
                  <a:t>m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20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3783" y="2237211"/>
                <a:ext cx="1993366" cy="461665"/>
              </a:xfrm>
              <a:prstGeom prst="rect">
                <a:avLst/>
              </a:prstGeom>
              <a:blipFill>
                <a:blip r:embed="rId6"/>
                <a:stretch>
                  <a:fillRect t="-7895" r="-316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537737" y="2700996"/>
                <a:ext cx="957433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Now look for the </a:t>
                </a:r>
                <a:r>
                  <a:rPr lang="en-US" sz="2400" i="1" dirty="0"/>
                  <a:t>smallest</a:t>
                </a:r>
                <a:r>
                  <a:rPr lang="en-US" sz="2400" dirty="0"/>
                  <a:t> number of ‘</a:t>
                </a:r>
                <a:r>
                  <a:rPr lang="en-US" sz="2400" i="1" dirty="0"/>
                  <a:t>m</a:t>
                </a:r>
                <a:r>
                  <a:rPr lang="en-US" sz="2400" dirty="0"/>
                  <a:t>’ and </a:t>
                </a:r>
                <a:r>
                  <a:rPr lang="en-US" sz="2400" i="1" dirty="0"/>
                  <a:t>eliminate </a:t>
                </a:r>
                <a:r>
                  <a:rPr lang="en-US" sz="2400" dirty="0"/>
                  <a:t>this term</a:t>
                </a:r>
              </a:p>
              <a:p>
                <a:r>
                  <a:rPr lang="en-US" sz="2400" dirty="0"/>
                  <a:t>To </a:t>
                </a:r>
                <a:r>
                  <a:rPr lang="en-US" sz="2400" i="1" dirty="0"/>
                  <a:t>eliminate</a:t>
                </a:r>
                <a:r>
                  <a:rPr lang="en-US" sz="2400" dirty="0"/>
                  <a:t> ‘m’</a:t>
                </a:r>
                <a:r>
                  <a:rPr lang="en-US" sz="2400" i="1" dirty="0"/>
                  <a:t> </a:t>
                </a:r>
                <a:r>
                  <a:rPr lang="en-US" sz="2400" dirty="0"/>
                  <a:t>we must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i="1" dirty="0">
                        <a:solidFill>
                          <a:schemeClr val="accent2"/>
                        </a:solidFill>
                      </a:rPr>
                      <m:t>m</m:t>
                    </m:r>
                    <m:r>
                      <a:rPr lang="en-GB" sz="2400" i="1" dirty="0">
                        <a:solidFill>
                          <a:schemeClr val="accent2"/>
                        </a:solidFill>
                        <a:latin typeface="Cambria Math" charset="0"/>
                      </a:rPr>
                      <m:t> </m:t>
                    </m:r>
                  </m:oMath>
                </a14:m>
                <a:r>
                  <a:rPr lang="en-US" sz="2400" i="1" dirty="0"/>
                  <a:t>from </a:t>
                </a:r>
                <a:r>
                  <a:rPr lang="en-US" sz="2400" dirty="0"/>
                  <a:t>each side</a:t>
                </a:r>
                <a:r>
                  <a:rPr lang="en-US" sz="2400" i="1" dirty="0"/>
                  <a:t>.</a:t>
                </a:r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7737" y="2700996"/>
                <a:ext cx="9574333" cy="830997"/>
              </a:xfrm>
              <a:prstGeom prst="rect">
                <a:avLst/>
              </a:prstGeom>
              <a:blipFill>
                <a:blip r:embed="rId7"/>
                <a:stretch>
                  <a:fillRect l="-927" t="-6061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675532" y="5294233"/>
                <a:ext cx="135537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0" dirty="0" smtClean="0"/>
                      <m:t>2</m:t>
                    </m:r>
                    <m:r>
                      <m:rPr>
                        <m:nor/>
                      </m:rPr>
                      <a:rPr lang="en-GB" sz="2400" dirty="0"/>
                      <m:t>0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5</a:t>
                </a:r>
                <a:r>
                  <a:rPr lang="en-GB" sz="2400" i="1" dirty="0"/>
                  <a:t>m</a:t>
                </a:r>
                <a:endParaRPr lang="en-US" sz="2400" i="1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5532" y="5294233"/>
                <a:ext cx="1355371" cy="461665"/>
              </a:xfrm>
              <a:prstGeom prst="rect">
                <a:avLst/>
              </a:prstGeom>
              <a:blipFill>
                <a:blip r:embed="rId8"/>
                <a:stretch>
                  <a:fillRect l="-935" t="-10811" r="-5607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214813" y="7615238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2588202" y="5690935"/>
            <a:ext cx="91964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Now to find the value of one m, we divide both sides by 5 to give:</a:t>
            </a:r>
          </a:p>
          <a:p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550225" y="6345587"/>
                <a:ext cx="667253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Which is, of course, exactly the same as: </a:t>
                </a:r>
                <a:r>
                  <a:rPr lang="en-US" sz="2400" i="1" dirty="0">
                    <a:solidFill>
                      <a:srgbClr val="FF0000"/>
                    </a:solidFill>
                  </a:rPr>
                  <a:t>m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4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0225" y="6345587"/>
                <a:ext cx="6672532" cy="461665"/>
              </a:xfrm>
              <a:prstGeom prst="rect">
                <a:avLst/>
              </a:prstGeom>
              <a:blipFill>
                <a:blip r:embed="rId9"/>
                <a:stretch>
                  <a:fillRect l="-1331" t="-10811" b="-2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790617" y="6001128"/>
                <a:ext cx="101232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4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m</a:t>
                </a:r>
                <a:endParaRPr lang="en-US" sz="2400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0617" y="6001128"/>
                <a:ext cx="1012328" cy="461665"/>
              </a:xfrm>
              <a:prstGeom prst="rect">
                <a:avLst/>
              </a:prstGeom>
              <a:blipFill>
                <a:blip r:embed="rId10"/>
                <a:stretch>
                  <a:fillRect l="-1250" t="-10811" r="-8750" b="-2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038135" y="4935609"/>
                <a:ext cx="344466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/>
                      <m:t>0</m:t>
                    </m:r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chemeClr val="accent2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US" sz="2400" dirty="0">
                        <a:solidFill>
                          <a:schemeClr val="accent2"/>
                        </a:solidFill>
                      </a:rPr>
                      <m:t>20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5</a:t>
                </a:r>
                <a:r>
                  <a:rPr lang="en-GB" sz="2400" i="1" dirty="0"/>
                  <a:t>m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20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chemeClr val="accent2"/>
                        </a:solidFill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20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8135" y="4935609"/>
                <a:ext cx="3444661" cy="461665"/>
              </a:xfrm>
              <a:prstGeom prst="rect">
                <a:avLst/>
              </a:prstGeom>
              <a:blipFill>
                <a:blip r:embed="rId11"/>
                <a:stretch>
                  <a:fillRect l="-366" t="-10811" r="-1465" b="-2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016491" y="3517714"/>
                <a:ext cx="36201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i="1" dirty="0" smtClean="0"/>
                      <m:t>m</m:t>
                    </m:r>
                    <m:r>
                      <a:rPr lang="en-GB" sz="24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1" dirty="0" smtClean="0">
                        <a:solidFill>
                          <a:schemeClr val="accent2"/>
                        </a:solidFill>
                      </a:rPr>
                      <m:t>m</m:t>
                    </m:r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6</a:t>
                </a:r>
                <a:r>
                  <a:rPr lang="en-GB" sz="2400" i="1" dirty="0"/>
                  <a:t>m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20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solidFill>
                          <a:schemeClr val="accent2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i="1" dirty="0">
                        <a:solidFill>
                          <a:schemeClr val="accent2"/>
                        </a:solidFill>
                      </a:rPr>
                      <m:t>m</m:t>
                    </m:r>
                  </m:oMath>
                </a14:m>
                <a:endParaRPr lang="en-US" sz="2400" i="1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6491" y="3517714"/>
                <a:ext cx="3620194" cy="461665"/>
              </a:xfrm>
              <a:prstGeom prst="rect">
                <a:avLst/>
              </a:prstGeom>
              <a:blipFill>
                <a:blip r:embed="rId12"/>
                <a:stretch>
                  <a:fillRect t="-810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78363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4" grpId="0"/>
      <p:bldP spid="5" grpId="0"/>
      <p:bldP spid="6" grpId="0"/>
      <p:bldP spid="9" grpId="0"/>
      <p:bldP spid="3" grpId="0"/>
      <p:bldP spid="8" grpId="0"/>
      <p:bldP spid="10" grpId="0"/>
      <p:bldP spid="12" grpId="0"/>
      <p:bldP spid="13" grpId="0"/>
      <p:bldP spid="14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Fitness Check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0612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Linear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Equations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48818" y="1524020"/>
            <a:ext cx="4395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Solve each of these equations.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371965" y="2092408"/>
                <a:ext cx="9092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6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1965" y="2092408"/>
                <a:ext cx="909223" cy="461665"/>
              </a:xfrm>
              <a:prstGeom prst="rect">
                <a:avLst/>
              </a:prstGeom>
              <a:blipFill>
                <a:blip r:embed="rId3"/>
                <a:stretch>
                  <a:fillRect l="-9589" t="-10811" r="-8219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431704" y="3138699"/>
                <a:ext cx="41044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5(</a:t>
                </a:r>
                <a:r>
                  <a:rPr lang="en-GB" sz="2400" i="1" dirty="0"/>
                  <a:t>p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12)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6</a:t>
                </a:r>
                <a:r>
                  <a:rPr lang="en-GB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4</a:t>
                </a:r>
                <a:r>
                  <a:rPr lang="en-GB" sz="2400" i="1" dirty="0"/>
                  <a:t>p</a:t>
                </a:r>
                <a:r>
                  <a:rPr lang="en-GB" sz="2400" dirty="0"/>
                  <a:t>  </a:t>
                </a:r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1704" y="3138699"/>
                <a:ext cx="4104456" cy="461665"/>
              </a:xfrm>
              <a:prstGeom prst="rect">
                <a:avLst/>
              </a:prstGeom>
              <a:blipFill>
                <a:blip r:embed="rId4"/>
                <a:stretch>
                  <a:fillRect t="-810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350690" y="2616227"/>
                <a:ext cx="122341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i="1" dirty="0">
                    <a:solidFill>
                      <a:srgbClr val="FF0000"/>
                    </a:solidFill>
                  </a:rPr>
                  <a:t>a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6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0690" y="2616227"/>
                <a:ext cx="1223412" cy="461665"/>
              </a:xfrm>
              <a:prstGeom prst="rect">
                <a:avLst/>
              </a:prstGeom>
              <a:blipFill>
                <a:blip r:embed="rId5"/>
                <a:stretch>
                  <a:fillRect l="-8247" t="-8108" r="-6186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648818" y="2582417"/>
                <a:ext cx="32058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3(</a:t>
                </a:r>
                <a:r>
                  <a:rPr lang="en-GB" sz="2400" i="1" dirty="0"/>
                  <a:t>a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6)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/>
                  <a:t>3(</a:t>
                </a:r>
                <a:r>
                  <a:rPr lang="en-GB" sz="2400" i="1" dirty="0"/>
                  <a:t>a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/>
                  <a:t> 6)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8818" y="2582417"/>
                <a:ext cx="3205871" cy="461665"/>
              </a:xfrm>
              <a:prstGeom prst="rect">
                <a:avLst/>
              </a:prstGeom>
              <a:blipFill>
                <a:blip r:embed="rId6"/>
                <a:stretch>
                  <a:fillRect l="-2756" t="-789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755739" y="3726858"/>
                <a:ext cx="4985935" cy="6442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GB" sz="2400" i="1" dirty="0"/>
                          <m:t>m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dirty="0"/>
                          <m:t>3</m:t>
                        </m:r>
                      </m:den>
                    </m:f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2(</a:t>
                </a:r>
                <a:r>
                  <a:rPr lang="en-GB" sz="2400" i="1" dirty="0"/>
                  <a:t>m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5)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5739" y="3726858"/>
                <a:ext cx="4985935" cy="644279"/>
              </a:xfrm>
              <a:prstGeom prst="rect">
                <a:avLst/>
              </a:prstGeom>
              <a:blipFill>
                <a:blip r:embed="rId7"/>
                <a:stretch>
                  <a:fillRect b="-9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384352" y="3135010"/>
                <a:ext cx="132760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</a:rPr>
                  <a:t>p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66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4352" y="3135010"/>
                <a:ext cx="1327608" cy="461665"/>
              </a:xfrm>
              <a:prstGeom prst="rect">
                <a:avLst/>
              </a:prstGeom>
              <a:blipFill>
                <a:blip r:embed="rId8"/>
                <a:stretch>
                  <a:fillRect l="-7619" t="-10811" r="-5714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384352" y="3714019"/>
                <a:ext cx="56219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i="1" dirty="0">
                    <a:solidFill>
                      <a:srgbClr val="FF0000"/>
                    </a:solidFill>
                  </a:rPr>
                  <a:t>m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6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4352" y="3714019"/>
                <a:ext cx="5621990" cy="461665"/>
              </a:xfrm>
              <a:prstGeom prst="rect">
                <a:avLst/>
              </a:prstGeom>
              <a:blipFill>
                <a:blip r:embed="rId9"/>
                <a:stretch>
                  <a:fillRect l="-1806" t="-789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3674191" y="2071957"/>
                <a:ext cx="318049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9(</a:t>
                </a:r>
                <a:r>
                  <a:rPr lang="en-GB" sz="2400" i="1" dirty="0"/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4)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18 </a:t>
                </a:r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4191" y="2071957"/>
                <a:ext cx="3180498" cy="461665"/>
              </a:xfrm>
              <a:prstGeom prst="rect">
                <a:avLst/>
              </a:prstGeom>
              <a:blipFill>
                <a:blip r:embed="rId10"/>
                <a:stretch>
                  <a:fillRect l="-2778" t="-810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424588" y="4227102"/>
                <a:ext cx="9092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6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4588" y="4227102"/>
                <a:ext cx="909223" cy="461665"/>
              </a:xfrm>
              <a:prstGeom prst="rect">
                <a:avLst/>
              </a:prstGeom>
              <a:blipFill>
                <a:blip r:embed="rId11"/>
                <a:stretch>
                  <a:fillRect l="-9589" t="-10811" r="-8219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755739" y="4360252"/>
                <a:ext cx="334837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/>
                  <a:t>5</a:t>
                </a:r>
                <a:r>
                  <a:rPr lang="en-GB" sz="2400" i="1" dirty="0"/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/>
                  <a:t> 6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/>
                  <a:t>3</a:t>
                </a:r>
                <a:r>
                  <a:rPr lang="en-GB" sz="2400" i="1" dirty="0"/>
                  <a:t>x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 6</a:t>
                </a:r>
                <a:r>
                  <a:rPr lang="en-GB" sz="2400" dirty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5739" y="4360252"/>
                <a:ext cx="3348373" cy="461665"/>
              </a:xfrm>
              <a:prstGeom prst="rect">
                <a:avLst/>
              </a:prstGeom>
              <a:blipFill>
                <a:blip r:embed="rId12"/>
                <a:stretch>
                  <a:fillRect t="-789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759008" y="4880586"/>
                <a:ext cx="417537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/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4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/>
                  <a:t>6 </a:t>
                </a:r>
                <a:r>
                  <a:rPr lang="en-GB" sz="2400" i="1" dirty="0"/>
                  <a:t>(x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4)</a:t>
                </a:r>
                <a:r>
                  <a:rPr lang="en-GB" sz="2400" dirty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9008" y="4880586"/>
                <a:ext cx="4175374" cy="461665"/>
              </a:xfrm>
              <a:prstGeom prst="rect">
                <a:avLst/>
              </a:prstGeom>
              <a:blipFill>
                <a:blip r:embed="rId13"/>
                <a:stretch>
                  <a:fillRect l="-2121" t="-10811" b="-2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464785" y="5457230"/>
                <a:ext cx="359931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/>
                  <a:t>3</a:t>
                </a:r>
                <a:r>
                  <a:rPr lang="en-GB" sz="2400" i="1" dirty="0"/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/>
                  <a:t> 6</a:t>
                </a:r>
                <a:r>
                  <a:rPr lang="en-GB" sz="2400" dirty="0"/>
                  <a:t>(</a:t>
                </a:r>
                <a:r>
                  <a:rPr lang="en-GB" sz="2400" i="1" dirty="0"/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4)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/>
                  <a:t>5</a:t>
                </a:r>
                <a:r>
                  <a:rPr lang="en-GB" sz="2400" i="1" dirty="0"/>
                  <a:t>x</a:t>
                </a:r>
                <a:r>
                  <a:rPr lang="en-GB" sz="2400" dirty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4785" y="5457230"/>
                <a:ext cx="3599310" cy="461665"/>
              </a:xfrm>
              <a:prstGeom prst="rect">
                <a:avLst/>
              </a:prstGeom>
              <a:blipFill>
                <a:blip r:embed="rId14"/>
                <a:stretch>
                  <a:fillRect t="-1081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755739" y="6063459"/>
                <a:ext cx="47460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9(</a:t>
                </a:r>
                <a:r>
                  <a:rPr lang="en-GB" sz="2400" i="1" dirty="0"/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4)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/>
                  <a:t> 3(</a:t>
                </a:r>
                <a:r>
                  <a:rPr lang="en-GB" sz="2400" i="1" dirty="0"/>
                  <a:t>x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4) </a:t>
                </a: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5739" y="6063459"/>
                <a:ext cx="4746072" cy="461665"/>
              </a:xfrm>
              <a:prstGeom prst="rect">
                <a:avLst/>
              </a:prstGeom>
              <a:blipFill>
                <a:blip r:embed="rId15"/>
                <a:stretch>
                  <a:fillRect l="-1872" t="-789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445267" y="4815975"/>
                <a:ext cx="97654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4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5267" y="4815975"/>
                <a:ext cx="976549" cy="461665"/>
              </a:xfrm>
              <a:prstGeom prst="rect">
                <a:avLst/>
              </a:prstGeom>
              <a:blipFill>
                <a:blip r:embed="rId16"/>
                <a:stretch>
                  <a:fillRect l="-8974" t="-7895" r="-7692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424588" y="5401948"/>
                <a:ext cx="241504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3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24588" y="5401948"/>
                <a:ext cx="2415042" cy="461665"/>
              </a:xfrm>
              <a:prstGeom prst="rect">
                <a:avLst/>
              </a:prstGeom>
              <a:blipFill>
                <a:blip r:embed="rId17"/>
                <a:stretch>
                  <a:fillRect l="-3646" t="-789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445267" y="6030597"/>
                <a:ext cx="9092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4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5267" y="6030597"/>
                <a:ext cx="909223" cy="461665"/>
              </a:xfrm>
              <a:prstGeom prst="rect">
                <a:avLst/>
              </a:prstGeom>
              <a:blipFill>
                <a:blip r:embed="rId18"/>
                <a:stretch>
                  <a:fillRect l="-9589" t="-10811" r="-8219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54955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4" grpId="0"/>
      <p:bldP spid="5" grpId="0"/>
      <p:bldP spid="6" grpId="0"/>
      <p:bldP spid="8" grpId="0"/>
      <p:bldP spid="10" grpId="0"/>
      <p:bldP spid="12" grpId="0"/>
      <p:bldP spid="13" grpId="0"/>
      <p:bldP spid="9" grpId="0"/>
      <p:bldP spid="14" grpId="0"/>
      <p:bldP spid="15" grpId="0"/>
      <p:bldP spid="16" grpId="0"/>
      <p:bldP spid="17" grpId="0"/>
      <p:bldP spid="18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xmlns="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726" y="1088524"/>
            <a:ext cx="67503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You have completed the </a:t>
            </a:r>
            <a:r>
              <a:rPr lang="en-US" altLang="en-US" sz="2400" b="1" dirty="0"/>
              <a:t>third and last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727" y="3367456"/>
            <a:ext cx="7776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      </a:t>
            </a:r>
          </a:p>
          <a:p>
            <a:r>
              <a:rPr lang="en-US" altLang="en-US" sz="2400" dirty="0">
                <a:solidFill>
                  <a:srgbClr val="FFC000"/>
                </a:solidFill>
              </a:rPr>
              <a:t>                           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7726" y="1963128"/>
            <a:ext cx="7776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section, </a:t>
            </a:r>
          </a:p>
          <a:p>
            <a:r>
              <a:rPr lang="en-US" altLang="en-US" sz="2400" dirty="0">
                <a:solidFill>
                  <a:srgbClr val="00B050"/>
                </a:solidFill>
              </a:rPr>
              <a:t>               </a:t>
            </a:r>
            <a:r>
              <a:rPr lang="en-US" altLang="en-US" sz="2400" b="1" dirty="0">
                <a:solidFill>
                  <a:srgbClr val="00B050"/>
                </a:solidFill>
              </a:rPr>
              <a:t>click 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2988" y="4509120"/>
            <a:ext cx="62463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Linear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Equations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130024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0D26DF9-5106-4408-AEB8-21B8AFA51FB3}">
  <ds:schemaRefs>
    <ds:schemaRef ds:uri="http://schemas.microsoft.com/office/2006/documentManagement/types"/>
    <ds:schemaRef ds:uri="http://schemas.microsoft.com/office/2006/metadata/properties"/>
    <ds:schemaRef ds:uri="9ee75292-5076-4fcc-bc52-dcc754448144"/>
    <ds:schemaRef ds:uri="http://purl.org/dc/elements/1.1/"/>
    <ds:schemaRef ds:uri="f7b00057-f5aa-46f4-8410-da255f325540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24286</TotalTime>
  <Words>1604</Words>
  <Application>Microsoft Office PowerPoint</Application>
  <PresentationFormat>Custom</PresentationFormat>
  <Paragraphs>307</Paragraphs>
  <Slides>16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Alapértelmezett terv</vt:lpstr>
      <vt:lpstr>Supporting and Enhancing Mathematics and Statistics UNIT: Linear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Holland</cp:lastModifiedBy>
  <cp:revision>535</cp:revision>
  <cp:lastPrinted>2016-10-17T08:47:54Z</cp:lastPrinted>
  <dcterms:created xsi:type="dcterms:W3CDTF">2012-10-10T19:07:13Z</dcterms:created>
  <dcterms:modified xsi:type="dcterms:W3CDTF">2020-06-22T14:17:14Z</dcterms:modified>
</cp:coreProperties>
</file>