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0"/>
  </p:notesMasterIdLst>
  <p:handoutMasterIdLst>
    <p:handoutMasterId r:id="rId41"/>
  </p:handoutMasterIdLst>
  <p:sldIdLst>
    <p:sldId id="355" r:id="rId5"/>
    <p:sldId id="283" r:id="rId6"/>
    <p:sldId id="356" r:id="rId7"/>
    <p:sldId id="485" r:id="rId8"/>
    <p:sldId id="357" r:id="rId9"/>
    <p:sldId id="358" r:id="rId10"/>
    <p:sldId id="460" r:id="rId11"/>
    <p:sldId id="359" r:id="rId12"/>
    <p:sldId id="486" r:id="rId13"/>
    <p:sldId id="487" r:id="rId14"/>
    <p:sldId id="360" r:id="rId15"/>
    <p:sldId id="361" r:id="rId16"/>
    <p:sldId id="461" r:id="rId17"/>
    <p:sldId id="488" r:id="rId18"/>
    <p:sldId id="464" r:id="rId19"/>
    <p:sldId id="489" r:id="rId20"/>
    <p:sldId id="465" r:id="rId21"/>
    <p:sldId id="466" r:id="rId22"/>
    <p:sldId id="467" r:id="rId23"/>
    <p:sldId id="491" r:id="rId24"/>
    <p:sldId id="470" r:id="rId25"/>
    <p:sldId id="490" r:id="rId26"/>
    <p:sldId id="468" r:id="rId27"/>
    <p:sldId id="471" r:id="rId28"/>
    <p:sldId id="475" r:id="rId29"/>
    <p:sldId id="472" r:id="rId30"/>
    <p:sldId id="476" r:id="rId31"/>
    <p:sldId id="477" r:id="rId32"/>
    <p:sldId id="474" r:id="rId33"/>
    <p:sldId id="479" r:id="rId34"/>
    <p:sldId id="483" r:id="rId35"/>
    <p:sldId id="480" r:id="rId36"/>
    <p:sldId id="484" r:id="rId37"/>
    <p:sldId id="481" r:id="rId38"/>
    <p:sldId id="482" r:id="rId39"/>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initials="A" lastIdx="2" clrIdx="0"/>
  <p:cmAuthor id="2" name="Neville Davies" initials="ND" lastIdx="21" clrIdx="1"/>
  <p:cmAuthor id="3" name="chris gibbon" initials="cg" lastIdx="23" clrIdx="2">
    <p:extLst>
      <p:ext uri="{19B8F6BF-5375-455C-9EA6-DF929625EA0E}">
        <p15:presenceInfo xmlns:p15="http://schemas.microsoft.com/office/powerpoint/2012/main" userId="88cd744f2a8f0b5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44"/>
    <p:restoredTop sz="94705"/>
  </p:normalViewPr>
  <p:slideViewPr>
    <p:cSldViewPr>
      <p:cViewPr varScale="1">
        <p:scale>
          <a:sx n="56" d="100"/>
          <a:sy n="56" d="100"/>
        </p:scale>
        <p:origin x="96" y="33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0-08-17T19:11:52.628" idx="6">
    <p:pos x="3682" y="1975"/>
    <p:text>ADD A HOT TIP AT END</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10/7/2020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3939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343990171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7306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37833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44459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6366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54388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86572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82254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65857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89752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427825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95870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51630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63351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063685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20232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3898156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125527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17691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06649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341990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57005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774424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690778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175911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482793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75155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489928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1.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30.png"/><Relationship Id="rId5" Type="http://schemas.openxmlformats.org/officeDocument/2006/relationships/image" Target="../media/image96.png"/><Relationship Id="rId15" Type="http://schemas.openxmlformats.org/officeDocument/2006/relationships/image" Target="../media/image17.png"/><Relationship Id="rId4" Type="http://schemas.openxmlformats.org/officeDocument/2006/relationships/image" Target="../media/image7.png"/><Relationship Id="rId9" Type="http://schemas.openxmlformats.org/officeDocument/2006/relationships/image" Target="../media/image13.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00.png"/><Relationship Id="rId4" Type="http://schemas.openxmlformats.org/officeDocument/2006/relationships/image" Target="../media/image180.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31.png"/><Relationship Id="rId10" Type="http://schemas.openxmlformats.org/officeDocument/2006/relationships/image" Target="../media/image30.png"/><Relationship Id="rId4" Type="http://schemas.openxmlformats.org/officeDocument/2006/relationships/image" Target="../media/image18.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comments" Target="../comments/comment1.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330.png"/><Relationship Id="rId13" Type="http://schemas.openxmlformats.org/officeDocument/2006/relationships/image" Target="../media/image370.png"/><Relationship Id="rId3" Type="http://schemas.openxmlformats.org/officeDocument/2006/relationships/image" Target="../media/image2.png"/><Relationship Id="rId7" Type="http://schemas.openxmlformats.org/officeDocument/2006/relationships/image" Target="../media/image320.png"/><Relationship Id="rId12" Type="http://schemas.openxmlformats.org/officeDocument/2006/relationships/image" Target="../media/image38.png"/><Relationship Id="rId2" Type="http://schemas.openxmlformats.org/officeDocument/2006/relationships/notesSlide" Target="../notesSlides/notesSlide9.xml"/><Relationship Id="rId16"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310.png"/><Relationship Id="rId11" Type="http://schemas.openxmlformats.org/officeDocument/2006/relationships/image" Target="../media/image37.png"/><Relationship Id="rId5" Type="http://schemas.openxmlformats.org/officeDocument/2006/relationships/image" Target="../media/image6.emf"/><Relationship Id="rId15" Type="http://schemas.openxmlformats.org/officeDocument/2006/relationships/image" Target="../media/image39.png"/><Relationship Id="rId10" Type="http://schemas.openxmlformats.org/officeDocument/2006/relationships/image" Target="../media/image36.png"/><Relationship Id="rId4" Type="http://schemas.openxmlformats.org/officeDocument/2006/relationships/image" Target="../media/image33.png"/><Relationship Id="rId9" Type="http://schemas.openxmlformats.org/officeDocument/2006/relationships/image" Target="../media/image35.png"/><Relationship Id="rId14" Type="http://schemas.openxmlformats.org/officeDocument/2006/relationships/image" Target="../media/image380.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9.png"/><Relationship Id="rId3" Type="http://schemas.openxmlformats.org/officeDocument/2006/relationships/image" Target="../media/image2.png"/><Relationship Id="rId7" Type="http://schemas.openxmlformats.org/officeDocument/2006/relationships/image" Target="../media/image44.png"/><Relationship Id="rId12" Type="http://schemas.openxmlformats.org/officeDocument/2006/relationships/image" Target="../media/image48.png"/><Relationship Id="rId2" Type="http://schemas.openxmlformats.org/officeDocument/2006/relationships/notesSlide" Target="../notesSlides/notesSlide10.xml"/><Relationship Id="rId16"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7.emf"/><Relationship Id="rId15" Type="http://schemas.openxmlformats.org/officeDocument/2006/relationships/image" Target="../media/image50.png"/><Relationship Id="rId10" Type="http://schemas.openxmlformats.org/officeDocument/2006/relationships/image" Target="../media/image450.png"/><Relationship Id="rId4" Type="http://schemas.openxmlformats.org/officeDocument/2006/relationships/image" Target="../media/image181.png"/><Relationship Id="rId9" Type="http://schemas.openxmlformats.org/officeDocument/2006/relationships/image" Target="../media/image46.png"/><Relationship Id="rId14" Type="http://schemas.openxmlformats.org/officeDocument/2006/relationships/image" Target="../media/image49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8.emf"/><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image" Target="../media/image2.png"/><Relationship Id="rId7" Type="http://schemas.openxmlformats.org/officeDocument/2006/relationships/image" Target="../media/image12.tiff"/><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4.tiff"/><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16.emf"/><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680.png"/><Relationship Id="rId18" Type="http://schemas.openxmlformats.org/officeDocument/2006/relationships/image" Target="../media/image73.png"/><Relationship Id="rId3" Type="http://schemas.openxmlformats.org/officeDocument/2006/relationships/image" Target="../media/image2.png"/><Relationship Id="rId21" Type="http://schemas.openxmlformats.org/officeDocument/2006/relationships/image" Target="../media/image12.tiff"/><Relationship Id="rId7" Type="http://schemas.openxmlformats.org/officeDocument/2006/relationships/image" Target="../media/image67.png"/><Relationship Id="rId17" Type="http://schemas.openxmlformats.org/officeDocument/2006/relationships/image" Target="../media/image72.png"/><Relationship Id="rId2" Type="http://schemas.openxmlformats.org/officeDocument/2006/relationships/notesSlide" Target="../notesSlides/notesSlide18.xml"/><Relationship Id="rId16" Type="http://schemas.openxmlformats.org/officeDocument/2006/relationships/image" Target="../media/image71.png"/><Relationship Id="rId20" Type="http://schemas.openxmlformats.org/officeDocument/2006/relationships/image" Target="../media/image75.png"/><Relationship Id="rId1" Type="http://schemas.openxmlformats.org/officeDocument/2006/relationships/slideLayout" Target="../slideLayouts/slideLayout3.xml"/><Relationship Id="rId6" Type="http://schemas.openxmlformats.org/officeDocument/2006/relationships/image" Target="../media/image66.png"/><Relationship Id="rId5" Type="http://schemas.openxmlformats.org/officeDocument/2006/relationships/image" Target="../media/image65.png"/><Relationship Id="rId15" Type="http://schemas.openxmlformats.org/officeDocument/2006/relationships/image" Target="../media/image700.png"/><Relationship Id="rId19" Type="http://schemas.openxmlformats.org/officeDocument/2006/relationships/image" Target="../media/image74.png"/><Relationship Id="rId14" Type="http://schemas.openxmlformats.org/officeDocument/2006/relationships/image" Target="../media/image69.png"/><Relationship Id="rId22" Type="http://schemas.openxmlformats.org/officeDocument/2006/relationships/image" Target="../media/image13.tiff"/></Relationships>
</file>

<file path=ppt/slides/_rels/slide23.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4.png"/><Relationship Id="rId18" Type="http://schemas.openxmlformats.org/officeDocument/2006/relationships/image" Target="../media/image93.png"/><Relationship Id="rId3" Type="http://schemas.openxmlformats.org/officeDocument/2006/relationships/image" Target="../media/image2.png"/><Relationship Id="rId7" Type="http://schemas.openxmlformats.org/officeDocument/2006/relationships/image" Target="../media/image76.png"/><Relationship Id="rId12" Type="http://schemas.openxmlformats.org/officeDocument/2006/relationships/image" Target="../media/image83.png"/><Relationship Id="rId17" Type="http://schemas.openxmlformats.org/officeDocument/2006/relationships/image" Target="../media/image740.png"/><Relationship Id="rId2" Type="http://schemas.openxmlformats.org/officeDocument/2006/relationships/notesSlide" Target="../notesSlides/notesSlide19.xml"/><Relationship Id="rId16" Type="http://schemas.openxmlformats.org/officeDocument/2006/relationships/image" Target="../media/image91.png"/><Relationship Id="rId1" Type="http://schemas.openxmlformats.org/officeDocument/2006/relationships/slideLayout" Target="../slideLayouts/slideLayout3.xml"/><Relationship Id="rId6" Type="http://schemas.openxmlformats.org/officeDocument/2006/relationships/image" Target="../media/image81.png"/><Relationship Id="rId11" Type="http://schemas.openxmlformats.org/officeDocument/2006/relationships/image" Target="../media/image82.png"/><Relationship Id="rId15" Type="http://schemas.openxmlformats.org/officeDocument/2006/relationships/image" Target="../media/image730.png"/><Relationship Id="rId10" Type="http://schemas.openxmlformats.org/officeDocument/2006/relationships/image" Target="../media/image80.png"/><Relationship Id="rId19" Type="http://schemas.openxmlformats.org/officeDocument/2006/relationships/image" Target="../media/image17.tiff"/><Relationship Id="rId4" Type="http://schemas.openxmlformats.org/officeDocument/2006/relationships/image" Target="../media/image79.png"/><Relationship Id="rId9" Type="http://schemas.openxmlformats.org/officeDocument/2006/relationships/image" Target="../media/image78.png"/><Relationship Id="rId14" Type="http://schemas.openxmlformats.org/officeDocument/2006/relationships/image" Target="../media/image720.png"/></Relationships>
</file>

<file path=ppt/slides/_rels/slide24.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png"/><Relationship Id="rId7" Type="http://schemas.openxmlformats.org/officeDocument/2006/relationships/image" Target="../media/image800.png"/><Relationship Id="rId12" Type="http://schemas.openxmlformats.org/officeDocument/2006/relationships/image" Target="../media/image95.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760.png"/><Relationship Id="rId10" Type="http://schemas.openxmlformats.org/officeDocument/2006/relationships/image" Target="../media/image90.png"/><Relationship Id="rId4" Type="http://schemas.openxmlformats.org/officeDocument/2006/relationships/image" Target="../media/image18.emf"/><Relationship Id="rId9" Type="http://schemas.openxmlformats.org/officeDocument/2006/relationships/image" Target="../media/image8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40.png"/><Relationship Id="rId5" Type="http://schemas.openxmlformats.org/officeDocument/2006/relationships/image" Target="../media/image19.emf"/><Relationship Id="rId4" Type="http://schemas.openxmlformats.org/officeDocument/2006/relationships/image" Target="../media/image94.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02.png"/><Relationship Id="rId5" Type="http://schemas.openxmlformats.org/officeDocument/2006/relationships/image" Target="../media/image21.emf"/><Relationship Id="rId4" Type="http://schemas.openxmlformats.org/officeDocument/2006/relationships/image" Target="../media/image9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2.png"/><Relationship Id="rId7" Type="http://schemas.openxmlformats.org/officeDocument/2006/relationships/image" Target="../media/image410.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22.emf"/><Relationship Id="rId4" Type="http://schemas.openxmlformats.org/officeDocument/2006/relationships/image" Target="../media/image10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emf"/><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3.emf"/><Relationship Id="rId5" Type="http://schemas.openxmlformats.org/officeDocument/2006/relationships/image" Target="../media/image42.png"/><Relationship Id="rId4" Type="http://schemas.openxmlformats.org/officeDocument/2006/relationships/image" Target="../media/image970.png"/></Relationships>
</file>

<file path=ppt/slides/_rels/slide32.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2.png"/><Relationship Id="rId7" Type="http://schemas.openxmlformats.org/officeDocument/2006/relationships/image" Target="../media/image104.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 Id="rId9" Type="http://schemas.openxmlformats.org/officeDocument/2006/relationships/image" Target="../media/image117.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emf"/><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040.png"/><Relationship Id="rId5" Type="http://schemas.openxmlformats.org/officeDocument/2006/relationships/image" Target="../media/image119.png"/><Relationship Id="rId4" Type="http://schemas.openxmlformats.org/officeDocument/2006/relationships/image" Target="../media/image118.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109.png"/><Relationship Id="rId4" Type="http://schemas.openxmlformats.org/officeDocument/2006/relationships/image" Target="../media/image10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a:t>UNIT: Further Trigonometry</a:t>
            </a:r>
            <a:endParaRPr lang="en-GB" sz="3600" dirty="0"/>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94190" y="859985"/>
            <a:ext cx="6478274"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This unit on Further Trigonometry is divided into the following five units of work.</a:t>
            </a:r>
          </a:p>
        </p:txBody>
      </p:sp>
      <p:sp>
        <p:nvSpPr>
          <p:cNvPr id="15373" name="TextBox 2"/>
          <p:cNvSpPr txBox="1">
            <a:spLocks noChangeArrowheads="1"/>
          </p:cNvSpPr>
          <p:nvPr/>
        </p:nvSpPr>
        <p:spPr bwMode="auto">
          <a:xfrm>
            <a:off x="3791744" y="0"/>
            <a:ext cx="7058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Clr>
                <a:srgbClr val="000000"/>
              </a:buClr>
              <a:buSzPct val="100000"/>
              <a:buFont typeface="Times New Roman" panose="02020603050405020304" pitchFamily="18" charset="0"/>
              <a:buNone/>
            </a:pPr>
            <a:r>
              <a:rPr lang="en-US" altLang="en-US" sz="2800" b="1" dirty="0"/>
              <a:t>Further Trigonometry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C33D2A7-996E-4A17-8821-8372C2933444}"/>
              </a:ext>
            </a:extLst>
          </p:cNvPr>
          <p:cNvSpPr/>
          <p:nvPr/>
        </p:nvSpPr>
        <p:spPr>
          <a:xfrm>
            <a:off x="3527513" y="2204864"/>
            <a:ext cx="7369220" cy="3416320"/>
          </a:xfrm>
          <a:prstGeom prst="rect">
            <a:avLst/>
          </a:prstGeom>
        </p:spPr>
        <p:txBody>
          <a:bodyPr wrap="square">
            <a:spAutoFit/>
          </a:bodyPr>
          <a:lstStyle/>
          <a:p>
            <a:pPr marL="457200" indent="-457200">
              <a:buAutoNum type="arabicPeriod"/>
            </a:pPr>
            <a:r>
              <a:rPr lang="en-US" sz="2400" dirty="0"/>
              <a:t>Radian Measure</a:t>
            </a:r>
          </a:p>
          <a:p>
            <a:pPr marL="457200" indent="-457200">
              <a:buAutoNum type="arabicPeriod"/>
            </a:pPr>
            <a:endParaRPr lang="en-US" sz="2400" dirty="0"/>
          </a:p>
          <a:p>
            <a:pPr marL="457200" indent="-457200">
              <a:buAutoNum type="arabicPeriod" startAt="2"/>
            </a:pPr>
            <a:r>
              <a:rPr lang="en-US" sz="2400" dirty="0"/>
              <a:t>Arc and Sector</a:t>
            </a:r>
          </a:p>
          <a:p>
            <a:pPr marL="457200" indent="-457200">
              <a:buAutoNum type="arabicPeriod" startAt="2"/>
            </a:pPr>
            <a:endParaRPr lang="en-US" sz="2400" dirty="0"/>
          </a:p>
          <a:p>
            <a:pPr marL="457200" indent="-457200">
              <a:buAutoNum type="arabicPeriod" startAt="3"/>
            </a:pPr>
            <a:r>
              <a:rPr lang="en-US" sz="2400" dirty="0"/>
              <a:t>Sine, Cosine and Tangent Functions</a:t>
            </a:r>
          </a:p>
          <a:p>
            <a:pPr marL="457200" indent="-457200">
              <a:buAutoNum type="arabicPeriod" startAt="3"/>
            </a:pPr>
            <a:endParaRPr lang="en-US" sz="2400" dirty="0"/>
          </a:p>
          <a:p>
            <a:pPr marL="457200" indent="-457200">
              <a:buAutoNum type="arabicPeriod" startAt="4"/>
            </a:pPr>
            <a:r>
              <a:rPr lang="en-US" sz="2400" dirty="0"/>
              <a:t>Solving Trigonometrical Equations</a:t>
            </a:r>
          </a:p>
          <a:p>
            <a:pPr marL="457200" indent="-457200">
              <a:buAutoNum type="arabicPeriod" startAt="4"/>
            </a:pPr>
            <a:endParaRPr lang="en-US" sz="2400" dirty="0"/>
          </a:p>
          <a:p>
            <a:r>
              <a:rPr lang="en-US" sz="2400" dirty="0"/>
              <a:t>5.   Properties of Trig Functions</a:t>
            </a:r>
            <a:endParaRPr lang="en-GB" sz="2400" dirty="0"/>
          </a:p>
        </p:txBody>
      </p:sp>
      <p:sp>
        <p:nvSpPr>
          <p:cNvPr id="8" name="TextBox 7">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1</a:t>
            </a:r>
            <a:endParaRPr lang="en-GB" dirty="0"/>
          </a:p>
        </p:txBody>
      </p:sp>
    </p:spTree>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98562" y="384594"/>
            <a:ext cx="9680548" cy="3570208"/>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spcAft>
                <a:spcPts val="600"/>
              </a:spcAft>
              <a:buClr>
                <a:srgbClr val="000000"/>
              </a:buClr>
              <a:buSzPct val="100000"/>
              <a:defRPr/>
            </a:pPr>
            <a:r>
              <a:rPr lang="en-US" sz="2400" b="1" dirty="0"/>
              <a:t>What are radians ?</a:t>
            </a:r>
          </a:p>
          <a:p>
            <a:pPr marL="0" indent="0" eaLnBrk="1" hangingPunct="1">
              <a:spcAft>
                <a:spcPts val="600"/>
              </a:spcAft>
              <a:buClr>
                <a:srgbClr val="000000"/>
              </a:buClr>
              <a:buSzPct val="100000"/>
              <a:defRPr/>
            </a:pPr>
            <a:r>
              <a:rPr lang="en-US" sz="2400" dirty="0"/>
              <a:t>Radians are an alternative unit of measure for angles, often used in trigonometry. They relate the arc length of a sector to its angle. Here is an explanation of how radians are worked out. One radian corresponds to the angle which gives the same arc length as the radius. </a:t>
            </a:r>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3791744" y="0"/>
            <a:ext cx="7058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Clr>
                <a:srgbClr val="000000"/>
              </a:buClr>
              <a:buSzPct val="100000"/>
              <a:buFont typeface="Times New Roman" panose="02020603050405020304" pitchFamily="18" charset="0"/>
              <a:buNone/>
            </a:pPr>
            <a:r>
              <a:rPr lang="en-US" altLang="en-US" sz="2800" b="1" dirty="0"/>
              <a:t>Radian Measure</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7B18B364-68DC-407E-9B7F-AB571027A986}"/>
              </a:ext>
            </a:extLst>
          </p:cNvPr>
          <p:cNvSpPr txBox="1"/>
          <p:nvPr/>
        </p:nvSpPr>
        <p:spPr>
          <a:xfrm>
            <a:off x="2398562" y="3210867"/>
            <a:ext cx="9145016" cy="1200329"/>
          </a:xfrm>
          <a:prstGeom prst="rect">
            <a:avLst/>
          </a:prstGeom>
          <a:noFill/>
        </p:spPr>
        <p:txBody>
          <a:bodyPr wrap="square" rtlCol="0">
            <a:spAutoFit/>
          </a:bodyPr>
          <a:lstStyle/>
          <a:p>
            <a:r>
              <a:rPr lang="en-US" sz="2400" dirty="0"/>
              <a:t>Remember for any circle with radius r </a:t>
            </a:r>
          </a:p>
          <a:p>
            <a:r>
              <a:rPr lang="en-US" sz="2400" dirty="0"/>
              <a:t>   Circumference of the circle = 2𝜋𝑟</a:t>
            </a:r>
          </a:p>
          <a:p>
            <a:r>
              <a:rPr lang="en-US" sz="2400" dirty="0"/>
              <a:t>   Here is a drawing of the circle showing a sector</a:t>
            </a:r>
            <a:endParaRPr lang="en-GB" sz="2400" dirty="0"/>
          </a:p>
        </p:txBody>
      </p:sp>
      <p:sp>
        <p:nvSpPr>
          <p:cNvPr id="15" name="TextBox 14">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1</a:t>
            </a:r>
            <a:endParaRPr lang="en-GB" dirty="0"/>
          </a:p>
        </p:txBody>
      </p:sp>
    </p:spTree>
    <p:extLst>
      <p:ext uri="{BB962C8B-B14F-4D97-AF65-F5344CB8AC3E}">
        <p14:creationId xmlns:p14="http://schemas.microsoft.com/office/powerpoint/2010/main" val="213792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7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98562" y="384594"/>
            <a:ext cx="9680548"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3791744" y="0"/>
            <a:ext cx="7058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Clr>
                <a:srgbClr val="000000"/>
              </a:buClr>
              <a:buSzPct val="100000"/>
              <a:buFont typeface="Times New Roman" panose="02020603050405020304" pitchFamily="18" charset="0"/>
              <a:buNone/>
            </a:pPr>
            <a:r>
              <a:rPr lang="en-US" altLang="en-US" sz="2800" b="1" dirty="0"/>
              <a:t>Radian Measure</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4BD33846-D815-4EE0-9488-2C7BFCD654CA}"/>
              </a:ext>
            </a:extLst>
          </p:cNvPr>
          <p:cNvPicPr>
            <a:picLocks noChangeAspect="1"/>
          </p:cNvPicPr>
          <p:nvPr/>
        </p:nvPicPr>
        <p:blipFill>
          <a:blip r:embed="rId4"/>
          <a:stretch>
            <a:fillRect/>
          </a:stretch>
        </p:blipFill>
        <p:spPr>
          <a:xfrm>
            <a:off x="2927648" y="611867"/>
            <a:ext cx="2500211" cy="237324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02C2861-C59D-4E47-B813-2BE241E0A7EB}"/>
                  </a:ext>
                </a:extLst>
              </p:cNvPr>
              <p:cNvSpPr txBox="1"/>
              <p:nvPr/>
            </p:nvSpPr>
            <p:spPr>
              <a:xfrm>
                <a:off x="2927648" y="3081198"/>
                <a:ext cx="7852412" cy="619272"/>
              </a:xfrm>
              <a:prstGeom prst="rect">
                <a:avLst/>
              </a:prstGeom>
              <a:noFill/>
            </p:spPr>
            <p:txBody>
              <a:bodyPr wrap="square" rtlCol="0">
                <a:spAutoFit/>
              </a:bodyPr>
              <a:lstStyle/>
              <a:p>
                <a:r>
                  <a:rPr lang="en-US" sz="2400" dirty="0"/>
                  <a:t>The arc length PQ = </a:t>
                </a:r>
                <a14:m>
                  <m:oMath xmlns:m="http://schemas.openxmlformats.org/officeDocument/2006/math">
                    <m:f>
                      <m:fPr>
                        <m:ctrlPr>
                          <a:rPr lang="en-US" sz="2400" i="1" smtClean="0">
                            <a:latin typeface="Cambria Math" panose="02040503050406030204" pitchFamily="18" charset="0"/>
                          </a:rPr>
                        </m:ctrlPr>
                      </m:fPr>
                      <m:num>
                        <m:r>
                          <a:rPr lang="el-GR" sz="2400" b="0" i="1" smtClean="0">
                            <a:latin typeface="Cambria Math" panose="02040503050406030204" pitchFamily="18" charset="0"/>
                          </a:rPr>
                          <m:t>𝛳</m:t>
                        </m:r>
                      </m:num>
                      <m:den>
                        <m:r>
                          <a:rPr lang="en-US" sz="2400" b="0" i="1" smtClean="0">
                            <a:latin typeface="Cambria Math" panose="02040503050406030204" pitchFamily="18" charset="0"/>
                          </a:rPr>
                          <m:t>360</m:t>
                        </m:r>
                      </m:den>
                    </m:f>
                  </m:oMath>
                </a14:m>
                <a:r>
                  <a:rPr lang="en-GB" sz="2400" dirty="0"/>
                  <a:t> </a:t>
                </a:r>
                <a14:m>
                  <m:oMath xmlns:m="http://schemas.openxmlformats.org/officeDocument/2006/math">
                    <m:r>
                      <a:rPr lang="en-GB" sz="2400" i="1" dirty="0" smtClean="0">
                        <a:latin typeface="Cambria Math"/>
                        <a:ea typeface="Cambria Math"/>
                      </a:rPr>
                      <m:t>×</m:t>
                    </m:r>
                  </m:oMath>
                </a14:m>
                <a:r>
                  <a:rPr lang="en-GB" sz="2400" dirty="0"/>
                  <a:t> 2</a:t>
                </a:r>
                <a:r>
                  <a:rPr lang="en-US" sz="2400" dirty="0"/>
                  <a:t>𝜋𝑟  ( see unit xxx )</a:t>
                </a:r>
                <a:r>
                  <a:rPr lang="en-GB" sz="2400" dirty="0"/>
                  <a:t> </a:t>
                </a:r>
              </a:p>
            </p:txBody>
          </p:sp>
        </mc:Choice>
        <mc:Fallback xmlns="">
          <p:sp>
            <p:nvSpPr>
              <p:cNvPr id="7" name="TextBox 6">
                <a:extLst>
                  <a:ext uri="{FF2B5EF4-FFF2-40B4-BE49-F238E27FC236}">
                    <a16:creationId xmlns:a16="http://schemas.microsoft.com/office/drawing/2014/main" id="{702C2861-C59D-4E47-B813-2BE241E0A7EB}"/>
                  </a:ext>
                </a:extLst>
              </p:cNvPr>
              <p:cNvSpPr txBox="1">
                <a:spLocks noRot="1" noChangeAspect="1" noMove="1" noResize="1" noEditPoints="1" noAdjustHandles="1" noChangeArrowheads="1" noChangeShapeType="1" noTextEdit="1"/>
              </p:cNvSpPr>
              <p:nvPr/>
            </p:nvSpPr>
            <p:spPr>
              <a:xfrm>
                <a:off x="2927648" y="3081198"/>
                <a:ext cx="7852412" cy="619272"/>
              </a:xfrm>
              <a:prstGeom prst="rect">
                <a:avLst/>
              </a:prstGeom>
              <a:blipFill>
                <a:blip r:embed="rId5"/>
                <a:stretch>
                  <a:fillRect l="-1133" b="-102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24BFF2F-9618-4780-BA0E-93AB37F03067}"/>
                  </a:ext>
                </a:extLst>
              </p:cNvPr>
              <p:cNvSpPr txBox="1"/>
              <p:nvPr/>
            </p:nvSpPr>
            <p:spPr>
              <a:xfrm>
                <a:off x="2953390" y="5001275"/>
                <a:ext cx="6526985" cy="625556"/>
              </a:xfrm>
              <a:prstGeom prst="rect">
                <a:avLst/>
              </a:prstGeom>
              <a:noFill/>
            </p:spPr>
            <p:txBody>
              <a:bodyPr wrap="square" rtlCol="0">
                <a:spAutoFit/>
              </a:bodyPr>
              <a:lstStyle/>
              <a:p>
                <a:r>
                  <a:rPr lang="en-US" sz="2400" dirty="0"/>
                  <a:t>Rearranging,  </a:t>
                </a:r>
                <a14:m>
                  <m:oMath xmlns:m="http://schemas.openxmlformats.org/officeDocument/2006/math">
                    <m:r>
                      <a:rPr lang="el-GR" sz="2400" i="1">
                        <a:latin typeface="Cambria Math" panose="02040503050406030204" pitchFamily="18" charset="0"/>
                      </a:rPr>
                      <m:t>𝛳</m:t>
                    </m:r>
                  </m:oMath>
                </a14:m>
                <a:r>
                  <a:rPr lang="en-US" sz="2400" dirty="0"/>
                  <a:t> =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360</m:t>
                        </m:r>
                      </m:num>
                      <m:den>
                        <m:r>
                          <m:rPr>
                            <m:nor/>
                          </m:rPr>
                          <a:rPr lang="en-GB" sz="2400" dirty="0"/>
                          <m:t>2</m:t>
                        </m:r>
                        <m:r>
                          <m:rPr>
                            <m:nor/>
                          </m:rPr>
                          <a:rPr lang="en-US" sz="2400" dirty="0"/>
                          <m:t>𝜋</m:t>
                        </m:r>
                      </m:den>
                    </m:f>
                  </m:oMath>
                </a14:m>
                <a:endParaRPr lang="en-GB" sz="2400" dirty="0"/>
              </a:p>
            </p:txBody>
          </p:sp>
        </mc:Choice>
        <mc:Fallback xmlns="">
          <p:sp>
            <p:nvSpPr>
              <p:cNvPr id="8" name="TextBox 7">
                <a:extLst>
                  <a:ext uri="{FF2B5EF4-FFF2-40B4-BE49-F238E27FC236}">
                    <a16:creationId xmlns:a16="http://schemas.microsoft.com/office/drawing/2014/main" id="{F24BFF2F-9618-4780-BA0E-93AB37F03067}"/>
                  </a:ext>
                </a:extLst>
              </p:cNvPr>
              <p:cNvSpPr txBox="1">
                <a:spLocks noRot="1" noChangeAspect="1" noMove="1" noResize="1" noEditPoints="1" noAdjustHandles="1" noChangeArrowheads="1" noChangeShapeType="1" noTextEdit="1"/>
              </p:cNvSpPr>
              <p:nvPr/>
            </p:nvSpPr>
            <p:spPr>
              <a:xfrm>
                <a:off x="2953390" y="5001275"/>
                <a:ext cx="6526985" cy="625556"/>
              </a:xfrm>
              <a:prstGeom prst="rect">
                <a:avLst/>
              </a:prstGeom>
              <a:blipFill>
                <a:blip r:embed="rId6"/>
                <a:stretch>
                  <a:fillRect l="-1362"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F6A6811-CEF2-4AFD-8FAA-E67785EFB229}"/>
                  </a:ext>
                </a:extLst>
              </p:cNvPr>
              <p:cNvSpPr txBox="1"/>
              <p:nvPr/>
            </p:nvSpPr>
            <p:spPr>
              <a:xfrm>
                <a:off x="2983293" y="5608556"/>
                <a:ext cx="2520280" cy="616259"/>
              </a:xfrm>
              <a:prstGeom prst="rect">
                <a:avLst/>
              </a:prstGeom>
              <a:noFill/>
            </p:spPr>
            <p:txBody>
              <a:bodyPr wrap="square" rtlCol="0">
                <a:spAutoFit/>
              </a:bodyPr>
              <a:lstStyle/>
              <a:p>
                <a:r>
                  <a:rPr lang="en-US" sz="2400" dirty="0"/>
                  <a:t> </a:t>
                </a:r>
                <a14:m>
                  <m:oMath xmlns:m="http://schemas.openxmlformats.org/officeDocument/2006/math">
                    <m:r>
                      <a:rPr lang="el-GR" sz="2400" i="1">
                        <a:latin typeface="Cambria Math" panose="02040503050406030204" pitchFamily="18" charset="0"/>
                      </a:rPr>
                      <m:t>𝛳</m:t>
                    </m:r>
                  </m:oMath>
                </a14:m>
                <a:r>
                  <a:rPr lang="en-US" sz="2400" dirty="0"/>
                  <a:t> =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180</m:t>
                        </m:r>
                      </m:num>
                      <m:den>
                        <m:r>
                          <m:rPr>
                            <m:nor/>
                          </m:rPr>
                          <a:rPr lang="en-US" sz="2400" dirty="0"/>
                          <m:t> </m:t>
                        </m:r>
                        <m:r>
                          <m:rPr>
                            <m:nor/>
                          </m:rPr>
                          <a:rPr lang="en-US" sz="2400" dirty="0"/>
                          <m:t>𝜋</m:t>
                        </m:r>
                      </m:den>
                    </m:f>
                  </m:oMath>
                </a14:m>
                <a:endParaRPr lang="en-GB" sz="2400" dirty="0"/>
              </a:p>
            </p:txBody>
          </p:sp>
        </mc:Choice>
        <mc:Fallback xmlns="">
          <p:sp>
            <p:nvSpPr>
              <p:cNvPr id="9" name="TextBox 8">
                <a:extLst>
                  <a:ext uri="{FF2B5EF4-FFF2-40B4-BE49-F238E27FC236}">
                    <a16:creationId xmlns:a16="http://schemas.microsoft.com/office/drawing/2014/main" id="{7F6A6811-CEF2-4AFD-8FAA-E67785EFB229}"/>
                  </a:ext>
                </a:extLst>
              </p:cNvPr>
              <p:cNvSpPr txBox="1">
                <a:spLocks noRot="1" noChangeAspect="1" noMove="1" noResize="1" noEditPoints="1" noAdjustHandles="1" noChangeArrowheads="1" noChangeShapeType="1" noTextEdit="1"/>
              </p:cNvSpPr>
              <p:nvPr/>
            </p:nvSpPr>
            <p:spPr>
              <a:xfrm>
                <a:off x="2983293" y="5608556"/>
                <a:ext cx="2520280" cy="616259"/>
              </a:xfrm>
              <a:prstGeom prst="rect">
                <a:avLst/>
              </a:prstGeom>
              <a:blipFill>
                <a:blip r:embed="rId7"/>
                <a:stretch>
                  <a:fillRect b="-26531"/>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87917F75-0CDD-47B3-8271-BC4C6CCDF1DE}"/>
              </a:ext>
            </a:extLst>
          </p:cNvPr>
          <p:cNvSpPr txBox="1"/>
          <p:nvPr/>
        </p:nvSpPr>
        <p:spPr>
          <a:xfrm>
            <a:off x="2927648" y="3700470"/>
            <a:ext cx="1584176" cy="461665"/>
          </a:xfrm>
          <a:prstGeom prst="rect">
            <a:avLst/>
          </a:prstGeom>
          <a:noFill/>
        </p:spPr>
        <p:txBody>
          <a:bodyPr wrap="square" rtlCol="0">
            <a:spAutoFit/>
          </a:bodyPr>
          <a:lstStyle/>
          <a:p>
            <a:r>
              <a:rPr lang="en-US" sz="2400" dirty="0"/>
              <a:t> If PQ = </a:t>
            </a:r>
            <a:r>
              <a:rPr lang="en-US" sz="2400" i="1" dirty="0">
                <a:latin typeface="Times" pitchFamily="2" charset="0"/>
              </a:rPr>
              <a:t>r</a:t>
            </a:r>
            <a:endParaRPr lang="en-GB" sz="2400" i="1" dirty="0">
              <a:latin typeface="Times" pitchFamily="2" charset="0"/>
            </a:endParaRPr>
          </a:p>
        </p:txBody>
      </p:sp>
      <p:pic>
        <p:nvPicPr>
          <p:cNvPr id="16" name="Picture 15">
            <a:extLst>
              <a:ext uri="{FF2B5EF4-FFF2-40B4-BE49-F238E27FC236}">
                <a16:creationId xmlns:a16="http://schemas.microsoft.com/office/drawing/2014/main" id="{873CDA41-C5E4-441F-95B8-D076DE9F2FF4}"/>
              </a:ext>
            </a:extLst>
          </p:cNvPr>
          <p:cNvPicPr>
            <a:picLocks noChangeAspect="1"/>
          </p:cNvPicPr>
          <p:nvPr/>
        </p:nvPicPr>
        <p:blipFill rotWithShape="1">
          <a:blip r:embed="rId8"/>
          <a:srcRect b="7633"/>
          <a:stretch/>
        </p:blipFill>
        <p:spPr>
          <a:xfrm>
            <a:off x="6123824" y="612792"/>
            <a:ext cx="2398782" cy="2373243"/>
          </a:xfrm>
          <a:prstGeom prst="rect">
            <a:avLst/>
          </a:prstGeom>
        </p:spPr>
      </p:pic>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57A58A87-DEC2-46E6-8200-41B9B07369A3}"/>
                  </a:ext>
                </a:extLst>
              </p:cNvPr>
              <p:cNvSpPr/>
              <p:nvPr/>
            </p:nvSpPr>
            <p:spPr>
              <a:xfrm>
                <a:off x="2983293" y="6240972"/>
                <a:ext cx="2618024" cy="617028"/>
              </a:xfrm>
              <a:prstGeom prst="rect">
                <a:avLst/>
              </a:prstGeom>
            </p:spPr>
            <p:txBody>
              <a:bodyPr wrap="none">
                <a:spAutoFit/>
              </a:bodyPr>
              <a:lstStyle/>
              <a:p>
                <a:r>
                  <a:rPr lang="en-US" sz="2400" dirty="0"/>
                  <a:t>One radian =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180</m:t>
                        </m:r>
                      </m:num>
                      <m:den>
                        <m:r>
                          <m:rPr>
                            <m:nor/>
                          </m:rPr>
                          <a:rPr lang="en-US" sz="2400" dirty="0"/>
                          <m:t> </m:t>
                        </m:r>
                        <m:r>
                          <m:rPr>
                            <m:nor/>
                          </m:rPr>
                          <a:rPr lang="en-US" sz="2400" dirty="0"/>
                          <m:t>𝜋</m:t>
                        </m:r>
                      </m:den>
                    </m:f>
                  </m:oMath>
                </a14:m>
                <a:endParaRPr lang="en-GB" sz="2400" dirty="0"/>
              </a:p>
            </p:txBody>
          </p:sp>
        </mc:Choice>
        <mc:Fallback xmlns="">
          <p:sp>
            <p:nvSpPr>
              <p:cNvPr id="12" name="Rectangle 11">
                <a:extLst>
                  <a:ext uri="{FF2B5EF4-FFF2-40B4-BE49-F238E27FC236}">
                    <a16:creationId xmlns:a16="http://schemas.microsoft.com/office/drawing/2014/main" id="{57A58A87-DEC2-46E6-8200-41B9B07369A3}"/>
                  </a:ext>
                </a:extLst>
              </p:cNvPr>
              <p:cNvSpPr>
                <a:spLocks noRot="1" noChangeAspect="1" noMove="1" noResize="1" noEditPoints="1" noAdjustHandles="1" noChangeArrowheads="1" noChangeShapeType="1" noTextEdit="1"/>
              </p:cNvSpPr>
              <p:nvPr/>
            </p:nvSpPr>
            <p:spPr>
              <a:xfrm>
                <a:off x="2983293" y="6240972"/>
                <a:ext cx="2618024" cy="617028"/>
              </a:xfrm>
              <a:prstGeom prst="rect">
                <a:avLst/>
              </a:prstGeom>
              <a:blipFill>
                <a:blip r:embed="rId9"/>
                <a:stretch>
                  <a:fillRect l="-3382" b="-26531"/>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1</a:t>
            </a:r>
            <a:endParaRPr lang="en-GB" dirty="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D96932B-FB3B-8241-BDC6-FE676A5AA10C}"/>
                  </a:ext>
                </a:extLst>
              </p:cNvPr>
              <p:cNvSpPr txBox="1"/>
              <p:nvPr/>
            </p:nvSpPr>
            <p:spPr>
              <a:xfrm>
                <a:off x="2927648" y="4320895"/>
                <a:ext cx="7852412" cy="619272"/>
              </a:xfrm>
              <a:prstGeom prst="rect">
                <a:avLst/>
              </a:prstGeom>
              <a:noFill/>
            </p:spPr>
            <p:txBody>
              <a:bodyPr wrap="square" rtlCol="0">
                <a:spAutoFit/>
              </a:bodyPr>
              <a:lstStyle/>
              <a:p>
                <a:r>
                  <a:rPr lang="en-US" sz="2400" dirty="0"/>
                  <a:t>Then  r = </a:t>
                </a:r>
                <a14:m>
                  <m:oMath xmlns:m="http://schemas.openxmlformats.org/officeDocument/2006/math">
                    <m:f>
                      <m:fPr>
                        <m:ctrlPr>
                          <a:rPr lang="en-US" sz="2400" i="1" smtClean="0">
                            <a:latin typeface="Cambria Math" panose="02040503050406030204" pitchFamily="18" charset="0"/>
                          </a:rPr>
                        </m:ctrlPr>
                      </m:fPr>
                      <m:num>
                        <m:r>
                          <a:rPr lang="el-GR" sz="2400" b="0" i="1" smtClean="0">
                            <a:latin typeface="Cambria Math" panose="02040503050406030204" pitchFamily="18" charset="0"/>
                          </a:rPr>
                          <m:t>𝛳</m:t>
                        </m:r>
                      </m:num>
                      <m:den>
                        <m:r>
                          <a:rPr lang="en-US" sz="2400" b="0" i="1" smtClean="0">
                            <a:latin typeface="Cambria Math" panose="02040503050406030204" pitchFamily="18" charset="0"/>
                          </a:rPr>
                          <m:t>360</m:t>
                        </m:r>
                      </m:den>
                    </m:f>
                  </m:oMath>
                </a14:m>
                <a:r>
                  <a:rPr lang="en-GB" sz="2400" dirty="0"/>
                  <a:t> </a:t>
                </a:r>
                <a14:m>
                  <m:oMath xmlns:m="http://schemas.openxmlformats.org/officeDocument/2006/math">
                    <m:r>
                      <a:rPr lang="en-GB" sz="2400" i="1" dirty="0" smtClean="0">
                        <a:latin typeface="Cambria Math"/>
                        <a:ea typeface="Cambria Math"/>
                      </a:rPr>
                      <m:t>×</m:t>
                    </m:r>
                  </m:oMath>
                </a14:m>
                <a:r>
                  <a:rPr lang="en-GB" sz="2400" dirty="0"/>
                  <a:t> 2</a:t>
                </a:r>
                <a:r>
                  <a:rPr lang="en-US" sz="2400" dirty="0"/>
                  <a:t>𝜋𝑟  </a:t>
                </a:r>
                <a:r>
                  <a:rPr lang="en-GB" sz="2400" dirty="0"/>
                  <a:t> </a:t>
                </a:r>
              </a:p>
            </p:txBody>
          </p:sp>
        </mc:Choice>
        <mc:Fallback xmlns="">
          <p:sp>
            <p:nvSpPr>
              <p:cNvPr id="17" name="TextBox 16">
                <a:extLst>
                  <a:ext uri="{FF2B5EF4-FFF2-40B4-BE49-F238E27FC236}">
                    <a16:creationId xmlns:a16="http://schemas.microsoft.com/office/drawing/2014/main" id="{3D96932B-FB3B-8241-BDC6-FE676A5AA10C}"/>
                  </a:ext>
                </a:extLst>
              </p:cNvPr>
              <p:cNvSpPr txBox="1">
                <a:spLocks noRot="1" noChangeAspect="1" noMove="1" noResize="1" noEditPoints="1" noAdjustHandles="1" noChangeArrowheads="1" noChangeShapeType="1" noTextEdit="1"/>
              </p:cNvSpPr>
              <p:nvPr/>
            </p:nvSpPr>
            <p:spPr>
              <a:xfrm>
                <a:off x="2927648" y="4320895"/>
                <a:ext cx="7852412" cy="619272"/>
              </a:xfrm>
              <a:prstGeom prst="rect">
                <a:avLst/>
              </a:prstGeom>
              <a:blipFill>
                <a:blip r:embed="rId10"/>
                <a:stretch>
                  <a:fillRect l="-1133" b="-10417"/>
                </a:stretch>
              </a:blipFill>
            </p:spPr>
            <p:txBody>
              <a:bodyPr/>
              <a:lstStyle/>
              <a:p>
                <a:r>
                  <a:rPr lang="en-US">
                    <a:noFill/>
                  </a:rPr>
                  <a:t> </a:t>
                </a:r>
              </a:p>
            </p:txBody>
          </p:sp>
        </mc:Fallback>
      </mc:AlternateContent>
    </p:spTree>
    <p:extLst>
      <p:ext uri="{BB962C8B-B14F-4D97-AF65-F5344CB8AC3E}">
        <p14:creationId xmlns:p14="http://schemas.microsoft.com/office/powerpoint/2010/main" val="33946207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319624" y="24618"/>
            <a:ext cx="9872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Radian Measure</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27BF4EBA-DA77-460F-BD37-00881AD80A47}"/>
              </a:ext>
            </a:extLst>
          </p:cNvPr>
          <p:cNvSpPr/>
          <p:nvPr/>
        </p:nvSpPr>
        <p:spPr>
          <a:xfrm>
            <a:off x="4234625" y="3160305"/>
            <a:ext cx="255198" cy="400110"/>
          </a:xfrm>
          <a:prstGeom prst="rect">
            <a:avLst/>
          </a:prstGeom>
        </p:spPr>
        <p:txBody>
          <a:bodyPr wrap="none">
            <a:spAutoFit/>
          </a:bodyPr>
          <a:lstStyle/>
          <a:p>
            <a:r>
              <a:rPr lang="el-GR" dirty="0"/>
              <a:t> </a:t>
            </a:r>
            <a:endParaRPr lang="en-GB" dirty="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F5CBF6B-B0CF-43AD-84A4-8742D609D5C9}"/>
                  </a:ext>
                </a:extLst>
              </p:cNvPr>
              <p:cNvSpPr/>
              <p:nvPr/>
            </p:nvSpPr>
            <p:spPr>
              <a:xfrm>
                <a:off x="4965104" y="847247"/>
                <a:ext cx="2618024" cy="617028"/>
              </a:xfrm>
              <a:prstGeom prst="rect">
                <a:avLst/>
              </a:prstGeom>
            </p:spPr>
            <p:txBody>
              <a:bodyPr wrap="none">
                <a:spAutoFit/>
              </a:bodyPr>
              <a:lstStyle/>
              <a:p>
                <a:r>
                  <a:rPr lang="en-US" sz="2400" dirty="0"/>
                  <a:t>One radian =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180</m:t>
                        </m:r>
                      </m:num>
                      <m:den>
                        <m:r>
                          <m:rPr>
                            <m:nor/>
                          </m:rPr>
                          <a:rPr lang="en-US" sz="2400" dirty="0"/>
                          <m:t> </m:t>
                        </m:r>
                        <m:r>
                          <m:rPr>
                            <m:nor/>
                          </m:rPr>
                          <a:rPr lang="en-US" sz="2400" dirty="0"/>
                          <m:t>𝜋</m:t>
                        </m:r>
                      </m:den>
                    </m:f>
                  </m:oMath>
                </a14:m>
                <a:endParaRPr lang="en-GB" sz="2400" dirty="0"/>
              </a:p>
            </p:txBody>
          </p:sp>
        </mc:Choice>
        <mc:Fallback xmlns="">
          <p:sp>
            <p:nvSpPr>
              <p:cNvPr id="7" name="Rectangle 6">
                <a:extLst>
                  <a:ext uri="{FF2B5EF4-FFF2-40B4-BE49-F238E27FC236}">
                    <a16:creationId xmlns:a16="http://schemas.microsoft.com/office/drawing/2014/main" id="{5F5CBF6B-B0CF-43AD-84A4-8742D609D5C9}"/>
                  </a:ext>
                </a:extLst>
              </p:cNvPr>
              <p:cNvSpPr>
                <a:spLocks noRot="1" noChangeAspect="1" noMove="1" noResize="1" noEditPoints="1" noAdjustHandles="1" noChangeArrowheads="1" noChangeShapeType="1" noTextEdit="1"/>
              </p:cNvSpPr>
              <p:nvPr/>
            </p:nvSpPr>
            <p:spPr>
              <a:xfrm>
                <a:off x="4965104" y="847247"/>
                <a:ext cx="2618024" cy="617028"/>
              </a:xfrm>
              <a:prstGeom prst="rect">
                <a:avLst/>
              </a:prstGeom>
              <a:blipFill>
                <a:blip r:embed="rId4"/>
                <a:stretch>
                  <a:fillRect l="-3382" b="-26531"/>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CE99B033-0FDF-486C-895F-BD63C51546CC}"/>
              </a:ext>
            </a:extLst>
          </p:cNvPr>
          <p:cNvSpPr/>
          <p:nvPr/>
        </p:nvSpPr>
        <p:spPr>
          <a:xfrm>
            <a:off x="2538014" y="1482121"/>
            <a:ext cx="8910364" cy="461665"/>
          </a:xfrm>
          <a:prstGeom prst="rect">
            <a:avLst/>
          </a:prstGeom>
        </p:spPr>
        <p:txBody>
          <a:bodyPr wrap="square">
            <a:spAutoFit/>
          </a:bodyPr>
          <a:lstStyle/>
          <a:p>
            <a:r>
              <a:rPr lang="en-US" sz="2400" dirty="0"/>
              <a:t>This is not a very convenient definition, so it is usual to note that:</a:t>
            </a:r>
            <a:endParaRPr lang="en-GB" sz="2400" dirty="0"/>
          </a:p>
        </p:txBody>
      </p:sp>
      <p:sp>
        <p:nvSpPr>
          <p:cNvPr id="9" name="Rectangle 8">
            <a:extLst>
              <a:ext uri="{FF2B5EF4-FFF2-40B4-BE49-F238E27FC236}">
                <a16:creationId xmlns:a16="http://schemas.microsoft.com/office/drawing/2014/main" id="{3103AB50-6436-46EA-9FB6-26C28046CAFC}"/>
              </a:ext>
            </a:extLst>
          </p:cNvPr>
          <p:cNvSpPr/>
          <p:nvPr/>
        </p:nvSpPr>
        <p:spPr>
          <a:xfrm>
            <a:off x="4886759" y="2021903"/>
            <a:ext cx="3526928" cy="461665"/>
          </a:xfrm>
          <a:prstGeom prst="rect">
            <a:avLst/>
          </a:prstGeom>
        </p:spPr>
        <p:txBody>
          <a:bodyPr wrap="none">
            <a:spAutoFit/>
          </a:bodyPr>
          <a:lstStyle/>
          <a:p>
            <a:r>
              <a:rPr lang="en-GB" sz="2400" dirty="0"/>
              <a:t>𝜋 radians = 180 degrees</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A002E8CD-764A-4483-83D9-9E8430EEB29F}"/>
                  </a:ext>
                </a:extLst>
              </p:cNvPr>
              <p:cNvSpPr/>
              <p:nvPr/>
            </p:nvSpPr>
            <p:spPr>
              <a:xfrm>
                <a:off x="5302572" y="2652511"/>
                <a:ext cx="2140330" cy="618759"/>
              </a:xfrm>
              <a:prstGeom prst="rect">
                <a:avLst/>
              </a:prstGeom>
            </p:spPr>
            <p:txBody>
              <a:bodyPr wrap="none">
                <a:spAutoFit/>
              </a:bodyPr>
              <a:lstStyle/>
              <a:p>
                <a:r>
                  <a:rPr lang="en-GB" sz="2400" dirty="0"/>
                  <a:t>1 degree ≡ </a:t>
                </a:r>
                <a14:m>
                  <m:oMath xmlns:m="http://schemas.openxmlformats.org/officeDocument/2006/math">
                    <m:f>
                      <m:fPr>
                        <m:ctrlPr>
                          <a:rPr lang="en-GB" sz="2400" i="1" smtClean="0">
                            <a:latin typeface="Cambria Math" panose="02040503050406030204" pitchFamily="18" charset="0"/>
                          </a:rPr>
                        </m:ctrlPr>
                      </m:fPr>
                      <m:num>
                        <m:r>
                          <m:rPr>
                            <m:nor/>
                          </m:rPr>
                          <a:rPr lang="en-GB" sz="2400" dirty="0"/>
                          <m:t>𝜋</m:t>
                        </m:r>
                      </m:num>
                      <m:den>
                        <m:r>
                          <a:rPr lang="en-US" sz="2400" b="0" i="1" smtClean="0">
                            <a:latin typeface="Cambria Math" panose="02040503050406030204" pitchFamily="18" charset="0"/>
                          </a:rPr>
                          <m:t>180</m:t>
                        </m:r>
                      </m:den>
                    </m:f>
                  </m:oMath>
                </a14:m>
                <a:endParaRPr lang="en-GB" sz="2400" dirty="0"/>
              </a:p>
            </p:txBody>
          </p:sp>
        </mc:Choice>
        <mc:Fallback xmlns="">
          <p:sp>
            <p:nvSpPr>
              <p:cNvPr id="10" name="Rectangle 9">
                <a:extLst>
                  <a:ext uri="{FF2B5EF4-FFF2-40B4-BE49-F238E27FC236}">
                    <a16:creationId xmlns:a16="http://schemas.microsoft.com/office/drawing/2014/main" id="{A002E8CD-764A-4483-83D9-9E8430EEB29F}"/>
                  </a:ext>
                </a:extLst>
              </p:cNvPr>
              <p:cNvSpPr>
                <a:spLocks noRot="1" noChangeAspect="1" noMove="1" noResize="1" noEditPoints="1" noAdjustHandles="1" noChangeArrowheads="1" noChangeShapeType="1" noTextEdit="1"/>
              </p:cNvSpPr>
              <p:nvPr/>
            </p:nvSpPr>
            <p:spPr>
              <a:xfrm>
                <a:off x="5302572" y="2652511"/>
                <a:ext cx="2140330" cy="618759"/>
              </a:xfrm>
              <a:prstGeom prst="rect">
                <a:avLst/>
              </a:prstGeom>
              <a:blipFill>
                <a:blip r:embed="rId5"/>
                <a:stretch>
                  <a:fillRect l="-4734" b="-6000"/>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17AA992E-6716-41C9-8659-8926F663D38C}"/>
              </a:ext>
            </a:extLst>
          </p:cNvPr>
          <p:cNvSpPr/>
          <p:nvPr/>
        </p:nvSpPr>
        <p:spPr>
          <a:xfrm>
            <a:off x="2525066" y="3281557"/>
            <a:ext cx="1707519" cy="461665"/>
          </a:xfrm>
          <a:prstGeom prst="rect">
            <a:avLst/>
          </a:prstGeom>
        </p:spPr>
        <p:txBody>
          <a:bodyPr wrap="none">
            <a:spAutoFit/>
          </a:bodyPr>
          <a:lstStyle/>
          <a:p>
            <a:r>
              <a:rPr lang="en-GB" sz="2400" b="1" dirty="0"/>
              <a:t>Example 1</a:t>
            </a:r>
          </a:p>
        </p:txBody>
      </p:sp>
      <p:sp>
        <p:nvSpPr>
          <p:cNvPr id="12" name="Rectangle 11">
            <a:extLst>
              <a:ext uri="{FF2B5EF4-FFF2-40B4-BE49-F238E27FC236}">
                <a16:creationId xmlns:a16="http://schemas.microsoft.com/office/drawing/2014/main" id="{01350660-367D-438D-84F5-36CC47726E48}"/>
              </a:ext>
            </a:extLst>
          </p:cNvPr>
          <p:cNvSpPr/>
          <p:nvPr/>
        </p:nvSpPr>
        <p:spPr>
          <a:xfrm>
            <a:off x="4232585" y="3310119"/>
            <a:ext cx="7088800" cy="461665"/>
          </a:xfrm>
          <a:prstGeom prst="rect">
            <a:avLst/>
          </a:prstGeom>
        </p:spPr>
        <p:txBody>
          <a:bodyPr wrap="none">
            <a:spAutoFit/>
          </a:bodyPr>
          <a:lstStyle/>
          <a:p>
            <a:r>
              <a:rPr lang="en-US" sz="2400" dirty="0"/>
              <a:t>Convert the following angles in degrees to radians</a:t>
            </a:r>
            <a:r>
              <a:rPr lang="en-US" dirty="0"/>
              <a:t>.</a:t>
            </a:r>
            <a:endParaRPr lang="en-GB" dirty="0"/>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377689C0-C93B-4260-8BF9-2443574C2A4B}"/>
                  </a:ext>
                </a:extLst>
              </p:cNvPr>
              <p:cNvSpPr/>
              <p:nvPr/>
            </p:nvSpPr>
            <p:spPr>
              <a:xfrm>
                <a:off x="4197399" y="3934587"/>
                <a:ext cx="1245854" cy="461665"/>
              </a:xfrm>
              <a:prstGeom prst="rect">
                <a:avLst/>
              </a:prstGeom>
            </p:spPr>
            <p:txBody>
              <a:bodyPr wrap="none">
                <a:spAutoFit/>
              </a:bodyPr>
              <a:lstStyle/>
              <a:p>
                <a:r>
                  <a:rPr lang="en-GB" sz="2400" dirty="0"/>
                  <a:t>a) </a:t>
                </a:r>
                <a14:m>
                  <m:oMath xmlns:m="http://schemas.openxmlformats.org/officeDocument/2006/math">
                    <m:r>
                      <a:rPr lang="en-GB" sz="2400" i="1" dirty="0" smtClean="0">
                        <a:latin typeface="Cambria Math" panose="02040503050406030204" pitchFamily="18" charset="0"/>
                      </a:rPr>
                      <m:t>9</m:t>
                    </m:r>
                    <m:r>
                      <a:rPr lang="en-GB" sz="2400" i="1" dirty="0">
                        <a:latin typeface="Cambria Math" panose="02040503050406030204" pitchFamily="18" charset="0"/>
                      </a:rPr>
                      <m:t>0° </m:t>
                    </m:r>
                  </m:oMath>
                </a14:m>
                <a:r>
                  <a:rPr lang="en-GB" sz="2400" dirty="0"/>
                  <a:t>=</a:t>
                </a:r>
              </a:p>
            </p:txBody>
          </p:sp>
        </mc:Choice>
        <mc:Fallback xmlns="">
          <p:sp>
            <p:nvSpPr>
              <p:cNvPr id="13" name="Rectangle 12">
                <a:extLst>
                  <a:ext uri="{FF2B5EF4-FFF2-40B4-BE49-F238E27FC236}">
                    <a16:creationId xmlns:a16="http://schemas.microsoft.com/office/drawing/2014/main" id="{377689C0-C93B-4260-8BF9-2443574C2A4B}"/>
                  </a:ext>
                </a:extLst>
              </p:cNvPr>
              <p:cNvSpPr>
                <a:spLocks noRot="1" noChangeAspect="1" noMove="1" noResize="1" noEditPoints="1" noAdjustHandles="1" noChangeArrowheads="1" noChangeShapeType="1" noTextEdit="1"/>
              </p:cNvSpPr>
              <p:nvPr/>
            </p:nvSpPr>
            <p:spPr>
              <a:xfrm>
                <a:off x="4197399" y="3934587"/>
                <a:ext cx="1245854" cy="461665"/>
              </a:xfrm>
              <a:prstGeom prst="rect">
                <a:avLst/>
              </a:prstGeom>
              <a:blipFill>
                <a:blip r:embed="rId6"/>
                <a:stretch>
                  <a:fillRect l="-7071" t="-10811" r="-606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6A662CA1-E835-418A-9F40-89C927E63EF6}"/>
                  </a:ext>
                </a:extLst>
              </p:cNvPr>
              <p:cNvSpPr/>
              <p:nvPr/>
            </p:nvSpPr>
            <p:spPr>
              <a:xfrm>
                <a:off x="7442902" y="3952716"/>
                <a:ext cx="1773242" cy="461665"/>
              </a:xfrm>
              <a:prstGeom prst="rect">
                <a:avLst/>
              </a:prstGeom>
            </p:spPr>
            <p:txBody>
              <a:bodyPr wrap="none">
                <a:spAutoFit/>
              </a:bodyPr>
              <a:lstStyle/>
              <a:p>
                <a:r>
                  <a:rPr lang="en-GB" sz="2400" dirty="0"/>
                  <a:t>    b) </a:t>
                </a:r>
                <a14:m>
                  <m:oMath xmlns:m="http://schemas.openxmlformats.org/officeDocument/2006/math">
                    <m:r>
                      <a:rPr lang="en-GB" sz="2400" i="1" dirty="0" smtClean="0">
                        <a:latin typeface="Cambria Math" panose="02040503050406030204" pitchFamily="18" charset="0"/>
                      </a:rPr>
                      <m:t>720°</m:t>
                    </m:r>
                  </m:oMath>
                </a14:m>
                <a:r>
                  <a:rPr lang="en-GB" sz="2400" dirty="0"/>
                  <a:t> =</a:t>
                </a:r>
              </a:p>
            </p:txBody>
          </p:sp>
        </mc:Choice>
        <mc:Fallback xmlns="">
          <p:sp>
            <p:nvSpPr>
              <p:cNvPr id="15" name="Rectangle 14">
                <a:extLst>
                  <a:ext uri="{FF2B5EF4-FFF2-40B4-BE49-F238E27FC236}">
                    <a16:creationId xmlns:a16="http://schemas.microsoft.com/office/drawing/2014/main" id="{6A662CA1-E835-418A-9F40-89C927E63EF6}"/>
                  </a:ext>
                </a:extLst>
              </p:cNvPr>
              <p:cNvSpPr>
                <a:spLocks noRot="1" noChangeAspect="1" noMove="1" noResize="1" noEditPoints="1" noAdjustHandles="1" noChangeArrowheads="1" noChangeShapeType="1" noTextEdit="1"/>
              </p:cNvSpPr>
              <p:nvPr/>
            </p:nvSpPr>
            <p:spPr>
              <a:xfrm>
                <a:off x="7442902" y="3952716"/>
                <a:ext cx="1773242" cy="461665"/>
              </a:xfrm>
              <a:prstGeom prst="rect">
                <a:avLst/>
              </a:prstGeom>
              <a:blipFill>
                <a:blip r:embed="rId7"/>
                <a:stretch>
                  <a:fillRect t="-7895" r="-4255" b="-236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D23D2E9-6788-4EF6-8D22-247A330E8DB0}"/>
                  </a:ext>
                </a:extLst>
              </p:cNvPr>
              <p:cNvSpPr txBox="1"/>
              <p:nvPr/>
            </p:nvSpPr>
            <p:spPr>
              <a:xfrm>
                <a:off x="5476382" y="3881697"/>
                <a:ext cx="2027220" cy="616259"/>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panose="02040503050406030204" pitchFamily="18" charset="0"/>
                          </a:rPr>
                        </m:ctrlPr>
                      </m:fPr>
                      <m:num>
                        <m:r>
                          <m:rPr>
                            <m:nor/>
                          </m:rPr>
                          <a:rPr lang="en-GB" sz="2400" dirty="0">
                            <a:solidFill>
                              <a:srgbClr val="FF0000"/>
                            </a:solidFill>
                          </a:rPr>
                          <m:t>𝜋</m:t>
                        </m:r>
                      </m:num>
                      <m:den>
                        <m:r>
                          <a:rPr lang="en-US" sz="2400" b="0" i="1" dirty="0" smtClean="0">
                            <a:solidFill>
                              <a:srgbClr val="FF0000"/>
                            </a:solidFill>
                            <a:latin typeface="Cambria Math" panose="02040503050406030204" pitchFamily="18" charset="0"/>
                          </a:rPr>
                          <m:t>180</m:t>
                        </m:r>
                      </m:den>
                    </m:f>
                    <m:r>
                      <a:rPr lang="en-US" sz="2400">
                        <a:solidFill>
                          <a:srgbClr val="FF0000"/>
                        </a:solidFill>
                        <a:latin typeface="Cambria Math" panose="02040503050406030204" pitchFamily="18" charset="0"/>
                        <a:ea typeface="Cambria Math" panose="02040503050406030204" pitchFamily="18" charset="0"/>
                      </a:rPr>
                      <m:t>×</m:t>
                    </m:r>
                    <m:r>
                      <a:rPr lang="en-US" sz="2400" b="0" i="0" smtClean="0">
                        <a:solidFill>
                          <a:srgbClr val="FF0000"/>
                        </a:solidFill>
                        <a:latin typeface="Cambria Math" panose="02040503050406030204" pitchFamily="18" charset="0"/>
                      </a:rPr>
                      <m:t> </m:t>
                    </m:r>
                  </m:oMath>
                </a14:m>
                <a:r>
                  <a:rPr lang="en-GB" sz="2400" dirty="0">
                    <a:solidFill>
                      <a:srgbClr val="FF0000"/>
                    </a:solidFill>
                  </a:rPr>
                  <a:t>90 = </a:t>
                </a:r>
                <a14:m>
                  <m:oMath xmlns:m="http://schemas.openxmlformats.org/officeDocument/2006/math">
                    <m:f>
                      <m:fPr>
                        <m:ctrlPr>
                          <a:rPr lang="en-GB" sz="2400" i="1">
                            <a:solidFill>
                              <a:srgbClr val="FF0000"/>
                            </a:solidFill>
                            <a:latin typeface="Cambria Math" panose="02040503050406030204" pitchFamily="18" charset="0"/>
                          </a:rPr>
                        </m:ctrlPr>
                      </m:fPr>
                      <m:num>
                        <m:r>
                          <m:rPr>
                            <m:nor/>
                          </m:rPr>
                          <a:rPr lang="en-GB" sz="2400" dirty="0">
                            <a:solidFill>
                              <a:srgbClr val="FF0000"/>
                            </a:solidFill>
                          </a:rPr>
                          <m:t>𝜋</m:t>
                        </m:r>
                      </m:num>
                      <m:den>
                        <m:r>
                          <a:rPr lang="en-US" sz="2400" b="0" i="1" dirty="0" smtClean="0">
                            <a:solidFill>
                              <a:srgbClr val="FF0000"/>
                            </a:solidFill>
                            <a:latin typeface="Cambria Math" panose="02040503050406030204" pitchFamily="18" charset="0"/>
                          </a:rPr>
                          <m:t>2</m:t>
                        </m:r>
                      </m:den>
                    </m:f>
                  </m:oMath>
                </a14:m>
                <a:endParaRPr lang="en-GB" sz="2400" dirty="0"/>
              </a:p>
            </p:txBody>
          </p:sp>
        </mc:Choice>
        <mc:Fallback xmlns="">
          <p:sp>
            <p:nvSpPr>
              <p:cNvPr id="17" name="TextBox 16">
                <a:extLst>
                  <a:ext uri="{FF2B5EF4-FFF2-40B4-BE49-F238E27FC236}">
                    <a16:creationId xmlns:a16="http://schemas.microsoft.com/office/drawing/2014/main" id="{0D23D2E9-6788-4EF6-8D22-247A330E8DB0}"/>
                  </a:ext>
                </a:extLst>
              </p:cNvPr>
              <p:cNvSpPr txBox="1">
                <a:spLocks noRot="1" noChangeAspect="1" noMove="1" noResize="1" noEditPoints="1" noAdjustHandles="1" noChangeArrowheads="1" noChangeShapeType="1" noTextEdit="1"/>
              </p:cNvSpPr>
              <p:nvPr/>
            </p:nvSpPr>
            <p:spPr>
              <a:xfrm>
                <a:off x="5476382" y="3881697"/>
                <a:ext cx="2027220" cy="616259"/>
              </a:xfrm>
              <a:prstGeom prst="rect">
                <a:avLst/>
              </a:prstGeom>
              <a:blipFill>
                <a:blip r:embed="rId8"/>
                <a:stretch>
                  <a:fillRect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842B735-72EB-4310-AE37-44D2A42B3C27}"/>
                  </a:ext>
                </a:extLst>
              </p:cNvPr>
              <p:cNvSpPr txBox="1"/>
              <p:nvPr/>
            </p:nvSpPr>
            <p:spPr>
              <a:xfrm>
                <a:off x="9342131" y="3874170"/>
                <a:ext cx="2423678" cy="618759"/>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panose="02040503050406030204" pitchFamily="18" charset="0"/>
                          </a:rPr>
                        </m:ctrlPr>
                      </m:fPr>
                      <m:num>
                        <m:r>
                          <m:rPr>
                            <m:nor/>
                          </m:rPr>
                          <a:rPr lang="en-GB" sz="2400" dirty="0">
                            <a:solidFill>
                              <a:srgbClr val="FF0000"/>
                            </a:solidFill>
                          </a:rPr>
                          <m:t>𝜋</m:t>
                        </m:r>
                      </m:num>
                      <m:den>
                        <m:r>
                          <a:rPr lang="en-US" sz="2400" i="1" dirty="0">
                            <a:solidFill>
                              <a:srgbClr val="FF0000"/>
                            </a:solidFill>
                            <a:latin typeface="Cambria Math" panose="02040503050406030204" pitchFamily="18" charset="0"/>
                          </a:rPr>
                          <m:t>180</m:t>
                        </m:r>
                      </m:den>
                    </m:f>
                    <m:r>
                      <a:rPr lang="en-US" sz="2400">
                        <a:solidFill>
                          <a:srgbClr val="FF0000"/>
                        </a:solidFill>
                        <a:latin typeface="Cambria Math" panose="02040503050406030204" pitchFamily="18" charset="0"/>
                        <a:ea typeface="Cambria Math" panose="02040503050406030204" pitchFamily="18" charset="0"/>
                      </a:rPr>
                      <m:t>×</m:t>
                    </m:r>
                    <m:r>
                      <a:rPr lang="en-US" sz="2400" b="0" i="1" dirty="0" smtClean="0">
                        <a:solidFill>
                          <a:srgbClr val="FF0000"/>
                        </a:solidFill>
                        <a:latin typeface="Cambria Math" panose="02040503050406030204" pitchFamily="18" charset="0"/>
                      </a:rPr>
                      <m:t>720=</m:t>
                    </m:r>
                  </m:oMath>
                </a14:m>
                <a:r>
                  <a:rPr lang="en-GB" sz="2400" dirty="0">
                    <a:solidFill>
                      <a:srgbClr val="FF0000"/>
                    </a:solidFill>
                  </a:rPr>
                  <a:t> 4</a:t>
                </a:r>
                <a:r>
                  <a:rPr lang="en-GB" sz="2400" i="1" dirty="0">
                    <a:solidFill>
                      <a:srgbClr val="FF0000"/>
                    </a:solidFill>
                  </a:rPr>
                  <a:t> </a:t>
                </a:r>
                <a14:m>
                  <m:oMath xmlns:m="http://schemas.openxmlformats.org/officeDocument/2006/math">
                    <m:r>
                      <m:rPr>
                        <m:nor/>
                      </m:rPr>
                      <a:rPr lang="en-GB" sz="2400" dirty="0">
                        <a:solidFill>
                          <a:srgbClr val="FF0000"/>
                        </a:solidFill>
                      </a:rPr>
                      <m:t>𝜋</m:t>
                    </m:r>
                    <m:r>
                      <a:rPr lang="en-GB" sz="2400" i="1" dirty="0">
                        <a:solidFill>
                          <a:srgbClr val="FF0000"/>
                        </a:solidFill>
                        <a:latin typeface="Cambria Math" panose="02040503050406030204" pitchFamily="18" charset="0"/>
                      </a:rPr>
                      <m:t> </m:t>
                    </m:r>
                  </m:oMath>
                </a14:m>
                <a:endParaRPr lang="en-GB" sz="2400" dirty="0">
                  <a:solidFill>
                    <a:srgbClr val="FF0000"/>
                  </a:solidFill>
                </a:endParaRPr>
              </a:p>
            </p:txBody>
          </p:sp>
        </mc:Choice>
        <mc:Fallback xmlns="">
          <p:sp>
            <p:nvSpPr>
              <p:cNvPr id="19" name="TextBox 18">
                <a:extLst>
                  <a:ext uri="{FF2B5EF4-FFF2-40B4-BE49-F238E27FC236}">
                    <a16:creationId xmlns:a16="http://schemas.microsoft.com/office/drawing/2014/main" xmlns:a14="http://schemas.microsoft.com/office/drawing/2010/main" xmlns="" id="{9842B735-72EB-4310-AE37-44D2A42B3C27}"/>
                  </a:ext>
                </a:extLst>
              </p:cNvPr>
              <p:cNvSpPr txBox="1">
                <a:spLocks noRot="1" noChangeAspect="1" noMove="1" noResize="1" noEditPoints="1" noAdjustHandles="1" noChangeArrowheads="1" noChangeShapeType="1" noTextEdit="1"/>
              </p:cNvSpPr>
              <p:nvPr/>
            </p:nvSpPr>
            <p:spPr>
              <a:xfrm>
                <a:off x="9342131" y="3874170"/>
                <a:ext cx="2423678" cy="618759"/>
              </a:xfrm>
              <a:prstGeom prst="rect">
                <a:avLst/>
              </a:prstGeom>
              <a:blipFill rotWithShape="1">
                <a:blip r:embed="rId9"/>
                <a:stretch>
                  <a:fillRect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C316F29-286E-4E7E-8384-15B9E6C47B0A}"/>
                  </a:ext>
                </a:extLst>
              </p:cNvPr>
              <p:cNvSpPr txBox="1"/>
              <p:nvPr/>
            </p:nvSpPr>
            <p:spPr>
              <a:xfrm>
                <a:off x="10006823" y="4517115"/>
                <a:ext cx="72132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a:solidFill>
                            <a:srgbClr val="FF0000"/>
                          </a:solidFill>
                          <a:latin typeface="Cambria Math" panose="02040503050406030204" pitchFamily="18" charset="0"/>
                        </a:rPr>
                        <m:t> </m:t>
                      </m:r>
                    </m:oMath>
                  </m:oMathPara>
                </a14:m>
                <a:endParaRPr lang="en-GB" dirty="0"/>
              </a:p>
            </p:txBody>
          </p:sp>
        </mc:Choice>
        <mc:Fallback xmlns="">
          <p:sp>
            <p:nvSpPr>
              <p:cNvPr id="20" name="TextBox 19">
                <a:extLst>
                  <a:ext uri="{FF2B5EF4-FFF2-40B4-BE49-F238E27FC236}">
                    <a16:creationId xmlns:a16="http://schemas.microsoft.com/office/drawing/2014/main" id="{1C316F29-286E-4E7E-8384-15B9E6C47B0A}"/>
                  </a:ext>
                </a:extLst>
              </p:cNvPr>
              <p:cNvSpPr txBox="1">
                <a:spLocks noRot="1" noChangeAspect="1" noMove="1" noResize="1" noEditPoints="1" noAdjustHandles="1" noChangeArrowheads="1" noChangeShapeType="1" noTextEdit="1"/>
              </p:cNvSpPr>
              <p:nvPr/>
            </p:nvSpPr>
            <p:spPr>
              <a:xfrm>
                <a:off x="10006823" y="4517115"/>
                <a:ext cx="721321" cy="400110"/>
              </a:xfrm>
              <a:prstGeom prst="rect">
                <a:avLst/>
              </a:prstGeom>
              <a:blipFill>
                <a:blip r:embed="rId11"/>
                <a:stretch>
                  <a:fillRect/>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9EE2B303-FC81-4A73-8052-D119623AD33C}"/>
              </a:ext>
            </a:extLst>
          </p:cNvPr>
          <p:cNvSpPr txBox="1"/>
          <p:nvPr/>
        </p:nvSpPr>
        <p:spPr>
          <a:xfrm>
            <a:off x="4273718" y="4714096"/>
            <a:ext cx="7141868" cy="461665"/>
          </a:xfrm>
          <a:prstGeom prst="rect">
            <a:avLst/>
          </a:prstGeom>
          <a:noFill/>
        </p:spPr>
        <p:txBody>
          <a:bodyPr wrap="square" rtlCol="0">
            <a:spAutoFit/>
          </a:bodyPr>
          <a:lstStyle/>
          <a:p>
            <a:r>
              <a:rPr lang="en-US" sz="2400" dirty="0"/>
              <a:t>Convert the following angles in radians to degrees.</a:t>
            </a:r>
            <a:endParaRPr lang="en-GB" sz="2400"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373AAA4-83EB-443F-99C1-E923A3D2C896}"/>
                  </a:ext>
                </a:extLst>
              </p:cNvPr>
              <p:cNvSpPr txBox="1"/>
              <p:nvPr/>
            </p:nvSpPr>
            <p:spPr>
              <a:xfrm>
                <a:off x="2667468" y="5762239"/>
                <a:ext cx="2336217" cy="681982"/>
              </a:xfrm>
              <a:prstGeom prst="rect">
                <a:avLst/>
              </a:prstGeom>
              <a:noFill/>
            </p:spPr>
            <p:txBody>
              <a:bodyPr wrap="square" rtlCol="0">
                <a:spAutoFit/>
              </a:bodyPr>
              <a:lstStyle/>
              <a:p>
                <a:r>
                  <a:rPr lang="en-GB" sz="2400" dirty="0">
                    <a:solidFill>
                      <a:schemeClr val="tx1"/>
                    </a:solidFill>
                  </a:rPr>
                  <a:t>a) </a:t>
                </a:r>
                <a14:m>
                  <m:oMath xmlns:m="http://schemas.openxmlformats.org/officeDocument/2006/math">
                    <m:f>
                      <m:fPr>
                        <m:ctrlPr>
                          <a:rPr lang="en-GB" sz="2400" i="1" smtClean="0">
                            <a:solidFill>
                              <a:schemeClr val="tx1"/>
                            </a:solidFill>
                            <a:latin typeface="Cambria Math" panose="02040503050406030204" pitchFamily="18" charset="0"/>
                          </a:rPr>
                        </m:ctrlPr>
                      </m:fPr>
                      <m:num>
                        <m:r>
                          <m:rPr>
                            <m:nor/>
                          </m:rPr>
                          <a:rPr lang="en-US" sz="2400" b="0" i="0" smtClean="0">
                            <a:solidFill>
                              <a:schemeClr val="tx1"/>
                            </a:solidFill>
                            <a:latin typeface="Cambria Math" panose="02040503050406030204" pitchFamily="18" charset="0"/>
                          </a:rPr>
                          <m:t>2</m:t>
                        </m:r>
                        <m:r>
                          <m:rPr>
                            <m:nor/>
                          </m:rPr>
                          <a:rPr lang="en-GB" sz="2400" dirty="0">
                            <a:solidFill>
                              <a:schemeClr val="tx1"/>
                            </a:solidFill>
                          </a:rPr>
                          <m:t>𝜋</m:t>
                        </m:r>
                      </m:num>
                      <m:den>
                        <m:r>
                          <a:rPr lang="en-US" sz="2400" b="0" i="1" dirty="0" smtClean="0">
                            <a:solidFill>
                              <a:schemeClr val="tx1"/>
                            </a:solidFill>
                            <a:latin typeface="Cambria Math" panose="02040503050406030204" pitchFamily="18" charset="0"/>
                          </a:rPr>
                          <m:t>3</m:t>
                        </m:r>
                      </m:den>
                    </m:f>
                  </m:oMath>
                </a14:m>
                <a:r>
                  <a:rPr lang="en-GB" sz="2400" dirty="0">
                    <a:solidFill>
                      <a:schemeClr val="tx1"/>
                    </a:solidFill>
                  </a:rPr>
                  <a:t> radians =</a:t>
                </a:r>
                <a:endParaRPr lang="en-GB" dirty="0">
                  <a:solidFill>
                    <a:schemeClr val="tx1"/>
                  </a:solidFill>
                </a:endParaRPr>
              </a:p>
            </p:txBody>
          </p:sp>
        </mc:Choice>
        <mc:Fallback xmlns="">
          <p:sp>
            <p:nvSpPr>
              <p:cNvPr id="23" name="TextBox 22">
                <a:extLst>
                  <a:ext uri="{FF2B5EF4-FFF2-40B4-BE49-F238E27FC236}">
                    <a16:creationId xmlns:a16="http://schemas.microsoft.com/office/drawing/2014/main" xmlns:a14="http://schemas.microsoft.com/office/drawing/2010/main" xmlns="" id="{F373AAA4-83EB-443F-99C1-E923A3D2C896}"/>
                  </a:ext>
                </a:extLst>
              </p:cNvPr>
              <p:cNvSpPr txBox="1">
                <a:spLocks noRot="1" noChangeAspect="1" noMove="1" noResize="1" noEditPoints="1" noAdjustHandles="1" noChangeArrowheads="1" noChangeShapeType="1" noTextEdit="1"/>
              </p:cNvSpPr>
              <p:nvPr/>
            </p:nvSpPr>
            <p:spPr>
              <a:xfrm>
                <a:off x="2667468" y="5762239"/>
                <a:ext cx="2336217" cy="681982"/>
              </a:xfrm>
              <a:prstGeom prst="rect">
                <a:avLst/>
              </a:prstGeom>
              <a:blipFill rotWithShape="1">
                <a:blip r:embed="rId12"/>
                <a:stretch>
                  <a:fillRect l="-4178" b="-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0A9B066-FF46-4247-826E-158CC0F0552B}"/>
                  </a:ext>
                </a:extLst>
              </p:cNvPr>
              <p:cNvSpPr txBox="1"/>
              <p:nvPr/>
            </p:nvSpPr>
            <p:spPr>
              <a:xfrm>
                <a:off x="4766483" y="5762239"/>
                <a:ext cx="3018707" cy="681982"/>
              </a:xfrm>
              <a:prstGeom prst="rect">
                <a:avLst/>
              </a:prstGeom>
              <a:noFill/>
            </p:spPr>
            <p:txBody>
              <a:bodyPr wrap="square" rtlCol="0">
                <a:spAutoFit/>
              </a:bodyPr>
              <a:lstStyle/>
              <a:p>
                <a:r>
                  <a:rPr lang="en-GB" sz="2400" dirty="0">
                    <a:solidFill>
                      <a:srgbClr val="FF0000"/>
                    </a:solidFill>
                  </a:rPr>
                  <a:t>(</a:t>
                </a:r>
                <a14:m>
                  <m:oMath xmlns:m="http://schemas.openxmlformats.org/officeDocument/2006/math">
                    <m:f>
                      <m:fPr>
                        <m:ctrlPr>
                          <a:rPr lang="en-GB" sz="2400" i="1">
                            <a:solidFill>
                              <a:srgbClr val="FF0000"/>
                            </a:solidFill>
                            <a:latin typeface="Cambria Math" panose="02040503050406030204" pitchFamily="18" charset="0"/>
                          </a:rPr>
                        </m:ctrlPr>
                      </m:fPr>
                      <m:num>
                        <m:r>
                          <m:rPr>
                            <m:nor/>
                          </m:rPr>
                          <a:rPr lang="en-US" sz="2400">
                            <a:solidFill>
                              <a:srgbClr val="FF0000"/>
                            </a:solidFill>
                            <a:latin typeface="Cambria Math" panose="02040503050406030204" pitchFamily="18" charset="0"/>
                          </a:rPr>
                          <m:t>2</m:t>
                        </m:r>
                        <m:r>
                          <m:rPr>
                            <m:nor/>
                          </m:rPr>
                          <a:rPr lang="en-GB" sz="2400" dirty="0">
                            <a:solidFill>
                              <a:srgbClr val="FF0000"/>
                            </a:solidFill>
                          </a:rPr>
                          <m:t>𝜋</m:t>
                        </m:r>
                      </m:num>
                      <m:den>
                        <m:r>
                          <a:rPr lang="en-US" sz="2400" i="1" dirty="0">
                            <a:solidFill>
                              <a:srgbClr val="FF0000"/>
                            </a:solidFill>
                            <a:latin typeface="Cambria Math" panose="02040503050406030204" pitchFamily="18" charset="0"/>
                          </a:rPr>
                          <m:t>3</m:t>
                        </m:r>
                      </m:den>
                    </m:f>
                  </m:oMath>
                </a14:m>
                <a:r>
                  <a:rPr lang="en-GB" sz="2400" dirty="0">
                    <a:solidFill>
                      <a:srgbClr val="FF0000"/>
                    </a:solidFill>
                  </a:rPr>
                  <a:t> </a:t>
                </a:r>
                <a14:m>
                  <m:oMath xmlns:m="http://schemas.openxmlformats.org/officeDocument/2006/math">
                    <m:r>
                      <a:rPr lang="en-US" sz="240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180</m:t>
                        </m:r>
                      </m:num>
                      <m:den>
                        <m:r>
                          <m:rPr>
                            <m:nor/>
                          </m:rPr>
                          <a:rPr lang="en-GB" sz="2400" dirty="0">
                            <a:solidFill>
                              <a:srgbClr val="FF0000"/>
                            </a:solidFill>
                          </a:rPr>
                          <m:t>𝜋</m:t>
                        </m:r>
                      </m:den>
                    </m:f>
                  </m:oMath>
                </a14:m>
                <a:r>
                  <a:rPr lang="en-GB" sz="2400" dirty="0">
                    <a:solidFill>
                      <a:srgbClr val="FF0000"/>
                    </a:solidFill>
                  </a:rPr>
                  <a:t>)</a:t>
                </a:r>
                <a:r>
                  <a:rPr lang="en-GB" sz="2400" dirty="0"/>
                  <a:t> </a:t>
                </a:r>
                <a:r>
                  <a:rPr lang="en-GB" sz="2400" dirty="0">
                    <a:solidFill>
                      <a:srgbClr val="FF0000"/>
                    </a:solidFill>
                  </a:rPr>
                  <a:t>°= 120</a:t>
                </a:r>
                <a:r>
                  <a:rPr lang="en-GB" dirty="0">
                    <a:solidFill>
                      <a:srgbClr val="FF0000"/>
                    </a:solidFill>
                  </a:rPr>
                  <a:t>°</a:t>
                </a:r>
                <a:endParaRPr lang="en-GB" dirty="0"/>
              </a:p>
            </p:txBody>
          </p:sp>
        </mc:Choice>
        <mc:Fallback xmlns="">
          <p:sp>
            <p:nvSpPr>
              <p:cNvPr id="24" name="TextBox 23">
                <a:extLst>
                  <a:ext uri="{FF2B5EF4-FFF2-40B4-BE49-F238E27FC236}">
                    <a16:creationId xmlns:a16="http://schemas.microsoft.com/office/drawing/2014/main" xmlns:a14="http://schemas.microsoft.com/office/drawing/2010/main" xmlns="" id="{50A9B066-FF46-4247-826E-158CC0F0552B}"/>
                  </a:ext>
                </a:extLst>
              </p:cNvPr>
              <p:cNvSpPr txBox="1">
                <a:spLocks noRot="1" noChangeAspect="1" noMove="1" noResize="1" noEditPoints="1" noAdjustHandles="1" noChangeArrowheads="1" noChangeShapeType="1" noTextEdit="1"/>
              </p:cNvSpPr>
              <p:nvPr/>
            </p:nvSpPr>
            <p:spPr>
              <a:xfrm>
                <a:off x="4766483" y="5762239"/>
                <a:ext cx="3018707" cy="681982"/>
              </a:xfrm>
              <a:prstGeom prst="rect">
                <a:avLst/>
              </a:prstGeom>
              <a:blipFill rotWithShape="1">
                <a:blip r:embed="rId13"/>
                <a:stretch>
                  <a:fillRect l="-3232" b="-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A3604E79-0DB3-45FC-819E-C403C65386B7}"/>
                  </a:ext>
                </a:extLst>
              </p:cNvPr>
              <p:cNvSpPr/>
              <p:nvPr/>
            </p:nvSpPr>
            <p:spPr>
              <a:xfrm>
                <a:off x="7461049" y="5827962"/>
                <a:ext cx="2249334" cy="616259"/>
              </a:xfrm>
              <a:prstGeom prst="rect">
                <a:avLst/>
              </a:prstGeom>
            </p:spPr>
            <p:txBody>
              <a:bodyPr wrap="none">
                <a:spAutoFit/>
              </a:bodyPr>
              <a:lstStyle/>
              <a:p>
                <a:r>
                  <a:rPr lang="en-GB" sz="2400" dirty="0"/>
                  <a:t> b) </a:t>
                </a:r>
                <a14:m>
                  <m:oMath xmlns:m="http://schemas.openxmlformats.org/officeDocument/2006/math">
                    <m:f>
                      <m:fPr>
                        <m:ctrlPr>
                          <a:rPr lang="en-GB" sz="2400" i="1">
                            <a:latin typeface="Cambria Math" panose="02040503050406030204" pitchFamily="18" charset="0"/>
                          </a:rPr>
                        </m:ctrlPr>
                      </m:fPr>
                      <m:num>
                        <m:r>
                          <m:rPr>
                            <m:nor/>
                          </m:rPr>
                          <a:rPr lang="en-GB" sz="2400" dirty="0"/>
                          <m:t>𝜋</m:t>
                        </m:r>
                      </m:num>
                      <m:den>
                        <m:r>
                          <a:rPr lang="en-US" sz="2400" b="0" i="1" dirty="0" smtClean="0">
                            <a:latin typeface="Cambria Math" panose="02040503050406030204" pitchFamily="18" charset="0"/>
                          </a:rPr>
                          <m:t>12</m:t>
                        </m:r>
                      </m:den>
                    </m:f>
                  </m:oMath>
                </a14:m>
                <a:r>
                  <a:rPr lang="en-GB" sz="2400" dirty="0"/>
                  <a:t> radians =</a:t>
                </a:r>
              </a:p>
            </p:txBody>
          </p:sp>
        </mc:Choice>
        <mc:Fallback xmlns="">
          <p:sp>
            <p:nvSpPr>
              <p:cNvPr id="25" name="Rectangle 24">
                <a:extLst>
                  <a:ext uri="{FF2B5EF4-FFF2-40B4-BE49-F238E27FC236}">
                    <a16:creationId xmlns:a16="http://schemas.microsoft.com/office/drawing/2014/main" xmlns:a14="http://schemas.microsoft.com/office/drawing/2010/main" xmlns="" id="{A3604E79-0DB3-45FC-819E-C403C65386B7}"/>
                  </a:ext>
                </a:extLst>
              </p:cNvPr>
              <p:cNvSpPr>
                <a:spLocks noRot="1" noChangeAspect="1" noMove="1" noResize="1" noEditPoints="1" noAdjustHandles="1" noChangeArrowheads="1" noChangeShapeType="1" noTextEdit="1"/>
              </p:cNvSpPr>
              <p:nvPr/>
            </p:nvSpPr>
            <p:spPr>
              <a:xfrm>
                <a:off x="7461049" y="5827962"/>
                <a:ext cx="2249334" cy="616259"/>
              </a:xfrm>
              <a:prstGeom prst="rect">
                <a:avLst/>
              </a:prstGeom>
              <a:blipFill rotWithShape="1">
                <a:blip r:embed="rId14"/>
                <a:stretch>
                  <a:fillRect l="-542" r="-2981"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AD6479F9-0C79-46C6-8FF8-421B83755B73}"/>
                  </a:ext>
                </a:extLst>
              </p:cNvPr>
              <p:cNvSpPr txBox="1"/>
              <p:nvPr/>
            </p:nvSpPr>
            <p:spPr>
              <a:xfrm>
                <a:off x="9624392" y="5823174"/>
                <a:ext cx="2772026" cy="618759"/>
              </a:xfrm>
              <a:prstGeom prst="rect">
                <a:avLst/>
              </a:prstGeom>
              <a:noFill/>
            </p:spPr>
            <p:txBody>
              <a:bodyPr wrap="square" rtlCol="0">
                <a:spAutoFit/>
              </a:bodyPr>
              <a:lstStyle/>
              <a:p>
                <a:r>
                  <a:rPr lang="en-GB" sz="2400" dirty="0">
                    <a:solidFill>
                      <a:srgbClr val="FF0000"/>
                    </a:solidFill>
                  </a:rPr>
                  <a:t>(</a:t>
                </a:r>
                <a14:m>
                  <m:oMath xmlns:m="http://schemas.openxmlformats.org/officeDocument/2006/math">
                    <m:f>
                      <m:fPr>
                        <m:ctrlPr>
                          <a:rPr lang="en-GB" sz="2400" i="1">
                            <a:solidFill>
                              <a:srgbClr val="FF0000"/>
                            </a:solidFill>
                            <a:latin typeface="Cambria Math" panose="02040503050406030204" pitchFamily="18" charset="0"/>
                          </a:rPr>
                        </m:ctrlPr>
                      </m:fPr>
                      <m:num>
                        <m:r>
                          <m:rPr>
                            <m:nor/>
                          </m:rPr>
                          <a:rPr lang="en-GB" sz="2400" dirty="0">
                            <a:solidFill>
                              <a:srgbClr val="FF0000"/>
                            </a:solidFill>
                          </a:rPr>
                          <m:t>𝜋</m:t>
                        </m:r>
                      </m:num>
                      <m:den>
                        <m:r>
                          <a:rPr lang="en-US" sz="2400" b="0" i="1" dirty="0" smtClean="0">
                            <a:solidFill>
                              <a:srgbClr val="FF0000"/>
                            </a:solidFill>
                            <a:latin typeface="Cambria Math" panose="02040503050406030204" pitchFamily="18" charset="0"/>
                          </a:rPr>
                          <m:t>12</m:t>
                        </m:r>
                      </m:den>
                    </m:f>
                  </m:oMath>
                </a14:m>
                <a:r>
                  <a:rPr lang="en-GB" sz="2400" dirty="0">
                    <a:solidFill>
                      <a:srgbClr val="FF0000"/>
                    </a:solidFill>
                  </a:rPr>
                  <a:t> </a:t>
                </a:r>
                <a14:m>
                  <m:oMath xmlns:m="http://schemas.openxmlformats.org/officeDocument/2006/math">
                    <m:r>
                      <a:rPr lang="en-US" sz="240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180</m:t>
                        </m:r>
                      </m:num>
                      <m:den>
                        <m:r>
                          <m:rPr>
                            <m:nor/>
                          </m:rPr>
                          <a:rPr lang="en-GB" sz="2400" dirty="0">
                            <a:solidFill>
                              <a:srgbClr val="FF0000"/>
                            </a:solidFill>
                          </a:rPr>
                          <m:t>𝜋</m:t>
                        </m:r>
                      </m:den>
                    </m:f>
                  </m:oMath>
                </a14:m>
                <a:r>
                  <a:rPr lang="en-GB" sz="2400" dirty="0">
                    <a:solidFill>
                      <a:srgbClr val="FF0000"/>
                    </a:solidFill>
                  </a:rPr>
                  <a:t>)°= 15°</a:t>
                </a:r>
                <a:endParaRPr lang="en-GB" sz="2400" dirty="0"/>
              </a:p>
            </p:txBody>
          </p:sp>
        </mc:Choice>
        <mc:Fallback xmlns="">
          <p:sp>
            <p:nvSpPr>
              <p:cNvPr id="26" name="TextBox 25">
                <a:extLst>
                  <a:ext uri="{FF2B5EF4-FFF2-40B4-BE49-F238E27FC236}">
                    <a16:creationId xmlns:a16="http://schemas.microsoft.com/office/drawing/2014/main" xmlns:a14="http://schemas.microsoft.com/office/drawing/2010/main" xmlns="" id="{AD6479F9-0C79-46C6-8FF8-421B83755B73}"/>
                  </a:ext>
                </a:extLst>
              </p:cNvPr>
              <p:cNvSpPr txBox="1">
                <a:spLocks noRot="1" noChangeAspect="1" noMove="1" noResize="1" noEditPoints="1" noAdjustHandles="1" noChangeArrowheads="1" noChangeShapeType="1" noTextEdit="1"/>
              </p:cNvSpPr>
              <p:nvPr/>
            </p:nvSpPr>
            <p:spPr>
              <a:xfrm>
                <a:off x="9624392" y="5823174"/>
                <a:ext cx="2772026" cy="618759"/>
              </a:xfrm>
              <a:prstGeom prst="rect">
                <a:avLst/>
              </a:prstGeom>
              <a:blipFill rotWithShape="1">
                <a:blip r:embed="rId15"/>
                <a:stretch>
                  <a:fillRect l="-3516" b="-7843"/>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9F7955BF-4105-8942-B2B6-A709D32A5D63}"/>
              </a:ext>
            </a:extLst>
          </p:cNvPr>
          <p:cNvSpPr txBox="1"/>
          <p:nvPr/>
        </p:nvSpPr>
        <p:spPr>
          <a:xfrm>
            <a:off x="5184605" y="2651079"/>
            <a:ext cx="2376264" cy="618759"/>
          </a:xfrm>
          <a:prstGeom prst="rect">
            <a:avLst/>
          </a:prstGeom>
          <a:noFill/>
          <a:ln w="12700">
            <a:solidFill>
              <a:schemeClr val="tx1"/>
            </a:solid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B73E07FF-BBBC-214A-9EA3-5A538D456969}"/>
              </a:ext>
            </a:extLst>
          </p:cNvPr>
          <p:cNvSpPr txBox="1"/>
          <p:nvPr/>
        </p:nvSpPr>
        <p:spPr>
          <a:xfrm>
            <a:off x="2538014" y="4686392"/>
            <a:ext cx="2224379" cy="461665"/>
          </a:xfrm>
          <a:prstGeom prst="rect">
            <a:avLst/>
          </a:prstGeom>
          <a:noFill/>
        </p:spPr>
        <p:txBody>
          <a:bodyPr wrap="square" rtlCol="0">
            <a:spAutoFit/>
          </a:bodyPr>
          <a:lstStyle/>
          <a:p>
            <a:r>
              <a:rPr lang="en-US" sz="2400" b="1" dirty="0"/>
              <a:t>Example 2</a:t>
            </a:r>
          </a:p>
        </p:txBody>
      </p:sp>
      <p:sp>
        <p:nvSpPr>
          <p:cNvPr id="6" name="TextBox 5">
            <a:extLst>
              <a:ext uri="{FF2B5EF4-FFF2-40B4-BE49-F238E27FC236}">
                <a16:creationId xmlns:a16="http://schemas.microsoft.com/office/drawing/2014/main" id="{CA13D9C9-7B79-804D-A8FA-78F70A52A225}"/>
              </a:ext>
            </a:extLst>
          </p:cNvPr>
          <p:cNvSpPr txBox="1"/>
          <p:nvPr/>
        </p:nvSpPr>
        <p:spPr>
          <a:xfrm>
            <a:off x="2545014" y="5245187"/>
            <a:ext cx="1601452" cy="461665"/>
          </a:xfrm>
          <a:prstGeom prst="rect">
            <a:avLst/>
          </a:prstGeom>
          <a:noFill/>
        </p:spPr>
        <p:txBody>
          <a:bodyPr wrap="square" rtlCol="0">
            <a:spAutoFit/>
          </a:bodyPr>
          <a:lstStyle/>
          <a:p>
            <a:r>
              <a:rPr lang="en-US" sz="2400" b="1" dirty="0"/>
              <a:t>Solution</a:t>
            </a:r>
          </a:p>
        </p:txBody>
      </p:sp>
      <p:sp>
        <p:nvSpPr>
          <p:cNvPr id="27" name="TextBox 26">
            <a:extLst>
              <a:ext uri="{FF2B5EF4-FFF2-40B4-BE49-F238E27FC236}">
                <a16:creationId xmlns:a16="http://schemas.microsoft.com/office/drawing/2014/main" id="{649C928A-C66D-054D-A411-C0FE55189CD6}"/>
              </a:ext>
            </a:extLst>
          </p:cNvPr>
          <p:cNvSpPr txBox="1"/>
          <p:nvPr/>
        </p:nvSpPr>
        <p:spPr>
          <a:xfrm>
            <a:off x="2545014" y="3964434"/>
            <a:ext cx="1601452" cy="461665"/>
          </a:xfrm>
          <a:prstGeom prst="rect">
            <a:avLst/>
          </a:prstGeom>
          <a:noFill/>
        </p:spPr>
        <p:txBody>
          <a:bodyPr wrap="square" rtlCol="0">
            <a:spAutoFit/>
          </a:bodyPr>
          <a:lstStyle/>
          <a:p>
            <a:r>
              <a:rPr lang="en-US" sz="2400" b="1" dirty="0"/>
              <a:t>Solution</a:t>
            </a:r>
          </a:p>
        </p:txBody>
      </p:sp>
      <p:sp>
        <p:nvSpPr>
          <p:cNvPr id="14" name="TextBox 13">
            <a:extLst>
              <a:ext uri="{FF2B5EF4-FFF2-40B4-BE49-F238E27FC236}">
                <a16:creationId xmlns:a16="http://schemas.microsoft.com/office/drawing/2014/main" id="{A91ED926-474F-B240-8691-5DABAED7B44B}"/>
              </a:ext>
            </a:extLst>
          </p:cNvPr>
          <p:cNvSpPr txBox="1"/>
          <p:nvPr/>
        </p:nvSpPr>
        <p:spPr>
          <a:xfrm>
            <a:off x="4886759" y="847247"/>
            <a:ext cx="2890226" cy="634874"/>
          </a:xfrm>
          <a:prstGeom prst="rect">
            <a:avLst/>
          </a:prstGeom>
          <a:noFill/>
          <a:ln w="12700">
            <a:solidFill>
              <a:schemeClr val="tx1"/>
            </a:solidFill>
          </a:ln>
        </p:spPr>
        <p:txBody>
          <a:bodyPr wrap="square" rtlCol="0">
            <a:spAutoFit/>
          </a:bodyPr>
          <a:lstStyle/>
          <a:p>
            <a:endParaRPr lang="en-US" dirty="0"/>
          </a:p>
        </p:txBody>
      </p:sp>
      <p:sp>
        <p:nvSpPr>
          <p:cNvPr id="28" name="TextBox 27">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1</a:t>
            </a:r>
            <a:endParaRPr lang="en-GB" dirty="0"/>
          </a:p>
        </p:txBody>
      </p:sp>
    </p:spTree>
    <p:extLst>
      <p:ext uri="{BB962C8B-B14F-4D97-AF65-F5344CB8AC3E}">
        <p14:creationId xmlns:p14="http://schemas.microsoft.com/office/powerpoint/2010/main" val="30611079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3" grpId="0" animBg="1"/>
      <p:bldP spid="4" grpId="0"/>
      <p:bldP spid="6" grpId="0"/>
      <p:bldP spid="27"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606100" y="720972"/>
            <a:ext cx="7565043"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a:t>
            </a:r>
            <a:endParaRPr lang="en-GB" sz="2400" dirty="0"/>
          </a:p>
        </p:txBody>
      </p:sp>
      <p:sp>
        <p:nvSpPr>
          <p:cNvPr id="15373" name="TextBox 2"/>
          <p:cNvSpPr txBox="1">
            <a:spLocks noChangeArrowheads="1"/>
          </p:cNvSpPr>
          <p:nvPr/>
        </p:nvSpPr>
        <p:spPr bwMode="auto">
          <a:xfrm>
            <a:off x="2207568" y="55487"/>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81F2B3E4-DE94-40B9-B58F-8051F7F7CB77}"/>
              </a:ext>
            </a:extLst>
          </p:cNvPr>
          <p:cNvSpPr/>
          <p:nvPr/>
        </p:nvSpPr>
        <p:spPr>
          <a:xfrm>
            <a:off x="2510651" y="3645024"/>
            <a:ext cx="6569427" cy="461665"/>
          </a:xfrm>
          <a:prstGeom prst="rect">
            <a:avLst/>
          </a:prstGeom>
        </p:spPr>
        <p:txBody>
          <a:bodyPr wrap="none">
            <a:spAutoFit/>
          </a:bodyPr>
          <a:lstStyle/>
          <a:p>
            <a:r>
              <a:rPr lang="en-US" sz="2400" dirty="0"/>
              <a:t>2. Convert these angles in radians to degrees:</a:t>
            </a:r>
            <a:endParaRPr lang="en-GB" sz="2400" dirty="0"/>
          </a:p>
        </p:txBody>
      </p:sp>
      <p:sp>
        <p:nvSpPr>
          <p:cNvPr id="5" name="Rectangle 4">
            <a:extLst>
              <a:ext uri="{FF2B5EF4-FFF2-40B4-BE49-F238E27FC236}">
                <a16:creationId xmlns:a16="http://schemas.microsoft.com/office/drawing/2014/main" id="{89CC4BA6-5389-44D3-B21F-DF2431250876}"/>
              </a:ext>
            </a:extLst>
          </p:cNvPr>
          <p:cNvSpPr/>
          <p:nvPr/>
        </p:nvSpPr>
        <p:spPr>
          <a:xfrm>
            <a:off x="2495600" y="2136283"/>
            <a:ext cx="6470041" cy="461665"/>
          </a:xfrm>
          <a:prstGeom prst="rect">
            <a:avLst/>
          </a:prstGeom>
        </p:spPr>
        <p:txBody>
          <a:bodyPr wrap="none">
            <a:spAutoFit/>
          </a:bodyPr>
          <a:lstStyle/>
          <a:p>
            <a:r>
              <a:rPr lang="en-US" sz="2400" dirty="0"/>
              <a:t>1. Convert these angles in degrees to radians</a:t>
            </a:r>
            <a:r>
              <a:rPr lang="en-US" dirty="0"/>
              <a:t>.</a:t>
            </a:r>
            <a:endParaRPr lang="en-GB"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76D9195-2739-4FE8-A3FA-EFB8E37D2C7A}"/>
                  </a:ext>
                </a:extLst>
              </p:cNvPr>
              <p:cNvSpPr txBox="1"/>
              <p:nvPr/>
            </p:nvSpPr>
            <p:spPr>
              <a:xfrm>
                <a:off x="5384739" y="2821968"/>
                <a:ext cx="1740719" cy="613886"/>
              </a:xfrm>
              <a:prstGeom prst="rect">
                <a:avLst/>
              </a:prstGeom>
              <a:noFill/>
            </p:spPr>
            <p:txBody>
              <a:bodyPr wrap="square" rtlCol="0">
                <a:spAutoFit/>
              </a:bodyPr>
              <a:lstStyle/>
              <a:p>
                <a:r>
                  <a:rPr lang="en-US" sz="2400" dirty="0"/>
                  <a:t>b) 72</a:t>
                </a:r>
                <a:r>
                  <a:rPr lang="en-GB" sz="2400" dirty="0"/>
                  <a:t> </a:t>
                </a:r>
                <a14:m>
                  <m:oMath xmlns:m="http://schemas.openxmlformats.org/officeDocument/2006/math">
                    <m:f>
                      <m:fPr>
                        <m:ctrlPr>
                          <a:rPr lang="en-GB" sz="2400" i="1">
                            <a:latin typeface="Cambria Math" panose="02040503050406030204" pitchFamily="18" charset="0"/>
                          </a:rPr>
                        </m:ctrlPr>
                      </m:fPr>
                      <m:num>
                        <m:r>
                          <a:rPr lang="en-US" sz="2400" i="1">
                            <a:latin typeface="Cambria Math" panose="02040503050406030204" pitchFamily="18" charset="0"/>
                          </a:rPr>
                          <m:t> 1 </m:t>
                        </m:r>
                      </m:num>
                      <m:den>
                        <m:r>
                          <a:rPr lang="en-US" sz="2400" i="1">
                            <a:latin typeface="Cambria Math" panose="02040503050406030204" pitchFamily="18" charset="0"/>
                          </a:rPr>
                          <m:t>2</m:t>
                        </m:r>
                      </m:den>
                    </m:f>
                  </m:oMath>
                </a14:m>
                <a:r>
                  <a:rPr lang="en-US" sz="2400" dirty="0"/>
                  <a:t>°= </a:t>
                </a:r>
                <a:endParaRPr lang="en-GB" sz="2400" dirty="0"/>
              </a:p>
            </p:txBody>
          </p:sp>
        </mc:Choice>
        <mc:Fallback xmlns="">
          <p:sp>
            <p:nvSpPr>
              <p:cNvPr id="8" name="TextBox 7">
                <a:extLst>
                  <a:ext uri="{FF2B5EF4-FFF2-40B4-BE49-F238E27FC236}">
                    <a16:creationId xmlns:a16="http://schemas.microsoft.com/office/drawing/2014/main" id="{E76D9195-2739-4FE8-A3FA-EFB8E37D2C7A}"/>
                  </a:ext>
                </a:extLst>
              </p:cNvPr>
              <p:cNvSpPr txBox="1">
                <a:spLocks noRot="1" noChangeAspect="1" noMove="1" noResize="1" noEditPoints="1" noAdjustHandles="1" noChangeArrowheads="1" noChangeShapeType="1" noTextEdit="1"/>
              </p:cNvSpPr>
              <p:nvPr/>
            </p:nvSpPr>
            <p:spPr>
              <a:xfrm>
                <a:off x="5384739" y="2821968"/>
                <a:ext cx="1740719" cy="613886"/>
              </a:xfrm>
              <a:prstGeom prst="rect">
                <a:avLst/>
              </a:prstGeom>
              <a:blipFill>
                <a:blip r:embed="rId4"/>
                <a:stretch>
                  <a:fillRect l="-5245" r="-6294" b="-8911"/>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D4ABE03A-CC19-4AD7-AF8E-FD26764E9933}"/>
              </a:ext>
            </a:extLst>
          </p:cNvPr>
          <p:cNvSpPr txBox="1"/>
          <p:nvPr/>
        </p:nvSpPr>
        <p:spPr>
          <a:xfrm>
            <a:off x="8142658" y="2821968"/>
            <a:ext cx="1985790" cy="461665"/>
          </a:xfrm>
          <a:prstGeom prst="rect">
            <a:avLst/>
          </a:prstGeom>
          <a:noFill/>
        </p:spPr>
        <p:txBody>
          <a:bodyPr wrap="square" rtlCol="0">
            <a:spAutoFit/>
          </a:bodyPr>
          <a:lstStyle/>
          <a:p>
            <a:r>
              <a:rPr lang="en-US" sz="2400" dirty="0"/>
              <a:t>c) 210°=</a:t>
            </a:r>
            <a:endParaRPr lang="en-GB" sz="2400" dirty="0"/>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07211D87-75B8-4D0F-A0B8-0C2E87F42C83}"/>
                  </a:ext>
                </a:extLst>
              </p:cNvPr>
              <p:cNvSpPr/>
              <p:nvPr/>
            </p:nvSpPr>
            <p:spPr>
              <a:xfrm>
                <a:off x="2606108" y="2825925"/>
                <a:ext cx="1773242" cy="613886"/>
              </a:xfrm>
              <a:prstGeom prst="rect">
                <a:avLst/>
              </a:prstGeom>
            </p:spPr>
            <p:txBody>
              <a:bodyPr wrap="none">
                <a:spAutoFit/>
              </a:bodyPr>
              <a:lstStyle/>
              <a:p>
                <a:r>
                  <a:rPr lang="en-GB" sz="2400" dirty="0"/>
                  <a:t>a) 12</a:t>
                </a:r>
                <a14:m>
                  <m:oMath xmlns:m="http://schemas.openxmlformats.org/officeDocument/2006/math">
                    <m:f>
                      <m:fPr>
                        <m:ctrlPr>
                          <a:rPr lang="en-GB" sz="2400" i="1">
                            <a:latin typeface="Cambria Math" panose="02040503050406030204" pitchFamily="18" charset="0"/>
                          </a:rPr>
                        </m:ctrlPr>
                      </m:fPr>
                      <m:num>
                        <m:r>
                          <a:rPr lang="en-US" sz="2400" i="1">
                            <a:latin typeface="Cambria Math" panose="02040503050406030204" pitchFamily="18" charset="0"/>
                          </a:rPr>
                          <m:t> 1 </m:t>
                        </m:r>
                      </m:num>
                      <m:den>
                        <m:r>
                          <a:rPr lang="en-US" sz="2400" i="1">
                            <a:latin typeface="Cambria Math" panose="02040503050406030204" pitchFamily="18" charset="0"/>
                          </a:rPr>
                          <m:t>2</m:t>
                        </m:r>
                      </m:den>
                    </m:f>
                  </m:oMath>
                </a14:m>
                <a:r>
                  <a:rPr lang="en-US" sz="2400" dirty="0"/>
                  <a:t> °= </a:t>
                </a:r>
                <a:endParaRPr lang="en-GB" sz="2400" dirty="0"/>
              </a:p>
            </p:txBody>
          </p:sp>
        </mc:Choice>
        <mc:Fallback xmlns="">
          <p:sp>
            <p:nvSpPr>
              <p:cNvPr id="10" name="Rectangle 9">
                <a:extLst>
                  <a:ext uri="{FF2B5EF4-FFF2-40B4-BE49-F238E27FC236}">
                    <a16:creationId xmlns:a16="http://schemas.microsoft.com/office/drawing/2014/main" id="{07211D87-75B8-4D0F-A0B8-0C2E87F42C83}"/>
                  </a:ext>
                </a:extLst>
              </p:cNvPr>
              <p:cNvSpPr>
                <a:spLocks noRot="1" noChangeAspect="1" noMove="1" noResize="1" noEditPoints="1" noAdjustHandles="1" noChangeArrowheads="1" noChangeShapeType="1" noTextEdit="1"/>
              </p:cNvSpPr>
              <p:nvPr/>
            </p:nvSpPr>
            <p:spPr>
              <a:xfrm>
                <a:off x="2606108" y="2825925"/>
                <a:ext cx="1773242" cy="613886"/>
              </a:xfrm>
              <a:prstGeom prst="rect">
                <a:avLst/>
              </a:prstGeom>
              <a:blipFill>
                <a:blip r:embed="rId5"/>
                <a:stretch>
                  <a:fillRect l="-5517" r="-4483"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B003C77-BD5A-49C3-84B7-83EA7ECFF519}"/>
                  </a:ext>
                </a:extLst>
              </p:cNvPr>
              <p:cNvSpPr txBox="1"/>
              <p:nvPr/>
            </p:nvSpPr>
            <p:spPr>
              <a:xfrm>
                <a:off x="2561984" y="4937236"/>
                <a:ext cx="2088232" cy="625171"/>
              </a:xfrm>
              <a:prstGeom prst="rect">
                <a:avLst/>
              </a:prstGeom>
              <a:noFill/>
            </p:spPr>
            <p:txBody>
              <a:bodyPr wrap="square" rtlCol="0">
                <a:spAutoFit/>
              </a:bodyPr>
              <a:lstStyle/>
              <a:p>
                <a:r>
                  <a:rPr lang="en-US" sz="2400" dirty="0"/>
                  <a:t>a) </a:t>
                </a:r>
                <a14:m>
                  <m:oMath xmlns:m="http://schemas.openxmlformats.org/officeDocument/2006/math">
                    <m:f>
                      <m:fPr>
                        <m:ctrlPr>
                          <a:rPr lang="en-US" sz="2400" i="1">
                            <a:latin typeface="Cambria Math" panose="02040503050406030204" pitchFamily="18" charset="0"/>
                            <a:ea typeface="Cambria Math" panose="02040503050406030204" pitchFamily="18" charset="0"/>
                          </a:rPr>
                        </m:ctrlPr>
                      </m:fPr>
                      <m:num>
                        <m:r>
                          <a:rPr lang="en-US" sz="2400" b="0" i="0" smtClean="0">
                            <a:latin typeface="Cambria Math" panose="02040503050406030204" pitchFamily="18" charset="0"/>
                            <a:ea typeface="Cambria Math" panose="02040503050406030204" pitchFamily="18" charset="0"/>
                          </a:rPr>
                          <m:t>5</m:t>
                        </m:r>
                        <m:r>
                          <m:rPr>
                            <m:nor/>
                          </m:rPr>
                          <a:rPr lang="en-GB" sz="2400" dirty="0">
                            <a:latin typeface="Cambria Math" panose="02040503050406030204" pitchFamily="18" charset="0"/>
                            <a:ea typeface="Cambria Math" panose="02040503050406030204" pitchFamily="18" charset="0"/>
                          </a:rPr>
                          <m:t>𝜋</m:t>
                        </m:r>
                      </m:num>
                      <m:den>
                        <m:r>
                          <a:rPr lang="en-US" sz="2400" b="0" i="0" smtClean="0">
                            <a:latin typeface="Cambria Math" panose="02040503050406030204" pitchFamily="18" charset="0"/>
                            <a:ea typeface="Cambria Math" panose="02040503050406030204" pitchFamily="18" charset="0"/>
                          </a:rPr>
                          <m:t>6</m:t>
                        </m:r>
                      </m:den>
                    </m:f>
                    <m:r>
                      <a:rPr lang="en-US" sz="2400" b="0" i="0">
                        <a:latin typeface="Cambria Math" panose="02040503050406030204" pitchFamily="18" charset="0"/>
                        <a:ea typeface="Cambria Math" panose="02040503050406030204" pitchFamily="18" charset="0"/>
                      </a:rPr>
                      <m:t> </m:t>
                    </m:r>
                  </m:oMath>
                </a14:m>
                <a:r>
                  <a:rPr lang="en-US" sz="2400" dirty="0"/>
                  <a:t>radians</a:t>
                </a:r>
                <a:endParaRPr lang="en-GB" sz="2400" dirty="0"/>
              </a:p>
            </p:txBody>
          </p:sp>
        </mc:Choice>
        <mc:Fallback xmlns="">
          <p:sp>
            <p:nvSpPr>
              <p:cNvPr id="11" name="TextBox 10">
                <a:extLst>
                  <a:ext uri="{FF2B5EF4-FFF2-40B4-BE49-F238E27FC236}">
                    <a16:creationId xmlns:a16="http://schemas.microsoft.com/office/drawing/2014/main" id="{3B003C77-BD5A-49C3-84B7-83EA7ECFF519}"/>
                  </a:ext>
                </a:extLst>
              </p:cNvPr>
              <p:cNvSpPr txBox="1">
                <a:spLocks noRot="1" noChangeAspect="1" noMove="1" noResize="1" noEditPoints="1" noAdjustHandles="1" noChangeArrowheads="1" noChangeShapeType="1" noTextEdit="1"/>
              </p:cNvSpPr>
              <p:nvPr/>
            </p:nvSpPr>
            <p:spPr>
              <a:xfrm>
                <a:off x="2561984" y="4937236"/>
                <a:ext cx="2088232" cy="625171"/>
              </a:xfrm>
              <a:prstGeom prst="rect">
                <a:avLst/>
              </a:prstGeom>
              <a:blipFill>
                <a:blip r:embed="rId6"/>
                <a:stretch>
                  <a:fillRect l="-4242" b="-6000"/>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90E15C80-66A4-431D-943D-BCE105161350}"/>
              </a:ext>
            </a:extLst>
          </p:cNvPr>
          <p:cNvSpPr/>
          <p:nvPr/>
        </p:nvSpPr>
        <p:spPr>
          <a:xfrm>
            <a:off x="5722149" y="4968591"/>
            <a:ext cx="1994457" cy="461665"/>
          </a:xfrm>
          <a:prstGeom prst="rect">
            <a:avLst/>
          </a:prstGeom>
        </p:spPr>
        <p:txBody>
          <a:bodyPr wrap="none">
            <a:spAutoFit/>
          </a:bodyPr>
          <a:lstStyle/>
          <a:p>
            <a:r>
              <a:rPr lang="en-US" sz="2400" dirty="0"/>
              <a:t>b) 3</a:t>
            </a:r>
            <a:r>
              <a:rPr lang="en-GB" sz="2400" dirty="0"/>
              <a:t>𝜋 </a:t>
            </a:r>
            <a:r>
              <a:rPr lang="en-US" sz="2400" dirty="0"/>
              <a:t>radians</a:t>
            </a:r>
            <a:endParaRPr lang="en-GB" sz="2400" dirty="0"/>
          </a:p>
        </p:txBody>
      </p:sp>
      <p:sp>
        <p:nvSpPr>
          <p:cNvPr id="13" name="Rectangle 12">
            <a:extLst>
              <a:ext uri="{FF2B5EF4-FFF2-40B4-BE49-F238E27FC236}">
                <a16:creationId xmlns:a16="http://schemas.microsoft.com/office/drawing/2014/main" id="{0AEC3D84-51E8-400B-ADE9-7F36BB38B75A}"/>
              </a:ext>
            </a:extLst>
          </p:cNvPr>
          <p:cNvSpPr/>
          <p:nvPr/>
        </p:nvSpPr>
        <p:spPr>
          <a:xfrm>
            <a:off x="9037832" y="4962387"/>
            <a:ext cx="1794081" cy="461665"/>
          </a:xfrm>
          <a:prstGeom prst="rect">
            <a:avLst/>
          </a:prstGeom>
        </p:spPr>
        <p:txBody>
          <a:bodyPr wrap="none">
            <a:spAutoFit/>
          </a:bodyPr>
          <a:lstStyle/>
          <a:p>
            <a:r>
              <a:rPr lang="en-US" sz="2400" dirty="0"/>
              <a:t>c) 2 radians</a:t>
            </a:r>
            <a:endParaRPr lang="en-GB" sz="2400" dirty="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DB71E212-5EC4-4B44-A920-9AAE601DB399}"/>
                  </a:ext>
                </a:extLst>
              </p:cNvPr>
              <p:cNvSpPr/>
              <p:nvPr/>
            </p:nvSpPr>
            <p:spPr>
              <a:xfrm>
                <a:off x="4231068" y="2772001"/>
                <a:ext cx="772524" cy="79239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panose="02040503050406030204" pitchFamily="18" charset="0"/>
                            </a:rPr>
                          </m:ctrlPr>
                        </m:fPr>
                        <m:num>
                          <m:r>
                            <m:rPr>
                              <m:nor/>
                            </m:rPr>
                            <a:rPr lang="en-US" sz="2400" b="0" i="0" smtClean="0">
                              <a:solidFill>
                                <a:srgbClr val="FF0000"/>
                              </a:solidFill>
                              <a:latin typeface="Cambria Math" panose="02040503050406030204" pitchFamily="18" charset="0"/>
                            </a:rPr>
                            <m:t>5</m:t>
                          </m:r>
                          <m:r>
                            <m:rPr>
                              <m:nor/>
                            </m:rPr>
                            <a:rPr lang="en-GB" sz="2400" dirty="0">
                              <a:solidFill>
                                <a:srgbClr val="FF0000"/>
                              </a:solidFill>
                            </a:rPr>
                            <m:t>𝜋</m:t>
                          </m:r>
                        </m:num>
                        <m:den>
                          <m:r>
                            <a:rPr lang="en-US" sz="2400" b="0" i="1" dirty="0" smtClean="0">
                              <a:solidFill>
                                <a:srgbClr val="FF0000"/>
                              </a:solidFill>
                              <a:latin typeface="Cambria Math" panose="02040503050406030204" pitchFamily="18" charset="0"/>
                            </a:rPr>
                            <m:t>7</m:t>
                          </m:r>
                          <m:r>
                            <a:rPr lang="en-US" sz="2400" i="1" dirty="0">
                              <a:solidFill>
                                <a:srgbClr val="FF0000"/>
                              </a:solidFill>
                              <a:latin typeface="Cambria Math" panose="02040503050406030204" pitchFamily="18" charset="0"/>
                            </a:rPr>
                            <m:t>2</m:t>
                          </m:r>
                        </m:den>
                      </m:f>
                    </m:oMath>
                  </m:oMathPara>
                </a14:m>
                <a:endParaRPr lang="en-GB" sz="2400" dirty="0"/>
              </a:p>
            </p:txBody>
          </p:sp>
        </mc:Choice>
        <mc:Fallback xmlns="">
          <p:sp>
            <p:nvSpPr>
              <p:cNvPr id="16" name="Rectangle 15">
                <a:extLst>
                  <a:ext uri="{FF2B5EF4-FFF2-40B4-BE49-F238E27FC236}">
                    <a16:creationId xmlns:a16="http://schemas.microsoft.com/office/drawing/2014/main" id="{DB71E212-5EC4-4B44-A920-9AAE601DB399}"/>
                  </a:ext>
                </a:extLst>
              </p:cNvPr>
              <p:cNvSpPr>
                <a:spLocks noRot="1" noChangeAspect="1" noMove="1" noResize="1" noEditPoints="1" noAdjustHandles="1" noChangeArrowheads="1" noChangeShapeType="1" noTextEdit="1"/>
              </p:cNvSpPr>
              <p:nvPr/>
            </p:nvSpPr>
            <p:spPr>
              <a:xfrm>
                <a:off x="4231068" y="2772001"/>
                <a:ext cx="772524" cy="792396"/>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40BE5AF0-279B-43CB-B3D7-821913A66D94}"/>
                  </a:ext>
                </a:extLst>
              </p:cNvPr>
              <p:cNvSpPr/>
              <p:nvPr/>
            </p:nvSpPr>
            <p:spPr>
              <a:xfrm>
                <a:off x="7106313" y="2779502"/>
                <a:ext cx="798808" cy="78489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panose="02040503050406030204" pitchFamily="18" charset="0"/>
                            </a:rPr>
                          </m:ctrlPr>
                        </m:fPr>
                        <m:num>
                          <m:r>
                            <m:rPr>
                              <m:nor/>
                            </m:rPr>
                            <a:rPr lang="en-US" sz="2400" b="0" i="0" smtClean="0">
                              <a:solidFill>
                                <a:srgbClr val="FF0000"/>
                              </a:solidFill>
                              <a:latin typeface="Cambria Math" panose="02040503050406030204" pitchFamily="18" charset="0"/>
                            </a:rPr>
                            <m:t>29</m:t>
                          </m:r>
                          <m:r>
                            <m:rPr>
                              <m:nor/>
                            </m:rPr>
                            <a:rPr lang="en-GB" sz="2400" dirty="0">
                              <a:solidFill>
                                <a:srgbClr val="FF0000"/>
                              </a:solidFill>
                            </a:rPr>
                            <m:t>𝜋</m:t>
                          </m:r>
                        </m:num>
                        <m:den>
                          <m:r>
                            <a:rPr lang="en-US" sz="2400" b="0" i="1" dirty="0" smtClean="0">
                              <a:solidFill>
                                <a:srgbClr val="FF0000"/>
                              </a:solidFill>
                              <a:latin typeface="Cambria Math" panose="02040503050406030204" pitchFamily="18" charset="0"/>
                            </a:rPr>
                            <m:t>7</m:t>
                          </m:r>
                          <m:r>
                            <a:rPr lang="en-US" sz="2400" i="1" dirty="0">
                              <a:solidFill>
                                <a:srgbClr val="FF0000"/>
                              </a:solidFill>
                              <a:latin typeface="Cambria Math" panose="02040503050406030204" pitchFamily="18" charset="0"/>
                            </a:rPr>
                            <m:t>2</m:t>
                          </m:r>
                        </m:den>
                      </m:f>
                    </m:oMath>
                  </m:oMathPara>
                </a14:m>
                <a:endParaRPr lang="en-GB" sz="2400" dirty="0"/>
              </a:p>
            </p:txBody>
          </p:sp>
        </mc:Choice>
        <mc:Fallback xmlns="">
          <p:sp>
            <p:nvSpPr>
              <p:cNvPr id="17" name="Rectangle 16">
                <a:extLst>
                  <a:ext uri="{FF2B5EF4-FFF2-40B4-BE49-F238E27FC236}">
                    <a16:creationId xmlns:a16="http://schemas.microsoft.com/office/drawing/2014/main" id="{40BE5AF0-279B-43CB-B3D7-821913A66D94}"/>
                  </a:ext>
                </a:extLst>
              </p:cNvPr>
              <p:cNvSpPr>
                <a:spLocks noRot="1" noChangeAspect="1" noMove="1" noResize="1" noEditPoints="1" noAdjustHandles="1" noChangeArrowheads="1" noChangeShapeType="1" noTextEdit="1"/>
              </p:cNvSpPr>
              <p:nvPr/>
            </p:nvSpPr>
            <p:spPr>
              <a:xfrm>
                <a:off x="7106313" y="2779502"/>
                <a:ext cx="798808" cy="78489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937E07B3-EDE4-489B-B559-0CA6599E055F}"/>
                  </a:ext>
                </a:extLst>
              </p:cNvPr>
              <p:cNvSpPr/>
              <p:nvPr/>
            </p:nvSpPr>
            <p:spPr>
              <a:xfrm>
                <a:off x="9636506" y="2772001"/>
                <a:ext cx="628890" cy="7837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panose="02040503050406030204" pitchFamily="18" charset="0"/>
                            </a:rPr>
                          </m:ctrlPr>
                        </m:fPr>
                        <m:num>
                          <m:r>
                            <m:rPr>
                              <m:nor/>
                            </m:rPr>
                            <a:rPr lang="en-US" sz="2400" b="0" i="0" smtClean="0">
                              <a:solidFill>
                                <a:srgbClr val="FF0000"/>
                              </a:solidFill>
                              <a:latin typeface="Cambria Math" panose="02040503050406030204" pitchFamily="18" charset="0"/>
                            </a:rPr>
                            <m:t>7</m:t>
                          </m:r>
                          <m:r>
                            <m:rPr>
                              <m:nor/>
                            </m:rPr>
                            <a:rPr lang="en-GB" sz="2400" dirty="0">
                              <a:solidFill>
                                <a:srgbClr val="FF0000"/>
                              </a:solidFill>
                            </a:rPr>
                            <m:t>𝜋</m:t>
                          </m:r>
                        </m:num>
                        <m:den>
                          <m:r>
                            <a:rPr lang="en-US" sz="2400" b="0" i="1" dirty="0" smtClean="0">
                              <a:solidFill>
                                <a:srgbClr val="FF0000"/>
                              </a:solidFill>
                              <a:latin typeface="Cambria Math" panose="02040503050406030204" pitchFamily="18" charset="0"/>
                            </a:rPr>
                            <m:t>6</m:t>
                          </m:r>
                        </m:den>
                      </m:f>
                    </m:oMath>
                  </m:oMathPara>
                </a14:m>
                <a:endParaRPr lang="en-GB" sz="2400" dirty="0"/>
              </a:p>
            </p:txBody>
          </p:sp>
        </mc:Choice>
        <mc:Fallback xmlns="">
          <p:sp>
            <p:nvSpPr>
              <p:cNvPr id="18" name="Rectangle 17">
                <a:extLst>
                  <a:ext uri="{FF2B5EF4-FFF2-40B4-BE49-F238E27FC236}">
                    <a16:creationId xmlns:a16="http://schemas.microsoft.com/office/drawing/2014/main" id="{937E07B3-EDE4-489B-B559-0CA6599E055F}"/>
                  </a:ext>
                </a:extLst>
              </p:cNvPr>
              <p:cNvSpPr>
                <a:spLocks noRot="1" noChangeAspect="1" noMove="1" noResize="1" noEditPoints="1" noAdjustHandles="1" noChangeArrowheads="1" noChangeShapeType="1" noTextEdit="1"/>
              </p:cNvSpPr>
              <p:nvPr/>
            </p:nvSpPr>
            <p:spPr>
              <a:xfrm>
                <a:off x="9636506" y="2772001"/>
                <a:ext cx="628890" cy="783741"/>
              </a:xfrm>
              <a:prstGeom prst="rect">
                <a:avLst/>
              </a:prstGeom>
              <a:blipFill>
                <a:blip r:embed="rId9"/>
                <a:stretch>
                  <a:fillRect/>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AC14BCE4-DAE4-43E3-B024-ED08C3F80D69}"/>
              </a:ext>
            </a:extLst>
          </p:cNvPr>
          <p:cNvSpPr txBox="1"/>
          <p:nvPr/>
        </p:nvSpPr>
        <p:spPr>
          <a:xfrm>
            <a:off x="4617330" y="4968592"/>
            <a:ext cx="1005084" cy="461665"/>
          </a:xfrm>
          <a:prstGeom prst="rect">
            <a:avLst/>
          </a:prstGeom>
          <a:noFill/>
        </p:spPr>
        <p:txBody>
          <a:bodyPr wrap="square" rtlCol="0">
            <a:spAutoFit/>
          </a:bodyPr>
          <a:lstStyle/>
          <a:p>
            <a:r>
              <a:rPr lang="en-US" sz="2400" dirty="0">
                <a:solidFill>
                  <a:srgbClr val="FF0000"/>
                </a:solidFill>
              </a:rPr>
              <a:t>150°</a:t>
            </a:r>
            <a:endParaRPr lang="en-GB" sz="2400" dirty="0">
              <a:solidFill>
                <a:srgbClr val="FF0000"/>
              </a:solidFill>
            </a:endParaRPr>
          </a:p>
        </p:txBody>
      </p:sp>
      <p:sp>
        <p:nvSpPr>
          <p:cNvPr id="22" name="TextBox 21">
            <a:extLst>
              <a:ext uri="{FF2B5EF4-FFF2-40B4-BE49-F238E27FC236}">
                <a16:creationId xmlns:a16="http://schemas.microsoft.com/office/drawing/2014/main" id="{F4D21BA3-9792-462E-AFB7-01A73E6BF074}"/>
              </a:ext>
            </a:extLst>
          </p:cNvPr>
          <p:cNvSpPr txBox="1"/>
          <p:nvPr/>
        </p:nvSpPr>
        <p:spPr>
          <a:xfrm>
            <a:off x="8084141" y="5006637"/>
            <a:ext cx="1080120" cy="461665"/>
          </a:xfrm>
          <a:prstGeom prst="rect">
            <a:avLst/>
          </a:prstGeom>
          <a:noFill/>
        </p:spPr>
        <p:txBody>
          <a:bodyPr wrap="square" rtlCol="0">
            <a:spAutoFit/>
          </a:bodyPr>
          <a:lstStyle/>
          <a:p>
            <a:r>
              <a:rPr lang="en-US" sz="2400" dirty="0">
                <a:solidFill>
                  <a:srgbClr val="FF0000"/>
                </a:solidFill>
              </a:rPr>
              <a:t>540°</a:t>
            </a:r>
            <a:endParaRPr lang="en-GB" sz="2400" dirty="0">
              <a:solidFill>
                <a:srgbClr val="FF0000"/>
              </a:solidFill>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B0BA40D-F9DD-406A-81BE-2EE4ECD2FCAF}"/>
                  </a:ext>
                </a:extLst>
              </p:cNvPr>
              <p:cNvSpPr txBox="1"/>
              <p:nvPr/>
            </p:nvSpPr>
            <p:spPr>
              <a:xfrm>
                <a:off x="11014114" y="4928155"/>
                <a:ext cx="610104"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rPr>
                            <m:t>360°</m:t>
                          </m:r>
                        </m:num>
                        <m:den>
                          <m:r>
                            <m:rPr>
                              <m:nor/>
                            </m:rPr>
                            <a:rPr lang="en-US" sz="2400" dirty="0">
                              <a:solidFill>
                                <a:srgbClr val="FF0000"/>
                              </a:solidFill>
                            </a:rPr>
                            <m:t>𝜋</m:t>
                          </m:r>
                        </m:den>
                      </m:f>
                    </m:oMath>
                  </m:oMathPara>
                </a14:m>
                <a:endParaRPr lang="en-GB" sz="2400" dirty="0"/>
              </a:p>
            </p:txBody>
          </p:sp>
        </mc:Choice>
        <mc:Fallback xmlns="">
          <p:sp>
            <p:nvSpPr>
              <p:cNvPr id="23" name="TextBox 22">
                <a:extLst>
                  <a:ext uri="{FF2B5EF4-FFF2-40B4-BE49-F238E27FC236}">
                    <a16:creationId xmlns:a16="http://schemas.microsoft.com/office/drawing/2014/main" id="{7B0BA40D-F9DD-406A-81BE-2EE4ECD2FCAF}"/>
                  </a:ext>
                </a:extLst>
              </p:cNvPr>
              <p:cNvSpPr txBox="1">
                <a:spLocks noRot="1" noChangeAspect="1" noMove="1" noResize="1" noEditPoints="1" noAdjustHandles="1" noChangeArrowheads="1" noChangeShapeType="1" noTextEdit="1"/>
              </p:cNvSpPr>
              <p:nvPr/>
            </p:nvSpPr>
            <p:spPr>
              <a:xfrm>
                <a:off x="11014114" y="4928155"/>
                <a:ext cx="610104" cy="786177"/>
              </a:xfrm>
              <a:prstGeom prst="rect">
                <a:avLst/>
              </a:prstGeom>
              <a:blipFill>
                <a:blip r:embed="rId10"/>
                <a:stretch>
                  <a:fillRect r="-17000"/>
                </a:stretch>
              </a:blipFill>
            </p:spPr>
            <p:txBody>
              <a:bodyPr/>
              <a:lstStyle/>
              <a:p>
                <a:r>
                  <a:rPr lang="en-GB">
                    <a:noFill/>
                  </a:rPr>
                  <a:t> </a:t>
                </a:r>
              </a:p>
            </p:txBody>
          </p:sp>
        </mc:Fallback>
      </mc:AlternateContent>
      <p:sp>
        <p:nvSpPr>
          <p:cNvPr id="6" name="Rectangle 5">
            <a:extLst>
              <a:ext uri="{FF2B5EF4-FFF2-40B4-BE49-F238E27FC236}">
                <a16:creationId xmlns:a16="http://schemas.microsoft.com/office/drawing/2014/main" id="{E005CD36-6F1C-440E-ACA5-533990751278}"/>
              </a:ext>
            </a:extLst>
          </p:cNvPr>
          <p:cNvSpPr/>
          <p:nvPr/>
        </p:nvSpPr>
        <p:spPr>
          <a:xfrm>
            <a:off x="5164426" y="4237247"/>
            <a:ext cx="3526928" cy="461665"/>
          </a:xfrm>
          <a:prstGeom prst="rect">
            <a:avLst/>
          </a:prstGeom>
          <a:ln w="12700">
            <a:solidFill>
              <a:schemeClr val="tx1"/>
            </a:solidFill>
          </a:ln>
        </p:spPr>
        <p:txBody>
          <a:bodyPr wrap="none">
            <a:spAutoFit/>
          </a:bodyPr>
          <a:lstStyle/>
          <a:p>
            <a:r>
              <a:rPr lang="en-GB" sz="2400" dirty="0"/>
              <a:t>𝜋 radians = 180 degrees</a:t>
            </a:r>
          </a:p>
        </p:txBody>
      </p:sp>
      <p:sp>
        <p:nvSpPr>
          <p:cNvPr id="14" name="TextBox 13">
            <a:extLst>
              <a:ext uri="{FF2B5EF4-FFF2-40B4-BE49-F238E27FC236}">
                <a16:creationId xmlns:a16="http://schemas.microsoft.com/office/drawing/2014/main" id="{17359AEA-0B45-4744-88AF-A93561191829}"/>
              </a:ext>
            </a:extLst>
          </p:cNvPr>
          <p:cNvSpPr txBox="1"/>
          <p:nvPr/>
        </p:nvSpPr>
        <p:spPr>
          <a:xfrm>
            <a:off x="10422126" y="6004554"/>
            <a:ext cx="1794080" cy="461665"/>
          </a:xfrm>
          <a:prstGeom prst="rect">
            <a:avLst/>
          </a:prstGeom>
          <a:noFill/>
        </p:spPr>
        <p:txBody>
          <a:bodyPr wrap="square" rtlCol="0">
            <a:spAutoFit/>
          </a:bodyPr>
          <a:lstStyle/>
          <a:p>
            <a:r>
              <a:rPr lang="en-GB" sz="2400" dirty="0">
                <a:solidFill>
                  <a:srgbClr val="FF0000"/>
                </a:solidFill>
              </a:rPr>
              <a:t>= 114.59°</a:t>
            </a:r>
          </a:p>
        </p:txBody>
      </p:sp>
      <p:sp>
        <p:nvSpPr>
          <p:cNvPr id="25" name="TextBox 24">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1</a:t>
            </a:r>
            <a:endParaRPr lang="en-GB" dirty="0"/>
          </a:p>
        </p:txBody>
      </p:sp>
    </p:spTree>
    <p:extLst>
      <p:ext uri="{BB962C8B-B14F-4D97-AF65-F5344CB8AC3E}">
        <p14:creationId xmlns:p14="http://schemas.microsoft.com/office/powerpoint/2010/main" val="3544088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1</a:t>
            </a:r>
            <a:endParaRPr lang="en-GB" dirty="0"/>
          </a:p>
        </p:txBody>
      </p:sp>
    </p:spTree>
    <p:extLst>
      <p:ext uri="{BB962C8B-B14F-4D97-AF65-F5344CB8AC3E}">
        <p14:creationId xmlns:p14="http://schemas.microsoft.com/office/powerpoint/2010/main" val="306627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711624" y="791175"/>
            <a:ext cx="37863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Arc and Sector Area</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978132D-AB6D-47DE-A8D2-26271EBA1BB1}"/>
              </a:ext>
            </a:extLst>
          </p:cNvPr>
          <p:cNvPicPr>
            <a:picLocks noChangeAspect="1"/>
          </p:cNvPicPr>
          <p:nvPr/>
        </p:nvPicPr>
        <p:blipFill>
          <a:blip r:embed="rId4"/>
          <a:stretch>
            <a:fillRect/>
          </a:stretch>
        </p:blipFill>
        <p:spPr>
          <a:xfrm>
            <a:off x="2999656" y="3453377"/>
            <a:ext cx="2737487" cy="2772762"/>
          </a:xfrm>
          <a:prstGeom prst="rect">
            <a:avLst/>
          </a:prstGeom>
        </p:spPr>
      </p:pic>
      <p:sp>
        <p:nvSpPr>
          <p:cNvPr id="17" name="TextBox 16">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2</a:t>
            </a:r>
            <a:endParaRPr lang="en-GB" dirty="0"/>
          </a:p>
        </p:txBody>
      </p:sp>
      <p:sp>
        <p:nvSpPr>
          <p:cNvPr id="2" name="Rectangle 1">
            <a:extLst>
              <a:ext uri="{FF2B5EF4-FFF2-40B4-BE49-F238E27FC236}">
                <a16:creationId xmlns:a16="http://schemas.microsoft.com/office/drawing/2014/main" id="{3BC69FF8-FD7A-BC4D-B7E9-2427B96950B4}"/>
              </a:ext>
            </a:extLst>
          </p:cNvPr>
          <p:cNvSpPr/>
          <p:nvPr/>
        </p:nvSpPr>
        <p:spPr>
          <a:xfrm>
            <a:off x="2855640" y="1314395"/>
            <a:ext cx="8530852" cy="2400657"/>
          </a:xfrm>
          <a:prstGeom prst="rect">
            <a:avLst/>
          </a:prstGeom>
        </p:spPr>
        <p:txBody>
          <a:bodyPr wrap="square">
            <a:spAutoFit/>
          </a:bodyPr>
          <a:lstStyle/>
          <a:p>
            <a:pPr marL="0" indent="0" eaLnBrk="1" hangingPunct="1">
              <a:spcAft>
                <a:spcPts val="600"/>
              </a:spcAft>
              <a:buClr>
                <a:srgbClr val="000000"/>
              </a:buClr>
              <a:buSzPct val="100000"/>
              <a:defRPr/>
            </a:pPr>
            <a:r>
              <a:rPr lang="en-US" dirty="0"/>
              <a:t>Ever wanted to prove that your friend has cut a bigger slice of pizza for themselves than they did for you? Here is how to do it. In fact you can work out the area of pizza slice as well the length of your slice on the curve, known as the arc. Go on, amaze and shame your mate! </a:t>
            </a:r>
          </a:p>
          <a:p>
            <a:pPr marL="0" indent="0" eaLnBrk="1" hangingPunct="1">
              <a:spcAft>
                <a:spcPts val="600"/>
              </a:spcAft>
              <a:buClr>
                <a:srgbClr val="000000"/>
              </a:buClr>
              <a:buSzPct val="100000"/>
              <a:defRPr/>
            </a:pPr>
            <a:r>
              <a:rPr lang="en-US" dirty="0"/>
              <a:t>Let’s start, as always in trigonometry, with a diagram. In this case a  pizza which a perfect circle (congratulations to the chef).</a:t>
            </a:r>
          </a:p>
          <a:p>
            <a:pPr marL="0" indent="0" eaLnBrk="1" hangingPunct="1">
              <a:spcAft>
                <a:spcPts val="600"/>
              </a:spcAft>
              <a:buClr>
                <a:srgbClr val="000000"/>
              </a:buClr>
              <a:buSzPct val="100000"/>
              <a:defRPr/>
            </a:pPr>
            <a:endParaRPr lang="en-US" dirty="0"/>
          </a:p>
        </p:txBody>
      </p:sp>
    </p:spTree>
    <p:extLst>
      <p:ext uri="{BB962C8B-B14F-4D97-AF65-F5344CB8AC3E}">
        <p14:creationId xmlns:p14="http://schemas.microsoft.com/office/powerpoint/2010/main" val="4021870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772286" y="2714158"/>
            <a:ext cx="9419714"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region between the two radii and the arc is called a sector of the circle. </a:t>
            </a:r>
          </a:p>
        </p:txBody>
      </p:sp>
      <p:sp>
        <p:nvSpPr>
          <p:cNvPr id="15373" name="TextBox 2"/>
          <p:cNvSpPr txBox="1">
            <a:spLocks noChangeArrowheads="1"/>
          </p:cNvSpPr>
          <p:nvPr/>
        </p:nvSpPr>
        <p:spPr bwMode="auto">
          <a:xfrm>
            <a:off x="3791744" y="0"/>
            <a:ext cx="7058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Clr>
                <a:srgbClr val="000000"/>
              </a:buClr>
              <a:buSzPct val="100000"/>
              <a:buFont typeface="Times New Roman" panose="02020603050405020304" pitchFamily="18" charset="0"/>
              <a:buNone/>
            </a:pPr>
            <a:r>
              <a:rPr lang="en-US" altLang="en-US" sz="2800" b="1" dirty="0"/>
              <a:t>Arc and Sector Area</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4D83639-9327-4FC5-9D28-96417C56DE59}"/>
                  </a:ext>
                </a:extLst>
              </p:cNvPr>
              <p:cNvSpPr txBox="1"/>
              <p:nvPr/>
            </p:nvSpPr>
            <p:spPr>
              <a:xfrm>
                <a:off x="2841769" y="632511"/>
                <a:ext cx="7795518" cy="626582"/>
              </a:xfrm>
              <a:prstGeom prst="rect">
                <a:avLst/>
              </a:prstGeom>
              <a:noFill/>
            </p:spPr>
            <p:txBody>
              <a:bodyPr wrap="square" rtlCol="0">
                <a:spAutoFit/>
              </a:bodyPr>
              <a:lstStyle/>
              <a:p>
                <a:r>
                  <a:rPr lang="en-GB" sz="2400" dirty="0"/>
                  <a:t>From our formula , Arc length PQ = </a:t>
                </a:r>
                <a14:m>
                  <m:oMath xmlns:m="http://schemas.openxmlformats.org/officeDocument/2006/math">
                    <m:f>
                      <m:fPr>
                        <m:ctrlPr>
                          <a:rPr lang="en-GB" sz="2400" i="1" smtClean="0">
                            <a:latin typeface="Cambria Math" panose="02040503050406030204" pitchFamily="18" charset="0"/>
                          </a:rPr>
                        </m:ctrlPr>
                      </m:fPr>
                      <m:num>
                        <m:r>
                          <a:rPr lang="el-GR" sz="2400" b="0" i="1" smtClean="0">
                            <a:latin typeface="Cambria Math" panose="02040503050406030204" pitchFamily="18" charset="0"/>
                          </a:rPr>
                          <m:t>𝛳</m:t>
                        </m:r>
                      </m:num>
                      <m:den>
                        <m:r>
                          <a:rPr lang="en-GB" sz="2400" b="0" i="1" smtClean="0">
                            <a:latin typeface="Cambria Math" panose="02040503050406030204" pitchFamily="18" charset="0"/>
                          </a:rPr>
                          <m:t>360</m:t>
                        </m:r>
                      </m:den>
                    </m:f>
                  </m:oMath>
                </a14:m>
                <a:r>
                  <a:rPr lang="en-GB" sz="2400" dirty="0"/>
                  <a:t> </a:t>
                </a:r>
                <a14:m>
                  <m:oMath xmlns:m="http://schemas.openxmlformats.org/officeDocument/2006/math">
                    <m:r>
                      <a:rPr lang="en-GB" sz="2400" i="1" dirty="0" smtClean="0">
                        <a:latin typeface="Cambria Math"/>
                        <a:ea typeface="Cambria Math"/>
                      </a:rPr>
                      <m:t>×</m:t>
                    </m:r>
                  </m:oMath>
                </a14:m>
                <a:r>
                  <a:rPr lang="en-GB" sz="2400" dirty="0"/>
                  <a:t>  2</a:t>
                </a:r>
                <a:r>
                  <a:rPr lang="en-US" sz="2400" dirty="0"/>
                  <a:t>𝜋𝑟 =  </a:t>
                </a:r>
                <a14:m>
                  <m:oMath xmlns:m="http://schemas.openxmlformats.org/officeDocument/2006/math">
                    <m:f>
                      <m:fPr>
                        <m:ctrlPr>
                          <a:rPr lang="en-US" sz="2400" i="1" smtClean="0">
                            <a:latin typeface="Cambria Math" panose="02040503050406030204" pitchFamily="18" charset="0"/>
                          </a:rPr>
                        </m:ctrlPr>
                      </m:fPr>
                      <m:num>
                        <m:r>
                          <m:rPr>
                            <m:nor/>
                          </m:rPr>
                          <a:rPr lang="en-US" sz="2400" dirty="0"/>
                          <m:t>𝜋</m:t>
                        </m:r>
                        <m:r>
                          <m:rPr>
                            <m:nor/>
                          </m:rPr>
                          <a:rPr lang="en-US" sz="2400" dirty="0"/>
                          <m:t>𝑟</m:t>
                        </m:r>
                        <m:r>
                          <a:rPr lang="el-GR" sz="2400" b="0" i="1" dirty="0" smtClean="0">
                            <a:latin typeface="Cambria Math" panose="02040503050406030204" pitchFamily="18" charset="0"/>
                          </a:rPr>
                          <m:t>𝛳</m:t>
                        </m:r>
                      </m:num>
                      <m:den>
                        <m:r>
                          <a:rPr lang="en-GB" sz="2400" b="0" i="1" smtClean="0">
                            <a:latin typeface="Cambria Math" panose="02040503050406030204" pitchFamily="18" charset="0"/>
                          </a:rPr>
                          <m:t>180</m:t>
                        </m:r>
                      </m:den>
                    </m:f>
                  </m:oMath>
                </a14:m>
                <a:r>
                  <a:rPr lang="en-GB" sz="2400" dirty="0"/>
                  <a:t> </a:t>
                </a:r>
              </a:p>
            </p:txBody>
          </p:sp>
        </mc:Choice>
        <mc:Fallback xmlns="">
          <p:sp>
            <p:nvSpPr>
              <p:cNvPr id="5" name="TextBox 4">
                <a:extLst>
                  <a:ext uri="{FF2B5EF4-FFF2-40B4-BE49-F238E27FC236}">
                    <a16:creationId xmlns:a16="http://schemas.microsoft.com/office/drawing/2014/main" id="{C4D83639-9327-4FC5-9D28-96417C56DE59}"/>
                  </a:ext>
                </a:extLst>
              </p:cNvPr>
              <p:cNvSpPr txBox="1">
                <a:spLocks noRot="1" noChangeAspect="1" noMove="1" noResize="1" noEditPoints="1" noAdjustHandles="1" noChangeArrowheads="1" noChangeShapeType="1" noTextEdit="1"/>
              </p:cNvSpPr>
              <p:nvPr/>
            </p:nvSpPr>
            <p:spPr>
              <a:xfrm>
                <a:off x="2841769" y="632511"/>
                <a:ext cx="7795518" cy="626582"/>
              </a:xfrm>
              <a:prstGeom prst="rect">
                <a:avLst/>
              </a:prstGeom>
              <a:blipFill>
                <a:blip r:embed="rId4"/>
                <a:stretch>
                  <a:fillRect l="-1140"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F357A4A-5293-4567-AD13-3490F9139173}"/>
                  </a:ext>
                </a:extLst>
              </p:cNvPr>
              <p:cNvSpPr txBox="1"/>
              <p:nvPr/>
            </p:nvSpPr>
            <p:spPr>
              <a:xfrm>
                <a:off x="2908411" y="1410307"/>
                <a:ext cx="4028256" cy="461665"/>
              </a:xfrm>
              <a:prstGeom prst="rect">
                <a:avLst/>
              </a:prstGeom>
              <a:noFill/>
            </p:spPr>
            <p:txBody>
              <a:bodyPr wrap="square" rtlCol="0">
                <a:spAutoFit/>
              </a:bodyPr>
              <a:lstStyle/>
              <a:p>
                <a:r>
                  <a:rPr lang="en-GB" sz="2400" dirty="0"/>
                  <a:t>If </a:t>
                </a:r>
                <a14:m>
                  <m:oMath xmlns:m="http://schemas.openxmlformats.org/officeDocument/2006/math">
                    <m:r>
                      <a:rPr lang="el-GR" sz="2400" i="1">
                        <a:latin typeface="Cambria Math" panose="02040503050406030204" pitchFamily="18" charset="0"/>
                      </a:rPr>
                      <m:t>𝛳</m:t>
                    </m:r>
                  </m:oMath>
                </a14:m>
                <a:r>
                  <a:rPr lang="en-GB" sz="2400" dirty="0"/>
                  <a:t> is measured in radians</a:t>
                </a:r>
              </a:p>
            </p:txBody>
          </p:sp>
        </mc:Choice>
        <mc:Fallback xmlns="">
          <p:sp>
            <p:nvSpPr>
              <p:cNvPr id="6" name="TextBox 5">
                <a:extLst>
                  <a:ext uri="{FF2B5EF4-FFF2-40B4-BE49-F238E27FC236}">
                    <a16:creationId xmlns:a16="http://schemas.microsoft.com/office/drawing/2014/main" xmlns="" id="{DF357A4A-5293-4567-AD13-3490F9139173}"/>
                  </a:ext>
                </a:extLst>
              </p:cNvPr>
              <p:cNvSpPr txBox="1">
                <a:spLocks noRot="1" noChangeAspect="1" noMove="1" noResize="1" noEditPoints="1" noAdjustHandles="1" noChangeArrowheads="1" noChangeShapeType="1" noTextEdit="1"/>
              </p:cNvSpPr>
              <p:nvPr/>
            </p:nvSpPr>
            <p:spPr>
              <a:xfrm>
                <a:off x="2908411" y="1410307"/>
                <a:ext cx="4028256" cy="461665"/>
              </a:xfrm>
              <a:prstGeom prst="rect">
                <a:avLst/>
              </a:prstGeom>
              <a:blipFill rotWithShape="1">
                <a:blip r:embed="rId6"/>
                <a:stretch>
                  <a:fillRect l="-2269"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84A1F38-B36E-4F1D-8526-1381752DC703}"/>
                  </a:ext>
                </a:extLst>
              </p:cNvPr>
              <p:cNvSpPr/>
              <p:nvPr/>
            </p:nvSpPr>
            <p:spPr>
              <a:xfrm>
                <a:off x="2862803" y="1994967"/>
                <a:ext cx="4596130" cy="619337"/>
              </a:xfrm>
              <a:prstGeom prst="rect">
                <a:avLst/>
              </a:prstGeom>
            </p:spPr>
            <p:txBody>
              <a:bodyPr wrap="none">
                <a:spAutoFit/>
              </a:bodyPr>
              <a:lstStyle/>
              <a:p>
                <a:r>
                  <a:rPr lang="en-GB" sz="2400" dirty="0"/>
                  <a:t>arc length PQ = </a:t>
                </a:r>
                <a14:m>
                  <m:oMath xmlns:m="http://schemas.openxmlformats.org/officeDocument/2006/math">
                    <m:f>
                      <m:fPr>
                        <m:ctrlPr>
                          <a:rPr lang="en-GB" sz="2400" i="1">
                            <a:latin typeface="Cambria Math" panose="02040503050406030204" pitchFamily="18" charset="0"/>
                          </a:rPr>
                        </m:ctrlPr>
                      </m:fPr>
                      <m:num>
                        <m:r>
                          <a:rPr lang="el-GR" sz="2400" b="0" i="1">
                            <a:latin typeface="Cambria Math" panose="02040503050406030204" pitchFamily="18" charset="0"/>
                          </a:rPr>
                          <m:t>𝛳</m:t>
                        </m:r>
                      </m:num>
                      <m:den>
                        <m:r>
                          <a:rPr lang="en-GB" sz="2400" b="0" i="1" smtClean="0">
                            <a:latin typeface="Cambria Math" panose="02040503050406030204" pitchFamily="18" charset="0"/>
                          </a:rPr>
                          <m:t>2</m:t>
                        </m:r>
                        <m:r>
                          <m:rPr>
                            <m:nor/>
                          </m:rPr>
                          <a:rPr lang="en-US" sz="2400" dirty="0"/>
                          <m:t>𝜋</m:t>
                        </m:r>
                      </m:den>
                    </m:f>
                  </m:oMath>
                </a14:m>
                <a:r>
                  <a:rPr lang="en-GB" sz="2400" dirty="0"/>
                  <a:t> </a:t>
                </a:r>
                <a14:m>
                  <m:oMath xmlns:m="http://schemas.openxmlformats.org/officeDocument/2006/math">
                    <m:r>
                      <a:rPr lang="en-GB" sz="2400" i="1" dirty="0">
                        <a:latin typeface="Cambria Math"/>
                        <a:ea typeface="Cambria Math"/>
                      </a:rPr>
                      <m:t>×</m:t>
                    </m:r>
                  </m:oMath>
                </a14:m>
                <a:r>
                  <a:rPr lang="en-GB" sz="2400" dirty="0"/>
                  <a:t>  2</a:t>
                </a:r>
                <a:r>
                  <a:rPr lang="en-US" sz="2400" dirty="0"/>
                  <a:t>𝜋𝑟 = 𝑟 </a:t>
                </a:r>
                <a14:m>
                  <m:oMath xmlns:m="http://schemas.openxmlformats.org/officeDocument/2006/math">
                    <m:r>
                      <a:rPr lang="el-GR" sz="2400" i="1">
                        <a:latin typeface="Cambria Math" panose="02040503050406030204" pitchFamily="18" charset="0"/>
                      </a:rPr>
                      <m:t>𝛳</m:t>
                    </m:r>
                  </m:oMath>
                </a14:m>
                <a:r>
                  <a:rPr lang="en-US" sz="2400" dirty="0"/>
                  <a:t> </a:t>
                </a:r>
                <a:endParaRPr lang="en-GB" sz="2400" dirty="0"/>
              </a:p>
            </p:txBody>
          </p:sp>
        </mc:Choice>
        <mc:Fallback xmlns="">
          <p:sp>
            <p:nvSpPr>
              <p:cNvPr id="7" name="Rectangle 6">
                <a:extLst>
                  <a:ext uri="{FF2B5EF4-FFF2-40B4-BE49-F238E27FC236}">
                    <a16:creationId xmlns:a16="http://schemas.microsoft.com/office/drawing/2014/main" xmlns:a14="http://schemas.microsoft.com/office/drawing/2010/main" xmlns="" id="{884A1F38-B36E-4F1D-8526-1381752DC703}"/>
                  </a:ext>
                </a:extLst>
              </p:cNvPr>
              <p:cNvSpPr>
                <a:spLocks noRot="1" noChangeAspect="1" noMove="1" noResize="1" noEditPoints="1" noAdjustHandles="1" noChangeArrowheads="1" noChangeShapeType="1" noTextEdit="1"/>
              </p:cNvSpPr>
              <p:nvPr/>
            </p:nvSpPr>
            <p:spPr>
              <a:xfrm>
                <a:off x="2862803" y="1994967"/>
                <a:ext cx="4596130" cy="619337"/>
              </a:xfrm>
              <a:prstGeom prst="rect">
                <a:avLst/>
              </a:prstGeom>
              <a:blipFill rotWithShape="1">
                <a:blip r:embed="rId7"/>
                <a:stretch>
                  <a:fillRect l="-2122"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01119DA-72D6-41C1-8F17-12B2DE34968F}"/>
                  </a:ext>
                </a:extLst>
              </p:cNvPr>
              <p:cNvSpPr txBox="1"/>
              <p:nvPr/>
            </p:nvSpPr>
            <p:spPr>
              <a:xfrm>
                <a:off x="2861656" y="3668150"/>
                <a:ext cx="5112568" cy="626390"/>
              </a:xfrm>
              <a:prstGeom prst="rect">
                <a:avLst/>
              </a:prstGeom>
              <a:noFill/>
            </p:spPr>
            <p:txBody>
              <a:bodyPr wrap="square" rtlCol="0">
                <a:spAutoFit/>
              </a:bodyPr>
              <a:lstStyle/>
              <a:p>
                <a:r>
                  <a:rPr lang="en-GB" sz="2400" dirty="0"/>
                  <a:t>Area of a sector POQ = </a:t>
                </a:r>
                <a14:m>
                  <m:oMath xmlns:m="http://schemas.openxmlformats.org/officeDocument/2006/math">
                    <m:f>
                      <m:fPr>
                        <m:ctrlPr>
                          <a:rPr lang="en-GB" sz="2400" i="1">
                            <a:latin typeface="Cambria Math" panose="02040503050406030204" pitchFamily="18" charset="0"/>
                          </a:rPr>
                        </m:ctrlPr>
                      </m:fPr>
                      <m:num>
                        <m:r>
                          <a:rPr lang="el-GR" sz="2400" b="0" i="1">
                            <a:latin typeface="Cambria Math" panose="02040503050406030204" pitchFamily="18" charset="0"/>
                          </a:rPr>
                          <m:t>𝛳</m:t>
                        </m:r>
                      </m:num>
                      <m:den>
                        <m:r>
                          <a:rPr lang="en-GB" sz="2400" i="1">
                            <a:latin typeface="Cambria Math" panose="02040503050406030204" pitchFamily="18" charset="0"/>
                          </a:rPr>
                          <m:t>360</m:t>
                        </m:r>
                      </m:den>
                    </m:f>
                  </m:oMath>
                </a14:m>
                <a:r>
                  <a:rPr lang="en-GB" sz="2400" dirty="0"/>
                  <a:t> </a:t>
                </a:r>
                <a14:m>
                  <m:oMath xmlns:m="http://schemas.openxmlformats.org/officeDocument/2006/math">
                    <m:r>
                      <a:rPr lang="en-GB" sz="2400" i="1" dirty="0">
                        <a:latin typeface="Cambria Math"/>
                        <a:ea typeface="Cambria Math"/>
                      </a:rPr>
                      <m:t>×</m:t>
                    </m:r>
                  </m:oMath>
                </a14:m>
                <a:r>
                  <a:rPr lang="en-GB" sz="2400" dirty="0"/>
                  <a:t>  </a:t>
                </a:r>
                <a:r>
                  <a:rPr lang="en-US" sz="2400" dirty="0"/>
                  <a:t>𝜋</a:t>
                </a:r>
                <a14:m>
                  <m:oMath xmlns:m="http://schemas.openxmlformats.org/officeDocument/2006/math">
                    <m:sSup>
                      <m:sSupPr>
                        <m:ctrlPr>
                          <a:rPr lang="en-US" sz="2400" i="1" smtClean="0">
                            <a:latin typeface="Cambria Math" panose="02040503050406030204" pitchFamily="18" charset="0"/>
                          </a:rPr>
                        </m:ctrlPr>
                      </m:sSupPr>
                      <m:e>
                        <m:r>
                          <a:rPr lang="en-GB" sz="2400" b="0" i="1" smtClean="0">
                            <a:latin typeface="Cambria Math" panose="02040503050406030204" pitchFamily="18" charset="0"/>
                          </a:rPr>
                          <m:t>𝑟</m:t>
                        </m:r>
                      </m:e>
                      <m:sup>
                        <m:r>
                          <a:rPr lang="en-GB" sz="2400" b="0" i="1" smtClean="0">
                            <a:latin typeface="Cambria Math" panose="02040503050406030204" pitchFamily="18" charset="0"/>
                          </a:rPr>
                          <m:t>2</m:t>
                        </m:r>
                      </m:sup>
                    </m:sSup>
                  </m:oMath>
                </a14:m>
                <a:r>
                  <a:rPr lang="en-GB" sz="2400" dirty="0"/>
                  <a:t> </a:t>
                </a:r>
              </a:p>
            </p:txBody>
          </p:sp>
        </mc:Choice>
        <mc:Fallback xmlns="">
          <p:sp>
            <p:nvSpPr>
              <p:cNvPr id="9" name="TextBox 8">
                <a:extLst>
                  <a:ext uri="{FF2B5EF4-FFF2-40B4-BE49-F238E27FC236}">
                    <a16:creationId xmlns:a16="http://schemas.microsoft.com/office/drawing/2014/main" xmlns:a14="http://schemas.microsoft.com/office/drawing/2010/main" xmlns="" id="{E01119DA-72D6-41C1-8F17-12B2DE34968F}"/>
                  </a:ext>
                </a:extLst>
              </p:cNvPr>
              <p:cNvSpPr txBox="1">
                <a:spLocks noRot="1" noChangeAspect="1" noMove="1" noResize="1" noEditPoints="1" noAdjustHandles="1" noChangeArrowheads="1" noChangeShapeType="1" noTextEdit="1"/>
              </p:cNvSpPr>
              <p:nvPr/>
            </p:nvSpPr>
            <p:spPr>
              <a:xfrm>
                <a:off x="2861656" y="3668150"/>
                <a:ext cx="5112568" cy="626390"/>
              </a:xfrm>
              <a:prstGeom prst="rect">
                <a:avLst/>
              </a:prstGeom>
              <a:blipFill rotWithShape="1">
                <a:blip r:embed="rId8"/>
                <a:stretch>
                  <a:fillRect l="-1788"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3462AAAE-3F5B-4DC0-9AAE-34CE6AB09270}"/>
                  </a:ext>
                </a:extLst>
              </p:cNvPr>
              <p:cNvSpPr/>
              <p:nvPr/>
            </p:nvSpPr>
            <p:spPr>
              <a:xfrm>
                <a:off x="2861656" y="4359474"/>
                <a:ext cx="3863558" cy="461665"/>
              </a:xfrm>
              <a:prstGeom prst="rect">
                <a:avLst/>
              </a:prstGeom>
            </p:spPr>
            <p:txBody>
              <a:bodyPr wrap="none">
                <a:spAutoFit/>
              </a:bodyPr>
              <a:lstStyle/>
              <a:p>
                <a:r>
                  <a:rPr lang="en-GB" sz="2400" dirty="0"/>
                  <a:t>If </a:t>
                </a:r>
                <a14:m>
                  <m:oMath xmlns:m="http://schemas.openxmlformats.org/officeDocument/2006/math">
                    <m:r>
                      <a:rPr lang="el-GR" sz="2400" i="1">
                        <a:latin typeface="Cambria Math" panose="02040503050406030204" pitchFamily="18" charset="0"/>
                      </a:rPr>
                      <m:t>𝛳</m:t>
                    </m:r>
                  </m:oMath>
                </a14:m>
                <a:r>
                  <a:rPr lang="en-GB" sz="2400" dirty="0"/>
                  <a:t> is measured in radians</a:t>
                </a:r>
              </a:p>
            </p:txBody>
          </p:sp>
        </mc:Choice>
        <mc:Fallback xmlns="">
          <p:sp>
            <p:nvSpPr>
              <p:cNvPr id="10" name="Rectangle 9">
                <a:extLst>
                  <a:ext uri="{FF2B5EF4-FFF2-40B4-BE49-F238E27FC236}">
                    <a16:creationId xmlns:a16="http://schemas.microsoft.com/office/drawing/2014/main" xmlns="" id="{3462AAAE-3F5B-4DC0-9AAE-34CE6AB09270}"/>
                  </a:ext>
                </a:extLst>
              </p:cNvPr>
              <p:cNvSpPr>
                <a:spLocks noRot="1" noChangeAspect="1" noMove="1" noResize="1" noEditPoints="1" noAdjustHandles="1" noChangeArrowheads="1" noChangeShapeType="1" noTextEdit="1"/>
              </p:cNvSpPr>
              <p:nvPr/>
            </p:nvSpPr>
            <p:spPr>
              <a:xfrm>
                <a:off x="2861656" y="4359474"/>
                <a:ext cx="3863558" cy="461665"/>
              </a:xfrm>
              <a:prstGeom prst="rect">
                <a:avLst/>
              </a:prstGeom>
              <a:blipFill rotWithShape="1">
                <a:blip r:embed="rId9"/>
                <a:stretch>
                  <a:fillRect l="-2366" t="-9211" r="-1262"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B34D1EC5-6BA3-4110-B4D9-F3C8601F5E39}"/>
                  </a:ext>
                </a:extLst>
              </p:cNvPr>
              <p:cNvSpPr/>
              <p:nvPr/>
            </p:nvSpPr>
            <p:spPr>
              <a:xfrm>
                <a:off x="2848336" y="4812359"/>
                <a:ext cx="5818315" cy="619657"/>
              </a:xfrm>
              <a:prstGeom prst="rect">
                <a:avLst/>
              </a:prstGeom>
            </p:spPr>
            <p:txBody>
              <a:bodyPr wrap="square">
                <a:spAutoFit/>
              </a:bodyPr>
              <a:lstStyle/>
              <a:p>
                <a:r>
                  <a:rPr lang="en-GB" sz="2400" dirty="0"/>
                  <a:t>area of a sector POQ = </a:t>
                </a:r>
                <a14:m>
                  <m:oMath xmlns:m="http://schemas.openxmlformats.org/officeDocument/2006/math">
                    <m:f>
                      <m:fPr>
                        <m:ctrlPr>
                          <a:rPr lang="en-GB" sz="2400" i="1">
                            <a:latin typeface="Cambria Math" panose="02040503050406030204" pitchFamily="18" charset="0"/>
                          </a:rPr>
                        </m:ctrlPr>
                      </m:fPr>
                      <m:num>
                        <m:r>
                          <a:rPr lang="el-GR" sz="2400" b="0" i="1">
                            <a:latin typeface="Cambria Math" panose="02040503050406030204" pitchFamily="18" charset="0"/>
                          </a:rPr>
                          <m:t>𝛳</m:t>
                        </m:r>
                      </m:num>
                      <m:den>
                        <m:r>
                          <a:rPr lang="en-GB" sz="2400" b="0" i="1" smtClean="0">
                            <a:latin typeface="Cambria Math" panose="02040503050406030204" pitchFamily="18" charset="0"/>
                          </a:rPr>
                          <m:t>2</m:t>
                        </m:r>
                        <m:r>
                          <m:rPr>
                            <m:nor/>
                          </m:rPr>
                          <a:rPr lang="en-US" sz="2400" dirty="0"/>
                          <m:t>𝜋</m:t>
                        </m:r>
                      </m:den>
                    </m:f>
                  </m:oMath>
                </a14:m>
                <a:r>
                  <a:rPr lang="en-GB" sz="2400" dirty="0"/>
                  <a:t> </a:t>
                </a:r>
                <a14:m>
                  <m:oMath xmlns:m="http://schemas.openxmlformats.org/officeDocument/2006/math">
                    <m:r>
                      <a:rPr lang="en-GB" sz="2400" i="1" dirty="0">
                        <a:latin typeface="Cambria Math"/>
                        <a:ea typeface="Cambria Math"/>
                      </a:rPr>
                      <m:t>×</m:t>
                    </m:r>
                  </m:oMath>
                </a14:m>
                <a:r>
                  <a:rPr lang="en-GB" sz="2400" dirty="0"/>
                  <a:t>  </a:t>
                </a:r>
                <a:r>
                  <a:rPr lang="en-US" sz="2400" dirty="0"/>
                  <a:t>𝜋</a:t>
                </a:r>
                <a14:m>
                  <m:oMath xmlns:m="http://schemas.openxmlformats.org/officeDocument/2006/math">
                    <m:sSup>
                      <m:sSupPr>
                        <m:ctrlPr>
                          <a:rPr lang="en-US" sz="2400" i="1">
                            <a:latin typeface="Cambria Math" panose="02040503050406030204" pitchFamily="18" charset="0"/>
                          </a:rPr>
                        </m:ctrlPr>
                      </m:sSupPr>
                      <m:e>
                        <m:r>
                          <a:rPr lang="en-GB" sz="2400" i="1">
                            <a:latin typeface="Cambria Math" panose="02040503050406030204" pitchFamily="18" charset="0"/>
                          </a:rPr>
                          <m:t>𝑟</m:t>
                        </m:r>
                      </m:e>
                      <m:sup>
                        <m:r>
                          <a:rPr lang="en-GB" sz="2400" i="1">
                            <a:latin typeface="Cambria Math" panose="02040503050406030204" pitchFamily="18" charset="0"/>
                          </a:rPr>
                          <m:t>2</m:t>
                        </m:r>
                      </m:sup>
                    </m:sSup>
                  </m:oMath>
                </a14:m>
                <a:r>
                  <a:rPr lang="en-GB" sz="2400" dirty="0"/>
                  <a:t> =</a:t>
                </a:r>
                <a:r>
                  <a:rPr lang="en-US" sz="2400" dirty="0"/>
                  <a:t> </a:t>
                </a:r>
                <a14:m>
                  <m:oMath xmlns:m="http://schemas.openxmlformats.org/officeDocument/2006/math">
                    <m:f>
                      <m:fPr>
                        <m:ctrlPr>
                          <a:rPr lang="el-GR" sz="240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r>
                      <a:rPr lang="el-GR" sz="2400" b="0" i="1">
                        <a:latin typeface="Cambria Math" panose="02040503050406030204" pitchFamily="18" charset="0"/>
                      </a:rPr>
                      <m:t>𝛳</m:t>
                    </m:r>
                    <m:r>
                      <a:rPr lang="el-GR" sz="2400" i="1">
                        <a:latin typeface="Cambria Math" panose="02040503050406030204" pitchFamily="18" charset="0"/>
                      </a:rPr>
                      <m:t> </m:t>
                    </m:r>
                    <m:sSup>
                      <m:sSupPr>
                        <m:ctrlPr>
                          <a:rPr lang="en-US" sz="2400" i="1">
                            <a:latin typeface="Cambria Math" panose="02040503050406030204" pitchFamily="18" charset="0"/>
                          </a:rPr>
                        </m:ctrlPr>
                      </m:sSupPr>
                      <m:e>
                        <m:r>
                          <a:rPr lang="en-GB" sz="2400" i="1">
                            <a:latin typeface="Cambria Math" panose="02040503050406030204" pitchFamily="18" charset="0"/>
                          </a:rPr>
                          <m:t>𝑟</m:t>
                        </m:r>
                      </m:e>
                      <m:sup>
                        <m:r>
                          <a:rPr lang="en-GB" sz="2400" i="1">
                            <a:latin typeface="Cambria Math" panose="02040503050406030204" pitchFamily="18" charset="0"/>
                          </a:rPr>
                          <m:t>2</m:t>
                        </m:r>
                      </m:sup>
                    </m:sSup>
                  </m:oMath>
                </a14:m>
                <a:r>
                  <a:rPr lang="en-GB" sz="2400" dirty="0"/>
                  <a:t> </a:t>
                </a:r>
              </a:p>
            </p:txBody>
          </p:sp>
        </mc:Choice>
        <mc:Fallback xmlns="">
          <p:sp>
            <p:nvSpPr>
              <p:cNvPr id="11" name="Rectangle 10">
                <a:extLst>
                  <a:ext uri="{FF2B5EF4-FFF2-40B4-BE49-F238E27FC236}">
                    <a16:creationId xmlns:a16="http://schemas.microsoft.com/office/drawing/2014/main" xmlns:a14="http://schemas.microsoft.com/office/drawing/2010/main" xmlns="" id="{B34D1EC5-6BA3-4110-B4D9-F3C8601F5E39}"/>
                  </a:ext>
                </a:extLst>
              </p:cNvPr>
              <p:cNvSpPr>
                <a:spLocks noRot="1" noChangeAspect="1" noMove="1" noResize="1" noEditPoints="1" noAdjustHandles="1" noChangeArrowheads="1" noChangeShapeType="1" noTextEdit="1"/>
              </p:cNvSpPr>
              <p:nvPr/>
            </p:nvSpPr>
            <p:spPr>
              <a:xfrm>
                <a:off x="2848336" y="4812359"/>
                <a:ext cx="5818315" cy="619657"/>
              </a:xfrm>
              <a:prstGeom prst="rect">
                <a:avLst/>
              </a:prstGeom>
              <a:blipFill rotWithShape="1">
                <a:blip r:embed="rId10"/>
                <a:stretch>
                  <a:fillRect l="-1571"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BCB721C-FD29-4340-8C27-7EC924188751}"/>
                  </a:ext>
                </a:extLst>
              </p:cNvPr>
              <p:cNvSpPr txBox="1"/>
              <p:nvPr/>
            </p:nvSpPr>
            <p:spPr>
              <a:xfrm>
                <a:off x="2829915" y="5472471"/>
                <a:ext cx="8876221" cy="1585049"/>
              </a:xfrm>
              <a:prstGeom prst="rect">
                <a:avLst/>
              </a:prstGeom>
              <a:noFill/>
            </p:spPr>
            <p:txBody>
              <a:bodyPr wrap="square" rtlCol="0">
                <a:spAutoFit/>
              </a:bodyPr>
              <a:lstStyle/>
              <a:p>
                <a:pPr>
                  <a:spcAft>
                    <a:spcPts val="1800"/>
                  </a:spcAft>
                </a:pPr>
                <a:r>
                  <a:rPr lang="en-US" sz="2400" dirty="0"/>
                  <a:t>In summary, when </a:t>
                </a:r>
                <a14:m>
                  <m:oMath xmlns:m="http://schemas.openxmlformats.org/officeDocument/2006/math">
                    <m:r>
                      <a:rPr lang="el-GR" sz="2400" i="1">
                        <a:latin typeface="Cambria Math" panose="02040503050406030204" pitchFamily="18" charset="0"/>
                      </a:rPr>
                      <m:t>𝛳</m:t>
                    </m:r>
                  </m:oMath>
                </a14:m>
                <a:r>
                  <a:rPr lang="en-GB" sz="2400" dirty="0"/>
                  <a:t> is measured in radians,</a:t>
                </a:r>
              </a:p>
              <a:p>
                <a:pPr>
                  <a:spcAft>
                    <a:spcPts val="1200"/>
                  </a:spcAft>
                </a:pPr>
                <a:r>
                  <a:rPr lang="en-GB" sz="2400" dirty="0"/>
                  <a:t>        Arc length = </a:t>
                </a:r>
                <a:r>
                  <a:rPr lang="en-US" sz="2400" dirty="0"/>
                  <a:t>𝑟 </a:t>
                </a:r>
                <a14:m>
                  <m:oMath xmlns:m="http://schemas.openxmlformats.org/officeDocument/2006/math">
                    <m:r>
                      <a:rPr lang="el-GR" sz="2400" i="1" smtClean="0">
                        <a:latin typeface="Cambria Math" panose="02040503050406030204" pitchFamily="18" charset="0"/>
                      </a:rPr>
                      <m:t>𝛳</m:t>
                    </m:r>
                  </m:oMath>
                </a14:m>
                <a:r>
                  <a:rPr lang="en-GB" sz="2400" i="1" dirty="0">
                    <a:latin typeface="Times" pitchFamily="2" charset="0"/>
                  </a:rPr>
                  <a:t> </a:t>
                </a:r>
                <a:r>
                  <a:rPr lang="en-GB" sz="2400" dirty="0">
                    <a:latin typeface="+mj-lt"/>
                  </a:rPr>
                  <a:t>    and   </a:t>
                </a:r>
                <a:r>
                  <a:rPr lang="en-GB" sz="2400" i="1" dirty="0">
                    <a:latin typeface="Times" pitchFamily="2" charset="0"/>
                  </a:rPr>
                  <a:t>  </a:t>
                </a:r>
                <a:r>
                  <a:rPr lang="en-GB" sz="2400" dirty="0"/>
                  <a:t> </a:t>
                </a:r>
              </a:p>
              <a:p>
                <a:r>
                  <a:rPr lang="en-GB" sz="2400" dirty="0"/>
                  <a:t> </a:t>
                </a:r>
                <a:endParaRPr lang="en-US" sz="2400" dirty="0"/>
              </a:p>
            </p:txBody>
          </p:sp>
        </mc:Choice>
        <mc:Fallback xmlns="">
          <p:sp>
            <p:nvSpPr>
              <p:cNvPr id="4" name="TextBox 3">
                <a:extLst>
                  <a:ext uri="{FF2B5EF4-FFF2-40B4-BE49-F238E27FC236}">
                    <a16:creationId xmlns:a16="http://schemas.microsoft.com/office/drawing/2014/main" xmlns="" id="{1BCB721C-FD29-4340-8C27-7EC924188751}"/>
                  </a:ext>
                </a:extLst>
              </p:cNvPr>
              <p:cNvSpPr txBox="1">
                <a:spLocks noRot="1" noChangeAspect="1" noMove="1" noResize="1" noEditPoints="1" noAdjustHandles="1" noChangeArrowheads="1" noChangeShapeType="1" noTextEdit="1"/>
              </p:cNvSpPr>
              <p:nvPr/>
            </p:nvSpPr>
            <p:spPr>
              <a:xfrm>
                <a:off x="2829915" y="5472471"/>
                <a:ext cx="8876221" cy="1585049"/>
              </a:xfrm>
              <a:prstGeom prst="rect">
                <a:avLst/>
              </a:prstGeom>
              <a:blipFill rotWithShape="1">
                <a:blip r:embed="rId11"/>
                <a:stretch>
                  <a:fillRect l="-1030" t="-2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7315BB5-0842-E244-BA46-F45D90413974}"/>
                  </a:ext>
                </a:extLst>
              </p:cNvPr>
              <p:cNvSpPr txBox="1"/>
              <p:nvPr/>
            </p:nvSpPr>
            <p:spPr>
              <a:xfrm>
                <a:off x="6936667" y="6000943"/>
                <a:ext cx="3096344" cy="613886"/>
              </a:xfrm>
              <a:prstGeom prst="rect">
                <a:avLst/>
              </a:prstGeom>
              <a:noFill/>
              <a:ln w="12700">
                <a:solidFill>
                  <a:schemeClr val="tx1"/>
                </a:solidFill>
              </a:ln>
            </p:spPr>
            <p:txBody>
              <a:bodyPr wrap="square" rtlCol="0">
                <a:spAutoFit/>
              </a:bodyPr>
              <a:lstStyle/>
              <a:p>
                <a:r>
                  <a:rPr lang="en-US" sz="2400" dirty="0"/>
                  <a:t>Sector area = </a:t>
                </a:r>
                <a14:m>
                  <m:oMath xmlns:m="http://schemas.openxmlformats.org/officeDocument/2006/math">
                    <m:f>
                      <m:fPr>
                        <m:ctrlPr>
                          <a:rPr lang="el-GR" sz="2400" i="1">
                            <a:latin typeface="Cambria Math" panose="02040503050406030204" pitchFamily="18" charset="0"/>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r>
                      <a:rPr lang="el-GR" sz="2400" i="1">
                        <a:latin typeface="Cambria Math" panose="02040503050406030204" pitchFamily="18" charset="0"/>
                      </a:rPr>
                      <m:t>𝛳</m:t>
                    </m:r>
                    <m:r>
                      <a:rPr lang="el-GR" sz="2400" i="1">
                        <a:latin typeface="Cambria Math" panose="02040503050406030204" pitchFamily="18" charset="0"/>
                      </a:rPr>
                      <m:t> </m:t>
                    </m:r>
                    <m:sSup>
                      <m:sSupPr>
                        <m:ctrlPr>
                          <a:rPr lang="en-US" sz="2400" i="1">
                            <a:latin typeface="Cambria Math" panose="02040503050406030204" pitchFamily="18" charset="0"/>
                          </a:rPr>
                        </m:ctrlPr>
                      </m:sSupPr>
                      <m:e>
                        <m:r>
                          <a:rPr lang="en-GB" sz="2400" i="1">
                            <a:latin typeface="Cambria Math" panose="02040503050406030204" pitchFamily="18" charset="0"/>
                          </a:rPr>
                          <m:t>𝑟</m:t>
                        </m:r>
                      </m:e>
                      <m:sup>
                        <m:r>
                          <a:rPr lang="en-GB" sz="2400" i="1">
                            <a:latin typeface="Cambria Math" panose="02040503050406030204" pitchFamily="18" charset="0"/>
                          </a:rPr>
                          <m:t>2</m:t>
                        </m:r>
                      </m:sup>
                    </m:sSup>
                  </m:oMath>
                </a14:m>
                <a:r>
                  <a:rPr lang="en-GB" sz="2400" dirty="0"/>
                  <a:t> </a:t>
                </a:r>
                <a:endParaRPr lang="en-US" sz="2400" dirty="0"/>
              </a:p>
            </p:txBody>
          </p:sp>
        </mc:Choice>
        <mc:Fallback xmlns="">
          <p:sp>
            <p:nvSpPr>
              <p:cNvPr id="8" name="TextBox 7">
                <a:extLst>
                  <a:ext uri="{FF2B5EF4-FFF2-40B4-BE49-F238E27FC236}">
                    <a16:creationId xmlns:a16="http://schemas.microsoft.com/office/drawing/2014/main" xmlns:a14="http://schemas.microsoft.com/office/drawing/2010/main" xmlns="" id="{67315BB5-0842-E244-BA46-F45D90413974}"/>
                  </a:ext>
                </a:extLst>
              </p:cNvPr>
              <p:cNvSpPr txBox="1">
                <a:spLocks noRot="1" noChangeAspect="1" noMove="1" noResize="1" noEditPoints="1" noAdjustHandles="1" noChangeArrowheads="1" noChangeShapeType="1" noTextEdit="1"/>
              </p:cNvSpPr>
              <p:nvPr/>
            </p:nvSpPr>
            <p:spPr>
              <a:xfrm>
                <a:off x="6936667" y="6000943"/>
                <a:ext cx="3096344" cy="613886"/>
              </a:xfrm>
              <a:prstGeom prst="rect">
                <a:avLst/>
              </a:prstGeom>
              <a:blipFill rotWithShape="1">
                <a:blip r:embed="rId12"/>
                <a:stretch>
                  <a:fillRect l="-2941" b="-7767"/>
                </a:stretch>
              </a:blipFill>
              <a:ln w="12700">
                <a:solidFill>
                  <a:schemeClr val="tx1"/>
                </a:solidFill>
              </a:ln>
            </p:spPr>
            <p:txBody>
              <a:bodyPr/>
              <a:lstStyle/>
              <a:p>
                <a:r>
                  <a:rPr lang="en-GB">
                    <a:noFill/>
                  </a:rPr>
                  <a:t> </a:t>
                </a:r>
              </a:p>
            </p:txBody>
          </p:sp>
        </mc:Fallback>
      </mc:AlternateContent>
      <p:sp>
        <p:nvSpPr>
          <p:cNvPr id="12" name="TextBox 11">
            <a:extLst>
              <a:ext uri="{FF2B5EF4-FFF2-40B4-BE49-F238E27FC236}">
                <a16:creationId xmlns:a16="http://schemas.microsoft.com/office/drawing/2014/main" id="{0DD75D82-E64B-7C42-B28D-EE7C6F97C4E3}"/>
              </a:ext>
            </a:extLst>
          </p:cNvPr>
          <p:cNvSpPr txBox="1"/>
          <p:nvPr/>
        </p:nvSpPr>
        <p:spPr>
          <a:xfrm>
            <a:off x="3280303" y="6099129"/>
            <a:ext cx="2736304" cy="613886"/>
          </a:xfrm>
          <a:prstGeom prst="rect">
            <a:avLst/>
          </a:prstGeom>
          <a:noFill/>
          <a:ln w="12700">
            <a:solidFill>
              <a:schemeClr val="tx1"/>
            </a:solidFill>
          </a:ln>
        </p:spPr>
        <p:txBody>
          <a:bodyPr wrap="square" rtlCol="0">
            <a:spAutoFit/>
          </a:bodyPr>
          <a:lstStyle/>
          <a:p>
            <a:endParaRPr lang="en-US" dirty="0"/>
          </a:p>
        </p:txBody>
      </p:sp>
      <p:sp>
        <p:nvSpPr>
          <p:cNvPr id="17" name="TextBox 16">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2</a:t>
            </a:r>
            <a:endParaRPr lang="en-GB" dirty="0"/>
          </a:p>
        </p:txBody>
      </p:sp>
    </p:spTree>
    <p:extLst>
      <p:ext uri="{BB962C8B-B14F-4D97-AF65-F5344CB8AC3E}">
        <p14:creationId xmlns:p14="http://schemas.microsoft.com/office/powerpoint/2010/main" val="2577408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5" grpId="0"/>
      <p:bldP spid="6" grpId="0"/>
      <p:bldP spid="7" grpId="0"/>
      <p:bldP spid="9" grpId="0"/>
      <p:bldP spid="10" grpId="0"/>
      <p:bldP spid="11" grpId="0"/>
      <p:bldP spid="8"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3791744" y="0"/>
            <a:ext cx="7058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Clr>
                <a:srgbClr val="000000"/>
              </a:buClr>
              <a:buSzPct val="100000"/>
              <a:buFont typeface="Times New Roman" panose="02020603050405020304" pitchFamily="18" charset="0"/>
              <a:buNone/>
            </a:pPr>
            <a:r>
              <a:rPr lang="en-US" altLang="en-US" sz="2800" b="1" dirty="0"/>
              <a:t>Arc and Sector Area</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BCB721C-FD29-4340-8C27-7EC924188751}"/>
                  </a:ext>
                </a:extLst>
              </p:cNvPr>
              <p:cNvSpPr txBox="1"/>
              <p:nvPr/>
            </p:nvSpPr>
            <p:spPr>
              <a:xfrm>
                <a:off x="2882645" y="1627939"/>
                <a:ext cx="8876221" cy="2554545"/>
              </a:xfrm>
              <a:prstGeom prst="rect">
                <a:avLst/>
              </a:prstGeom>
              <a:noFill/>
            </p:spPr>
            <p:txBody>
              <a:bodyPr wrap="square" rtlCol="0">
                <a:spAutoFit/>
              </a:bodyPr>
              <a:lstStyle/>
              <a:p>
                <a:pPr>
                  <a:spcAft>
                    <a:spcPts val="1800"/>
                  </a:spcAft>
                </a:pPr>
                <a:r>
                  <a:rPr lang="en-US" sz="2400" dirty="0"/>
                  <a:t>Key Definition </a:t>
                </a:r>
              </a:p>
              <a:p>
                <a:pPr>
                  <a:spcAft>
                    <a:spcPts val="1800"/>
                  </a:spcAft>
                </a:pPr>
                <a:r>
                  <a:rPr lang="en-US" sz="2400" dirty="0"/>
                  <a:t>When </a:t>
                </a:r>
                <a14:m>
                  <m:oMath xmlns:m="http://schemas.openxmlformats.org/officeDocument/2006/math">
                    <m:r>
                      <a:rPr lang="el-GR" sz="2400" i="1">
                        <a:latin typeface="Cambria Math" panose="02040503050406030204" pitchFamily="18" charset="0"/>
                      </a:rPr>
                      <m:t>𝛳</m:t>
                    </m:r>
                  </m:oMath>
                </a14:m>
                <a:r>
                  <a:rPr lang="en-GB" sz="2400" dirty="0"/>
                  <a:t> is measured in radians the length , in a circle with radius r </a:t>
                </a:r>
              </a:p>
              <a:p>
                <a:pPr>
                  <a:spcAft>
                    <a:spcPts val="1200"/>
                  </a:spcAft>
                </a:pPr>
                <a:r>
                  <a:rPr lang="en-GB" sz="2400" dirty="0"/>
                  <a:t>        Arc length = </a:t>
                </a:r>
                <a:r>
                  <a:rPr lang="en-US" sz="2400" dirty="0"/>
                  <a:t>𝑟 </a:t>
                </a:r>
                <a14:m>
                  <m:oMath xmlns:m="http://schemas.openxmlformats.org/officeDocument/2006/math">
                    <m:r>
                      <a:rPr lang="el-GR" sz="2400" i="1" smtClean="0">
                        <a:latin typeface="Cambria Math" panose="02040503050406030204" pitchFamily="18" charset="0"/>
                      </a:rPr>
                      <m:t>𝛳</m:t>
                    </m:r>
                  </m:oMath>
                </a14:m>
                <a:r>
                  <a:rPr lang="en-GB" sz="2400" i="1" dirty="0">
                    <a:latin typeface="Times" pitchFamily="2" charset="0"/>
                  </a:rPr>
                  <a:t> </a:t>
                </a:r>
                <a:r>
                  <a:rPr lang="en-GB" sz="2400" dirty="0">
                    <a:latin typeface="+mj-lt"/>
                  </a:rPr>
                  <a:t>    and   </a:t>
                </a:r>
                <a:r>
                  <a:rPr lang="en-GB" sz="2400" i="1" dirty="0">
                    <a:latin typeface="Times" pitchFamily="2" charset="0"/>
                  </a:rPr>
                  <a:t>  </a:t>
                </a:r>
                <a:r>
                  <a:rPr lang="en-GB" sz="2400" dirty="0"/>
                  <a:t> </a:t>
                </a:r>
              </a:p>
              <a:p>
                <a:r>
                  <a:rPr lang="en-GB" sz="2400" dirty="0"/>
                  <a:t> </a:t>
                </a:r>
                <a:endParaRPr lang="en-US" sz="2400" dirty="0"/>
              </a:p>
            </p:txBody>
          </p:sp>
        </mc:Choice>
        <mc:Fallback xmlns="">
          <p:sp>
            <p:nvSpPr>
              <p:cNvPr id="4" name="TextBox 3">
                <a:extLst>
                  <a:ext uri="{FF2B5EF4-FFF2-40B4-BE49-F238E27FC236}">
                    <a16:creationId xmlns:a16="http://schemas.microsoft.com/office/drawing/2014/main" id="{1BCB721C-FD29-4340-8C27-7EC924188751}"/>
                  </a:ext>
                </a:extLst>
              </p:cNvPr>
              <p:cNvSpPr txBox="1">
                <a:spLocks noRot="1" noChangeAspect="1" noMove="1" noResize="1" noEditPoints="1" noAdjustHandles="1" noChangeArrowheads="1" noChangeShapeType="1" noTextEdit="1"/>
              </p:cNvSpPr>
              <p:nvPr/>
            </p:nvSpPr>
            <p:spPr>
              <a:xfrm>
                <a:off x="2882645" y="1627939"/>
                <a:ext cx="8876221" cy="2554545"/>
              </a:xfrm>
              <a:prstGeom prst="rect">
                <a:avLst/>
              </a:prstGeom>
              <a:blipFill>
                <a:blip r:embed="rId4"/>
                <a:stretch>
                  <a:fillRect l="-1146" t="-19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7315BB5-0842-E244-BA46-F45D90413974}"/>
                  </a:ext>
                </a:extLst>
              </p:cNvPr>
              <p:cNvSpPr txBox="1"/>
              <p:nvPr/>
            </p:nvSpPr>
            <p:spPr>
              <a:xfrm>
                <a:off x="7413779" y="3122057"/>
                <a:ext cx="3096344" cy="613886"/>
              </a:xfrm>
              <a:prstGeom prst="rect">
                <a:avLst/>
              </a:prstGeom>
              <a:noFill/>
              <a:ln w="12700">
                <a:solidFill>
                  <a:schemeClr val="tx1"/>
                </a:solidFill>
              </a:ln>
            </p:spPr>
            <p:txBody>
              <a:bodyPr wrap="square" rtlCol="0">
                <a:spAutoFit/>
              </a:bodyPr>
              <a:lstStyle/>
              <a:p>
                <a:r>
                  <a:rPr lang="en-US" sz="2400" dirty="0"/>
                  <a:t>Sector area = </a:t>
                </a:r>
                <a14:m>
                  <m:oMath xmlns:m="http://schemas.openxmlformats.org/officeDocument/2006/math">
                    <m:f>
                      <m:fPr>
                        <m:ctrlPr>
                          <a:rPr lang="el-GR" sz="2400" i="1">
                            <a:latin typeface="Cambria Math" panose="02040503050406030204" pitchFamily="18" charset="0"/>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r>
                      <a:rPr lang="el-GR" sz="2400" i="1">
                        <a:latin typeface="Cambria Math" panose="02040503050406030204" pitchFamily="18" charset="0"/>
                      </a:rPr>
                      <m:t>𝛳</m:t>
                    </m:r>
                    <m:r>
                      <a:rPr lang="el-GR" sz="2400" i="1">
                        <a:latin typeface="Cambria Math" panose="02040503050406030204" pitchFamily="18" charset="0"/>
                      </a:rPr>
                      <m:t> </m:t>
                    </m:r>
                    <m:sSup>
                      <m:sSupPr>
                        <m:ctrlPr>
                          <a:rPr lang="en-US" sz="2400" i="1">
                            <a:latin typeface="Cambria Math" panose="02040503050406030204" pitchFamily="18" charset="0"/>
                          </a:rPr>
                        </m:ctrlPr>
                      </m:sSupPr>
                      <m:e>
                        <m:r>
                          <a:rPr lang="en-GB" sz="2400" i="1">
                            <a:latin typeface="Cambria Math" panose="02040503050406030204" pitchFamily="18" charset="0"/>
                          </a:rPr>
                          <m:t>𝑟</m:t>
                        </m:r>
                      </m:e>
                      <m:sup>
                        <m:r>
                          <a:rPr lang="en-GB" sz="2400" i="1">
                            <a:latin typeface="Cambria Math" panose="02040503050406030204" pitchFamily="18" charset="0"/>
                          </a:rPr>
                          <m:t>2</m:t>
                        </m:r>
                      </m:sup>
                    </m:sSup>
                  </m:oMath>
                </a14:m>
                <a:r>
                  <a:rPr lang="en-GB" sz="2400" dirty="0"/>
                  <a:t> </a:t>
                </a:r>
                <a:endParaRPr lang="en-US" sz="2400" dirty="0"/>
              </a:p>
            </p:txBody>
          </p:sp>
        </mc:Choice>
        <mc:Fallback xmlns="">
          <p:sp>
            <p:nvSpPr>
              <p:cNvPr id="8" name="TextBox 7">
                <a:extLst>
                  <a:ext uri="{FF2B5EF4-FFF2-40B4-BE49-F238E27FC236}">
                    <a16:creationId xmlns:a16="http://schemas.microsoft.com/office/drawing/2014/main" id="{67315BB5-0842-E244-BA46-F45D90413974}"/>
                  </a:ext>
                </a:extLst>
              </p:cNvPr>
              <p:cNvSpPr txBox="1">
                <a:spLocks noRot="1" noChangeAspect="1" noMove="1" noResize="1" noEditPoints="1" noAdjustHandles="1" noChangeArrowheads="1" noChangeShapeType="1" noTextEdit="1"/>
              </p:cNvSpPr>
              <p:nvPr/>
            </p:nvSpPr>
            <p:spPr>
              <a:xfrm>
                <a:off x="7413779" y="3122057"/>
                <a:ext cx="3096344" cy="613886"/>
              </a:xfrm>
              <a:prstGeom prst="rect">
                <a:avLst/>
              </a:prstGeom>
              <a:blipFill>
                <a:blip r:embed="rId5"/>
                <a:stretch>
                  <a:fillRect l="-2857" b="-8163"/>
                </a:stretch>
              </a:blipFill>
              <a:ln w="12700">
                <a:solidFill>
                  <a:schemeClr val="tx1"/>
                </a:solidFill>
              </a:ln>
            </p:spPr>
            <p:txBody>
              <a:bodyPr/>
              <a:lstStyle/>
              <a:p>
                <a:r>
                  <a:rPr lang="en-US">
                    <a:noFill/>
                  </a:rPr>
                  <a:t> </a:t>
                </a:r>
              </a:p>
            </p:txBody>
          </p:sp>
        </mc:Fallback>
      </mc:AlternateContent>
      <p:sp>
        <p:nvSpPr>
          <p:cNvPr id="12" name="TextBox 11">
            <a:extLst>
              <a:ext uri="{FF2B5EF4-FFF2-40B4-BE49-F238E27FC236}">
                <a16:creationId xmlns:a16="http://schemas.microsoft.com/office/drawing/2014/main" id="{0DD75D82-E64B-7C42-B28D-EE7C6F97C4E3}"/>
              </a:ext>
            </a:extLst>
          </p:cNvPr>
          <p:cNvSpPr txBox="1"/>
          <p:nvPr/>
        </p:nvSpPr>
        <p:spPr>
          <a:xfrm>
            <a:off x="3108471" y="3135154"/>
            <a:ext cx="2736304" cy="613886"/>
          </a:xfrm>
          <a:prstGeom prst="rect">
            <a:avLst/>
          </a:prstGeom>
          <a:noFill/>
          <a:ln w="12700">
            <a:solidFill>
              <a:schemeClr val="tx1"/>
            </a:solidFill>
          </a:ln>
        </p:spPr>
        <p:txBody>
          <a:bodyPr wrap="square" rtlCol="0">
            <a:spAutoFit/>
          </a:bodyPr>
          <a:lstStyle/>
          <a:p>
            <a:endParaRPr lang="en-US" dirty="0"/>
          </a:p>
        </p:txBody>
      </p:sp>
      <p:sp>
        <p:nvSpPr>
          <p:cNvPr id="17" name="TextBox 16">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2</a:t>
            </a:r>
            <a:endParaRPr lang="en-GB" dirty="0"/>
          </a:p>
        </p:txBody>
      </p:sp>
    </p:spTree>
    <p:extLst>
      <p:ext uri="{BB962C8B-B14F-4D97-AF65-F5344CB8AC3E}">
        <p14:creationId xmlns:p14="http://schemas.microsoft.com/office/powerpoint/2010/main" val="3563992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87749" y="980728"/>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3791744" y="0"/>
            <a:ext cx="7058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Clr>
                <a:srgbClr val="000000"/>
              </a:buClr>
              <a:buSzPct val="100000"/>
              <a:buFont typeface="Times New Roman" panose="02020603050405020304" pitchFamily="18" charset="0"/>
              <a:buNone/>
            </a:pPr>
            <a:r>
              <a:rPr lang="en-US" altLang="en-US" sz="2800" b="1" dirty="0"/>
              <a:t>Arc and Sector Area</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7751EEA-BAF7-4D6C-9208-2558FE38E581}"/>
              </a:ext>
            </a:extLst>
          </p:cNvPr>
          <p:cNvSpPr txBox="1"/>
          <p:nvPr/>
        </p:nvSpPr>
        <p:spPr>
          <a:xfrm>
            <a:off x="2389290" y="618386"/>
            <a:ext cx="1440160"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8F39E83E-8502-429C-AA42-8DB72B47A36C}"/>
                  </a:ext>
                </a:extLst>
              </p:cNvPr>
              <p:cNvSpPr/>
              <p:nvPr/>
            </p:nvSpPr>
            <p:spPr>
              <a:xfrm>
                <a:off x="2372299" y="1080051"/>
                <a:ext cx="7415947" cy="2462213"/>
              </a:xfrm>
              <a:prstGeom prst="rect">
                <a:avLst/>
              </a:prstGeom>
            </p:spPr>
            <p:txBody>
              <a:bodyPr wrap="square">
                <a:spAutoFit/>
              </a:bodyPr>
              <a:lstStyle/>
              <a:p>
                <a:pPr>
                  <a:spcAft>
                    <a:spcPts val="1200"/>
                  </a:spcAft>
                </a:pPr>
                <a:r>
                  <a:rPr lang="en-US" sz="2400" dirty="0"/>
                  <a:t>a)	A silver pendant is made in the form of a sector of a circle as shown opposite. If the radius is 3 cm, what is the angle, </a:t>
                </a:r>
                <a14:m>
                  <m:oMath xmlns:m="http://schemas.openxmlformats.org/officeDocument/2006/math">
                    <m:r>
                      <a:rPr lang="el-GR" sz="2400" i="1">
                        <a:latin typeface="Cambria Math" panose="02040503050406030204" pitchFamily="18" charset="0"/>
                      </a:rPr>
                      <m:t>𝛳</m:t>
                    </m:r>
                  </m:oMath>
                </a14:m>
                <a:r>
                  <a:rPr lang="en-US" sz="2400" dirty="0"/>
                  <a:t>, in radians so that the area is 6 </a:t>
                </a:r>
                <a14:m>
                  <m:oMath xmlns:m="http://schemas.openxmlformats.org/officeDocument/2006/math">
                    <m:sSup>
                      <m:sSupPr>
                        <m:ctrlPr>
                          <a:rPr lang="en-US" sz="2400" i="1" smtClean="0">
                            <a:latin typeface="Cambria Math" panose="02040503050406030204" pitchFamily="18" charset="0"/>
                          </a:rPr>
                        </m:ctrlPr>
                      </m:sSupPr>
                      <m:e>
                        <m:r>
                          <m:rPr>
                            <m:sty m:val="p"/>
                          </m:rPr>
                          <a:rPr lang="en-GB" sz="2400" b="0" i="0" smtClean="0">
                            <a:latin typeface="Cambria Math" panose="02040503050406030204" pitchFamily="18" charset="0"/>
                          </a:rPr>
                          <m:t>cm</m:t>
                        </m:r>
                      </m:e>
                      <m:sup>
                        <m:r>
                          <a:rPr lang="en-GB" sz="2400" b="0" i="1" smtClean="0">
                            <a:latin typeface="Cambria Math" panose="02040503050406030204" pitchFamily="18" charset="0"/>
                          </a:rPr>
                          <m:t>2</m:t>
                        </m:r>
                      </m:sup>
                    </m:sSup>
                  </m:oMath>
                </a14:m>
                <a:r>
                  <a:rPr lang="en-US" sz="2400" dirty="0"/>
                  <a:t> ?</a:t>
                </a:r>
              </a:p>
              <a:p>
                <a:r>
                  <a:rPr lang="en-US" sz="2400" dirty="0"/>
                  <a:t>b)	Another pendant has the same total perimeter, but with radius 2.5 cm. What is the required angle, </a:t>
                </a:r>
                <a14:m>
                  <m:oMath xmlns:m="http://schemas.openxmlformats.org/officeDocument/2006/math">
                    <m:r>
                      <a:rPr lang="el-GR" sz="2400" i="1">
                        <a:latin typeface="Cambria Math" panose="02040503050406030204" pitchFamily="18" charset="0"/>
                      </a:rPr>
                      <m:t>𝛳</m:t>
                    </m:r>
                  </m:oMath>
                </a14:m>
                <a:r>
                  <a:rPr lang="en-US" sz="2400" dirty="0"/>
                  <a:t>, in radians?</a:t>
                </a:r>
                <a:r>
                  <a:rPr lang="en-GB" sz="2400" b="1" dirty="0"/>
                  <a:t> </a:t>
                </a:r>
              </a:p>
            </p:txBody>
          </p:sp>
        </mc:Choice>
        <mc:Fallback xmlns="">
          <p:sp>
            <p:nvSpPr>
              <p:cNvPr id="4" name="Rectangle 3">
                <a:extLst>
                  <a:ext uri="{FF2B5EF4-FFF2-40B4-BE49-F238E27FC236}">
                    <a16:creationId xmlns:a16="http://schemas.microsoft.com/office/drawing/2014/main" xmlns:a14="http://schemas.microsoft.com/office/drawing/2010/main" xmlns="" id="{8F39E83E-8502-429C-AA42-8DB72B47A36C}"/>
                  </a:ext>
                </a:extLst>
              </p:cNvPr>
              <p:cNvSpPr>
                <a:spLocks noRot="1" noChangeAspect="1" noMove="1" noResize="1" noEditPoints="1" noAdjustHandles="1" noChangeArrowheads="1" noChangeShapeType="1" noTextEdit="1"/>
              </p:cNvSpPr>
              <p:nvPr/>
            </p:nvSpPr>
            <p:spPr>
              <a:xfrm>
                <a:off x="2372299" y="1080051"/>
                <a:ext cx="7415947" cy="2462213"/>
              </a:xfrm>
              <a:prstGeom prst="rect">
                <a:avLst/>
              </a:prstGeom>
              <a:blipFill rotWithShape="1">
                <a:blip r:embed="rId4"/>
                <a:stretch>
                  <a:fillRect l="-1233" t="-1733" r="-2301" b="-4950"/>
                </a:stretch>
              </a:blipFill>
            </p:spPr>
            <p:txBody>
              <a:bodyPr/>
              <a:lstStyle/>
              <a:p>
                <a:r>
                  <a:rPr lang="en-GB">
                    <a:noFill/>
                  </a:rPr>
                  <a:t> </a:t>
                </a:r>
              </a:p>
            </p:txBody>
          </p:sp>
        </mc:Fallback>
      </mc:AlternateContent>
      <p:pic>
        <p:nvPicPr>
          <p:cNvPr id="5" name="Picture 4">
            <a:extLst>
              <a:ext uri="{FF2B5EF4-FFF2-40B4-BE49-F238E27FC236}">
                <a16:creationId xmlns:a16="http://schemas.microsoft.com/office/drawing/2014/main" id="{E61A264F-8B29-4A03-9C41-60DC89FA9E21}"/>
              </a:ext>
            </a:extLst>
          </p:cNvPr>
          <p:cNvPicPr>
            <a:picLocks noChangeAspect="1"/>
          </p:cNvPicPr>
          <p:nvPr/>
        </p:nvPicPr>
        <p:blipFill>
          <a:blip r:embed="rId5"/>
          <a:stretch>
            <a:fillRect/>
          </a:stretch>
        </p:blipFill>
        <p:spPr>
          <a:xfrm>
            <a:off x="9915207" y="890793"/>
            <a:ext cx="2220584" cy="2894226"/>
          </a:xfrm>
          <a:prstGeom prst="rect">
            <a:avLst/>
          </a:prstGeom>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946EACA-3595-497A-938F-26DBBF7B6C5C}"/>
                  </a:ext>
                </a:extLst>
              </p:cNvPr>
              <p:cNvSpPr/>
              <p:nvPr/>
            </p:nvSpPr>
            <p:spPr>
              <a:xfrm>
                <a:off x="2291697" y="3915572"/>
                <a:ext cx="3283335" cy="613886"/>
              </a:xfrm>
              <a:prstGeom prst="rect">
                <a:avLst/>
              </a:prstGeom>
            </p:spPr>
            <p:txBody>
              <a:bodyPr wrap="none">
                <a:spAutoFit/>
              </a:bodyPr>
              <a:lstStyle/>
              <a:p>
                <a:r>
                  <a:rPr lang="en-GB" sz="2400" dirty="0">
                    <a:solidFill>
                      <a:srgbClr val="FF0000"/>
                    </a:solidFill>
                  </a:rPr>
                  <a:t>a)</a:t>
                </a:r>
                <a:r>
                  <a:rPr lang="en-GB" sz="2400" dirty="0"/>
                  <a:t> </a:t>
                </a:r>
                <a:r>
                  <a:rPr lang="en-GB" sz="2400" dirty="0">
                    <a:solidFill>
                      <a:srgbClr val="FF0000"/>
                    </a:solidFill>
                  </a:rPr>
                  <a:t>Area  =</a:t>
                </a:r>
                <a:r>
                  <a:rPr lang="en-US" sz="2400" dirty="0">
                    <a:solidFill>
                      <a:srgbClr val="FF0000"/>
                    </a:solidFill>
                  </a:rPr>
                  <a:t> </a:t>
                </a:r>
                <a14:m>
                  <m:oMath xmlns:m="http://schemas.openxmlformats.org/officeDocument/2006/math">
                    <m:f>
                      <m:fPr>
                        <m:ctrlPr>
                          <a:rPr lang="el-GR"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l-GR" sz="2400" b="0" i="1">
                        <a:solidFill>
                          <a:srgbClr val="FF0000"/>
                        </a:solidFill>
                        <a:latin typeface="Cambria Math" panose="02040503050406030204" pitchFamily="18" charset="0"/>
                      </a:rPr>
                      <m:t>𝛳</m:t>
                    </m:r>
                    <m:r>
                      <a:rPr lang="el-GR" sz="2400" i="1">
                        <a:solidFill>
                          <a:srgbClr val="FF0000"/>
                        </a:solidFill>
                        <a:latin typeface="Cambria Math" panose="02040503050406030204" pitchFamily="18" charset="0"/>
                      </a:rPr>
                      <m:t> </m:t>
                    </m:r>
                    <m:sSup>
                      <m:sSupPr>
                        <m:ctrlPr>
                          <a:rPr lang="en-US" sz="2400" i="1">
                            <a:solidFill>
                              <a:srgbClr val="FF0000"/>
                            </a:solidFill>
                            <a:latin typeface="Cambria Math" panose="02040503050406030204" pitchFamily="18" charset="0"/>
                          </a:rPr>
                        </m:ctrlPr>
                      </m:sSupPr>
                      <m:e>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 </m:t>
                        </m:r>
                        <m:r>
                          <a:rPr lang="en-GB" sz="2400" b="0" i="1" smtClean="0">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sup>
                    </m:sSup>
                  </m:oMath>
                </a14:m>
                <a:r>
                  <a:rPr lang="en-GB" sz="2400" dirty="0">
                    <a:solidFill>
                      <a:srgbClr val="FF0000"/>
                    </a:solidFill>
                  </a:rPr>
                  <a:t> =  6</a:t>
                </a:r>
                <a:endParaRPr lang="en-GB" dirty="0">
                  <a:latin typeface="Times" pitchFamily="2" charset="0"/>
                </a:endParaRPr>
              </a:p>
            </p:txBody>
          </p:sp>
        </mc:Choice>
        <mc:Fallback xmlns="">
          <p:sp>
            <p:nvSpPr>
              <p:cNvPr id="6" name="Rectangle 5">
                <a:extLst>
                  <a:ext uri="{FF2B5EF4-FFF2-40B4-BE49-F238E27FC236}">
                    <a16:creationId xmlns:a16="http://schemas.microsoft.com/office/drawing/2014/main" id="{9946EACA-3595-497A-938F-26DBBF7B6C5C}"/>
                  </a:ext>
                </a:extLst>
              </p:cNvPr>
              <p:cNvSpPr>
                <a:spLocks noRot="1" noChangeAspect="1" noMove="1" noResize="1" noEditPoints="1" noAdjustHandles="1" noChangeArrowheads="1" noChangeShapeType="1" noTextEdit="1"/>
              </p:cNvSpPr>
              <p:nvPr/>
            </p:nvSpPr>
            <p:spPr>
              <a:xfrm>
                <a:off x="2291697" y="3915572"/>
                <a:ext cx="3283335" cy="613886"/>
              </a:xfrm>
              <a:prstGeom prst="rect">
                <a:avLst/>
              </a:prstGeom>
              <a:blipFill>
                <a:blip r:embed="rId6"/>
                <a:stretch>
                  <a:fillRect l="-3089" r="-1931"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AD5F2B6-A6E5-4FA3-8935-DC7DBF44E422}"/>
                  </a:ext>
                </a:extLst>
              </p:cNvPr>
              <p:cNvSpPr txBox="1"/>
              <p:nvPr/>
            </p:nvSpPr>
            <p:spPr>
              <a:xfrm>
                <a:off x="6469422" y="3947785"/>
                <a:ext cx="2748360" cy="461665"/>
              </a:xfrm>
              <a:prstGeom prst="rect">
                <a:avLst/>
              </a:prstGeom>
              <a:noFill/>
            </p:spPr>
            <p:txBody>
              <a:bodyPr wrap="square" rtlCol="0">
                <a:spAutoFit/>
              </a:bodyPr>
              <a:lstStyle/>
              <a:p>
                <a14:m>
                  <m:oMath xmlns:m="http://schemas.openxmlformats.org/officeDocument/2006/math">
                    <m:r>
                      <a:rPr lang="en-GB" sz="2400" b="0" i="1" smtClean="0">
                        <a:solidFill>
                          <a:srgbClr val="FF0000"/>
                        </a:solidFill>
                        <a:latin typeface="Cambria Math" panose="02040503050406030204" pitchFamily="18" charset="0"/>
                      </a:rPr>
                      <m:t>    </m:t>
                    </m:r>
                    <m:r>
                      <a:rPr lang="el-GR" sz="2400" b="0" i="1" smtClean="0">
                        <a:solidFill>
                          <a:srgbClr val="FF0000"/>
                        </a:solidFill>
                        <a:latin typeface="Cambria Math" panose="02040503050406030204" pitchFamily="18" charset="0"/>
                      </a:rPr>
                      <m:t>𝛳</m:t>
                    </m:r>
                    <m:r>
                      <a:rPr lang="el-GR" sz="2400" i="1" smtClean="0">
                        <a:solidFill>
                          <a:srgbClr val="FF0000"/>
                        </a:solidFill>
                        <a:latin typeface="Cambria Math" panose="02040503050406030204" pitchFamily="18" charset="0"/>
                      </a:rPr>
                      <m:t> </m:t>
                    </m:r>
                    <m:r>
                      <a:rPr lang="el-GR"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 </m:t>
                    </m:r>
                    <m:sSup>
                      <m:sSupPr>
                        <m:ctrlPr>
                          <a:rPr lang="en-US" sz="2400" i="1">
                            <a:solidFill>
                              <a:srgbClr val="FF0000"/>
                            </a:solidFill>
                            <a:latin typeface="Cambria Math" panose="02040503050406030204" pitchFamily="18" charset="0"/>
                          </a:rPr>
                        </m:ctrlPr>
                      </m:sSupPr>
                      <m:e>
                        <m:r>
                          <a:rPr lang="en-GB" sz="2400" b="0" i="1" smtClean="0">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sup>
                    </m:sSup>
                  </m:oMath>
                </a14:m>
                <a:r>
                  <a:rPr lang="en-GB" sz="2400" dirty="0">
                    <a:solidFill>
                      <a:srgbClr val="FF0000"/>
                    </a:solidFill>
                  </a:rPr>
                  <a:t> =  12</a:t>
                </a:r>
                <a:endParaRPr lang="en-GB" sz="2400" dirty="0">
                  <a:solidFill>
                    <a:srgbClr val="FF0000"/>
                  </a:solidFill>
                  <a:latin typeface="Times" pitchFamily="2" charset="0"/>
                </a:endParaRPr>
              </a:p>
            </p:txBody>
          </p:sp>
        </mc:Choice>
        <mc:Fallback xmlns="">
          <p:sp>
            <p:nvSpPr>
              <p:cNvPr id="7" name="TextBox 6">
                <a:extLst>
                  <a:ext uri="{FF2B5EF4-FFF2-40B4-BE49-F238E27FC236}">
                    <a16:creationId xmlns:a16="http://schemas.microsoft.com/office/drawing/2014/main" id="{9AD5F2B6-A6E5-4FA3-8935-DC7DBF44E422}"/>
                  </a:ext>
                </a:extLst>
              </p:cNvPr>
              <p:cNvSpPr txBox="1">
                <a:spLocks noRot="1" noChangeAspect="1" noMove="1" noResize="1" noEditPoints="1" noAdjustHandles="1" noChangeArrowheads="1" noChangeShapeType="1" noTextEdit="1"/>
              </p:cNvSpPr>
              <p:nvPr/>
            </p:nvSpPr>
            <p:spPr>
              <a:xfrm>
                <a:off x="6469422" y="3947785"/>
                <a:ext cx="2748360" cy="461665"/>
              </a:xfrm>
              <a:prstGeom prst="rect">
                <a:avLst/>
              </a:prstGeom>
              <a:blipFill>
                <a:blip r:embed="rId7"/>
                <a:stretch>
                  <a:fillRect l="-1835" t="-13514" b="-243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F8A09D3-0CEA-46AC-A20E-0184C462A53B}"/>
                  </a:ext>
                </a:extLst>
              </p:cNvPr>
              <p:cNvSpPr txBox="1"/>
              <p:nvPr/>
            </p:nvSpPr>
            <p:spPr>
              <a:xfrm>
                <a:off x="9651318" y="3894161"/>
                <a:ext cx="2748361" cy="616579"/>
              </a:xfrm>
              <a:prstGeom prst="rect">
                <a:avLst/>
              </a:prstGeom>
              <a:noFill/>
            </p:spPr>
            <p:txBody>
              <a:bodyPr wrap="square" rtlCol="0">
                <a:spAutoFit/>
              </a:bodyPr>
              <a:lstStyle/>
              <a:p>
                <a14:m>
                  <m:oMath xmlns:m="http://schemas.openxmlformats.org/officeDocument/2006/math">
                    <m:r>
                      <a:rPr lang="el-GR" sz="2400" b="0" i="1" smtClean="0">
                        <a:solidFill>
                          <a:srgbClr val="FF0000"/>
                        </a:solidFill>
                        <a:latin typeface="Cambria Math" panose="02040503050406030204" pitchFamily="18" charset="0"/>
                      </a:rPr>
                      <m:t>𝛳</m:t>
                    </m:r>
                    <m:r>
                      <a:rPr lang="en-GB" sz="2400" b="0" i="1" smtClean="0">
                        <a:solidFill>
                          <a:srgbClr val="FF0000"/>
                        </a:solidFill>
                        <a:latin typeface="Cambria Math" panose="02040503050406030204" pitchFamily="18" charset="0"/>
                      </a:rPr>
                      <m:t> </m:t>
                    </m:r>
                  </m:oMath>
                </a14:m>
                <a:r>
                  <a:rPr lang="en-GB" sz="2400" dirty="0">
                    <a:solidFill>
                      <a:srgbClr val="FF0000"/>
                    </a:solidFill>
                  </a:rPr>
                  <a:t>= </a:t>
                </a:r>
                <a14:m>
                  <m:oMath xmlns:m="http://schemas.openxmlformats.org/officeDocument/2006/math">
                    <m:f>
                      <m:fPr>
                        <m:ctrlPr>
                          <a:rPr lang="en-GB" sz="2400" i="1" dirty="0" smtClean="0">
                            <a:solidFill>
                              <a:srgbClr val="FF0000"/>
                            </a:solidFill>
                            <a:latin typeface="Cambria Math" panose="02040503050406030204" pitchFamily="18" charset="0"/>
                          </a:rPr>
                        </m:ctrlPr>
                      </m:fPr>
                      <m:num>
                        <m:r>
                          <a:rPr lang="en-GB" sz="2400" b="0" i="1" dirty="0" smtClean="0">
                            <a:solidFill>
                              <a:srgbClr val="FF0000"/>
                            </a:solidFill>
                            <a:latin typeface="Cambria Math" panose="02040503050406030204" pitchFamily="18" charset="0"/>
                          </a:rPr>
                          <m:t> 12 </m:t>
                        </m:r>
                      </m:num>
                      <m:den>
                        <m:r>
                          <a:rPr lang="en-GB" sz="2400" b="0" i="1" dirty="0" smtClean="0">
                            <a:solidFill>
                              <a:srgbClr val="FF0000"/>
                            </a:solidFill>
                            <a:latin typeface="Cambria Math" panose="02040503050406030204" pitchFamily="18" charset="0"/>
                          </a:rPr>
                          <m:t>9</m:t>
                        </m:r>
                      </m:den>
                    </m:f>
                  </m:oMath>
                </a14:m>
                <a:r>
                  <a:rPr lang="en-GB" sz="2400" dirty="0">
                    <a:solidFill>
                      <a:srgbClr val="FF0000"/>
                    </a:solidFill>
                  </a:rPr>
                  <a:t> radians</a:t>
                </a:r>
              </a:p>
            </p:txBody>
          </p:sp>
        </mc:Choice>
        <mc:Fallback xmlns="">
          <p:sp>
            <p:nvSpPr>
              <p:cNvPr id="8" name="TextBox 7">
                <a:extLst>
                  <a:ext uri="{FF2B5EF4-FFF2-40B4-BE49-F238E27FC236}">
                    <a16:creationId xmlns:a16="http://schemas.microsoft.com/office/drawing/2014/main" id="{1F8A09D3-0CEA-46AC-A20E-0184C462A53B}"/>
                  </a:ext>
                </a:extLst>
              </p:cNvPr>
              <p:cNvSpPr txBox="1">
                <a:spLocks noRot="1" noChangeAspect="1" noMove="1" noResize="1" noEditPoints="1" noAdjustHandles="1" noChangeArrowheads="1" noChangeShapeType="1" noTextEdit="1"/>
              </p:cNvSpPr>
              <p:nvPr/>
            </p:nvSpPr>
            <p:spPr>
              <a:xfrm>
                <a:off x="9651318" y="3894161"/>
                <a:ext cx="2748361" cy="616579"/>
              </a:xfrm>
              <a:prstGeom prst="rect">
                <a:avLst/>
              </a:prstGeom>
              <a:blipFill>
                <a:blip r:embed="rId8"/>
                <a:stretch>
                  <a:fillRect l="-461"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7CF651B-39A8-41E8-98CB-D9B6EBD295C0}"/>
                  </a:ext>
                </a:extLst>
              </p:cNvPr>
              <p:cNvSpPr txBox="1"/>
              <p:nvPr/>
            </p:nvSpPr>
            <p:spPr>
              <a:xfrm>
                <a:off x="2295373" y="4452670"/>
                <a:ext cx="9840418" cy="1062855"/>
              </a:xfrm>
              <a:prstGeom prst="rect">
                <a:avLst/>
              </a:prstGeom>
              <a:noFill/>
            </p:spPr>
            <p:txBody>
              <a:bodyPr wrap="square" rtlCol="0">
                <a:spAutoFit/>
              </a:bodyPr>
              <a:lstStyle/>
              <a:p>
                <a:pPr>
                  <a:spcAft>
                    <a:spcPts val="600"/>
                  </a:spcAft>
                </a:pPr>
                <a:r>
                  <a:rPr lang="en-GB" sz="2400" dirty="0">
                    <a:solidFill>
                      <a:srgbClr val="FF0000"/>
                    </a:solidFill>
                  </a:rPr>
                  <a:t>b) Perimeter of pendant with radius of 3 cm is  </a:t>
                </a:r>
              </a:p>
              <a:p>
                <a:r>
                  <a:rPr lang="en-GB" sz="2400" dirty="0">
                    <a:solidFill>
                      <a:srgbClr val="FF0000"/>
                    </a:solidFill>
                  </a:rPr>
                  <a:t>                (3 cm  + 3 cm) + 3 cm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dirty="0">
                            <a:solidFill>
                              <a:srgbClr val="FF0000"/>
                            </a:solidFill>
                            <a:latin typeface="Cambria Math" panose="02040503050406030204" pitchFamily="18" charset="0"/>
                          </a:rPr>
                        </m:ctrlPr>
                      </m:fPr>
                      <m:num>
                        <m:r>
                          <a:rPr lang="en-GB" sz="2400" i="1" dirty="0">
                            <a:solidFill>
                              <a:srgbClr val="FF0000"/>
                            </a:solidFill>
                            <a:latin typeface="Cambria Math" panose="02040503050406030204" pitchFamily="18" charset="0"/>
                          </a:rPr>
                          <m:t> 12 </m:t>
                        </m:r>
                      </m:num>
                      <m:den>
                        <m:r>
                          <a:rPr lang="en-GB" sz="2400" i="1" dirty="0">
                            <a:solidFill>
                              <a:srgbClr val="FF0000"/>
                            </a:solidFill>
                            <a:latin typeface="Cambria Math" panose="02040503050406030204" pitchFamily="18" charset="0"/>
                          </a:rPr>
                          <m:t>9</m:t>
                        </m:r>
                      </m:den>
                    </m:f>
                  </m:oMath>
                </a14:m>
                <a:r>
                  <a:rPr lang="en-GB" sz="2400" dirty="0">
                    <a:solidFill>
                      <a:srgbClr val="FF0000"/>
                    </a:solidFill>
                  </a:rPr>
                  <a:t> = 10 cm</a:t>
                </a:r>
                <a:endParaRPr lang="en-GB" sz="2400" dirty="0"/>
              </a:p>
            </p:txBody>
          </p:sp>
        </mc:Choice>
        <mc:Fallback xmlns="">
          <p:sp>
            <p:nvSpPr>
              <p:cNvPr id="9" name="TextBox 8">
                <a:extLst>
                  <a:ext uri="{FF2B5EF4-FFF2-40B4-BE49-F238E27FC236}">
                    <a16:creationId xmlns:a16="http://schemas.microsoft.com/office/drawing/2014/main" xmlns:a14="http://schemas.microsoft.com/office/drawing/2010/main" xmlns="" id="{87CF651B-39A8-41E8-98CB-D9B6EBD295C0}"/>
                  </a:ext>
                </a:extLst>
              </p:cNvPr>
              <p:cNvSpPr txBox="1">
                <a:spLocks noRot="1" noChangeAspect="1" noMove="1" noResize="1" noEditPoints="1" noAdjustHandles="1" noChangeArrowheads="1" noChangeShapeType="1" noTextEdit="1"/>
              </p:cNvSpPr>
              <p:nvPr/>
            </p:nvSpPr>
            <p:spPr>
              <a:xfrm>
                <a:off x="2295373" y="4452670"/>
                <a:ext cx="9840418" cy="1062855"/>
              </a:xfrm>
              <a:prstGeom prst="rect">
                <a:avLst/>
              </a:prstGeom>
              <a:blipFill rotWithShape="1">
                <a:blip r:embed="rId9"/>
                <a:stretch>
                  <a:fillRect l="-991" t="-4000" b="-4000"/>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D94938F4-E07B-480A-8137-C4E4F97C26AE}"/>
              </a:ext>
            </a:extLst>
          </p:cNvPr>
          <p:cNvSpPr txBox="1"/>
          <p:nvPr/>
        </p:nvSpPr>
        <p:spPr>
          <a:xfrm>
            <a:off x="2586214" y="5508810"/>
            <a:ext cx="7678492" cy="461665"/>
          </a:xfrm>
          <a:prstGeom prst="rect">
            <a:avLst/>
          </a:prstGeom>
          <a:noFill/>
        </p:spPr>
        <p:txBody>
          <a:bodyPr wrap="square" rtlCol="0">
            <a:spAutoFit/>
          </a:bodyPr>
          <a:lstStyle/>
          <a:p>
            <a:r>
              <a:rPr lang="en-GB" sz="2400" dirty="0">
                <a:solidFill>
                  <a:srgbClr val="FF0000"/>
                </a:solidFill>
              </a:rPr>
              <a:t> Perimeter of pendant with radius of 2.5 cm is 10 cm</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F6569D9-33CC-4BFD-BF62-6DBA185CE80C}"/>
                  </a:ext>
                </a:extLst>
              </p:cNvPr>
              <p:cNvSpPr txBox="1"/>
              <p:nvPr/>
            </p:nvSpPr>
            <p:spPr>
              <a:xfrm>
                <a:off x="2678538" y="6045064"/>
                <a:ext cx="5792987" cy="461665"/>
              </a:xfrm>
              <a:prstGeom prst="rect">
                <a:avLst/>
              </a:prstGeom>
              <a:noFill/>
            </p:spPr>
            <p:txBody>
              <a:bodyPr wrap="square" rtlCol="0">
                <a:spAutoFit/>
              </a:bodyPr>
              <a:lstStyle/>
              <a:p>
                <a:r>
                  <a:rPr lang="en-GB" sz="2400" dirty="0">
                    <a:solidFill>
                      <a:srgbClr val="FF0000"/>
                    </a:solidFill>
                  </a:rPr>
                  <a:t>2.5 + 2.5 + 2.5</a:t>
                </a:r>
                <a:r>
                  <a:rPr lang="en-US" sz="2400" dirty="0">
                    <a:solidFill>
                      <a:srgbClr val="FF0000"/>
                    </a:solidFill>
                    <a:ea typeface="Cambria Math" panose="02040503050406030204" pitchFamily="18" charset="0"/>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a:t>
                </a:r>
                <a14:m>
                  <m:oMath xmlns:m="http://schemas.openxmlformats.org/officeDocument/2006/math">
                    <m:r>
                      <a:rPr lang="el-GR" sz="2400" i="1" smtClean="0">
                        <a:solidFill>
                          <a:srgbClr val="FF0000"/>
                        </a:solidFill>
                        <a:latin typeface="Cambria Math" panose="02040503050406030204" pitchFamily="18" charset="0"/>
                      </a:rPr>
                      <m:t>𝛳</m:t>
                    </m:r>
                  </m:oMath>
                </a14:m>
                <a:r>
                  <a:rPr lang="en-US" sz="2400" dirty="0">
                    <a:solidFill>
                      <a:srgbClr val="FF0000"/>
                    </a:solidFill>
                  </a:rPr>
                  <a:t> = 10</a:t>
                </a:r>
                <a:r>
                  <a:rPr lang="en-GB" sz="2400" dirty="0">
                    <a:solidFill>
                      <a:srgbClr val="FF0000"/>
                    </a:solidFill>
                  </a:rPr>
                  <a:t>  </a:t>
                </a:r>
              </a:p>
            </p:txBody>
          </p:sp>
        </mc:Choice>
        <mc:Fallback xmlns="">
          <p:sp>
            <p:nvSpPr>
              <p:cNvPr id="11" name="TextBox 10">
                <a:extLst>
                  <a:ext uri="{FF2B5EF4-FFF2-40B4-BE49-F238E27FC236}">
                    <a16:creationId xmlns:a16="http://schemas.microsoft.com/office/drawing/2014/main" xmlns:a14="http://schemas.microsoft.com/office/drawing/2010/main" xmlns="" id="{AF6569D9-33CC-4BFD-BF62-6DBA185CE80C}"/>
                  </a:ext>
                </a:extLst>
              </p:cNvPr>
              <p:cNvSpPr txBox="1">
                <a:spLocks noRot="1" noChangeAspect="1" noMove="1" noResize="1" noEditPoints="1" noAdjustHandles="1" noChangeArrowheads="1" noChangeShapeType="1" noTextEdit="1"/>
              </p:cNvSpPr>
              <p:nvPr/>
            </p:nvSpPr>
            <p:spPr>
              <a:xfrm>
                <a:off x="2678538" y="6045064"/>
                <a:ext cx="5792987" cy="461665"/>
              </a:xfrm>
              <a:prstGeom prst="rect">
                <a:avLst/>
              </a:prstGeom>
              <a:blipFill rotWithShape="1">
                <a:blip r:embed="rId10"/>
                <a:stretch>
                  <a:fillRect l="-1577" t="-9333" b="-3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7E5DE40-DEEA-4725-B065-895B34C2968F}"/>
                  </a:ext>
                </a:extLst>
              </p:cNvPr>
              <p:cNvSpPr txBox="1"/>
              <p:nvPr/>
            </p:nvSpPr>
            <p:spPr>
              <a:xfrm>
                <a:off x="6910615" y="6024914"/>
                <a:ext cx="2322974" cy="461665"/>
              </a:xfrm>
              <a:prstGeom prst="rect">
                <a:avLst/>
              </a:prstGeom>
              <a:noFill/>
            </p:spPr>
            <p:txBody>
              <a:bodyPr wrap="square" rtlCol="0">
                <a:spAutoFit/>
              </a:bodyPr>
              <a:lstStyle/>
              <a:p>
                <a:r>
                  <a:rPr lang="en-GB" sz="2400" dirty="0">
                    <a:solidFill>
                      <a:srgbClr val="FF0000"/>
                    </a:solidFill>
                  </a:rPr>
                  <a:t> 2.5</a:t>
                </a:r>
                <a:r>
                  <a:rPr lang="en-US" sz="2400" dirty="0">
                    <a:solidFill>
                      <a:srgbClr val="FF0000"/>
                    </a:solidFill>
                    <a:ea typeface="Cambria Math" panose="02040503050406030204" pitchFamily="18" charset="0"/>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a:t>
                </a:r>
                <a14:m>
                  <m:oMath xmlns:m="http://schemas.openxmlformats.org/officeDocument/2006/math">
                    <m:r>
                      <a:rPr lang="el-GR" sz="2400" i="1">
                        <a:solidFill>
                          <a:srgbClr val="FF0000"/>
                        </a:solidFill>
                        <a:latin typeface="Cambria Math" panose="02040503050406030204" pitchFamily="18" charset="0"/>
                      </a:rPr>
                      <m:t>𝛳</m:t>
                    </m:r>
                  </m:oMath>
                </a14:m>
                <a:r>
                  <a:rPr lang="en-US" sz="2400" dirty="0">
                    <a:solidFill>
                      <a:srgbClr val="FF0000"/>
                    </a:solidFill>
                  </a:rPr>
                  <a:t> = 5</a:t>
                </a:r>
                <a:endParaRPr lang="en-GB" sz="2400" dirty="0">
                  <a:solidFill>
                    <a:srgbClr val="FF0000"/>
                  </a:solidFill>
                </a:endParaRPr>
              </a:p>
            </p:txBody>
          </p:sp>
        </mc:Choice>
        <mc:Fallback xmlns="">
          <p:sp>
            <p:nvSpPr>
              <p:cNvPr id="12" name="TextBox 11">
                <a:extLst>
                  <a:ext uri="{FF2B5EF4-FFF2-40B4-BE49-F238E27FC236}">
                    <a16:creationId xmlns:a16="http://schemas.microsoft.com/office/drawing/2014/main" xmlns:a14="http://schemas.microsoft.com/office/drawing/2010/main" xmlns="" id="{67E5DE40-DEEA-4725-B065-895B34C2968F}"/>
                  </a:ext>
                </a:extLst>
              </p:cNvPr>
              <p:cNvSpPr txBox="1">
                <a:spLocks noRot="1" noChangeAspect="1" noMove="1" noResize="1" noEditPoints="1" noAdjustHandles="1" noChangeArrowheads="1" noChangeShapeType="1" noTextEdit="1"/>
              </p:cNvSpPr>
              <p:nvPr/>
            </p:nvSpPr>
            <p:spPr>
              <a:xfrm>
                <a:off x="6910615" y="6024914"/>
                <a:ext cx="2322974" cy="461665"/>
              </a:xfrm>
              <a:prstGeom prst="rect">
                <a:avLst/>
              </a:prstGeom>
              <a:blipFill rotWithShape="1">
                <a:blip r:embed="rId11"/>
                <a:stretch>
                  <a:fillRect l="-525"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4F040F0-9693-4B85-92C4-659B585FBEFC}"/>
                  </a:ext>
                </a:extLst>
              </p:cNvPr>
              <p:cNvSpPr txBox="1"/>
              <p:nvPr/>
            </p:nvSpPr>
            <p:spPr>
              <a:xfrm>
                <a:off x="9775421" y="5995031"/>
                <a:ext cx="2034495" cy="461665"/>
              </a:xfrm>
              <a:prstGeom prst="rect">
                <a:avLst/>
              </a:prstGeom>
              <a:noFill/>
            </p:spPr>
            <p:txBody>
              <a:bodyPr wrap="square" rtlCol="0">
                <a:spAutoFit/>
              </a:bodyPr>
              <a:lstStyle/>
              <a:p>
                <a14:m>
                  <m:oMath xmlns:m="http://schemas.openxmlformats.org/officeDocument/2006/math">
                    <m:r>
                      <a:rPr lang="el-GR" sz="2400" i="1">
                        <a:solidFill>
                          <a:srgbClr val="FF0000"/>
                        </a:solidFill>
                        <a:latin typeface="Cambria Math" panose="02040503050406030204" pitchFamily="18" charset="0"/>
                      </a:rPr>
                      <m:t>𝛳</m:t>
                    </m:r>
                  </m:oMath>
                </a14:m>
                <a:r>
                  <a:rPr lang="en-US" sz="2400" dirty="0">
                    <a:solidFill>
                      <a:srgbClr val="FF0000"/>
                    </a:solidFill>
                  </a:rPr>
                  <a:t> = 2 radians</a:t>
                </a:r>
                <a:endParaRPr lang="en-GB" sz="2400" dirty="0">
                  <a:solidFill>
                    <a:srgbClr val="FF0000"/>
                  </a:solidFill>
                </a:endParaRPr>
              </a:p>
            </p:txBody>
          </p:sp>
        </mc:Choice>
        <mc:Fallback xmlns="">
          <p:sp>
            <p:nvSpPr>
              <p:cNvPr id="13" name="TextBox 12">
                <a:extLst>
                  <a:ext uri="{FF2B5EF4-FFF2-40B4-BE49-F238E27FC236}">
                    <a16:creationId xmlns:a16="http://schemas.microsoft.com/office/drawing/2014/main" xmlns="" id="{94F040F0-9693-4B85-92C4-659B585FBEFC}"/>
                  </a:ext>
                </a:extLst>
              </p:cNvPr>
              <p:cNvSpPr txBox="1">
                <a:spLocks noRot="1" noChangeAspect="1" noMove="1" noResize="1" noEditPoints="1" noAdjustHandles="1" noChangeArrowheads="1" noChangeShapeType="1" noTextEdit="1"/>
              </p:cNvSpPr>
              <p:nvPr/>
            </p:nvSpPr>
            <p:spPr>
              <a:xfrm>
                <a:off x="9775421" y="5995031"/>
                <a:ext cx="2034495" cy="461665"/>
              </a:xfrm>
              <a:prstGeom prst="rect">
                <a:avLst/>
              </a:prstGeom>
              <a:blipFill rotWithShape="1">
                <a:blip r:embed="rId12"/>
                <a:stretch>
                  <a:fillRect l="-901" t="-9211" r="-3303" b="-30263"/>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id="{75BDFE7B-D99D-4165-8B05-459B46FAB018}"/>
              </a:ext>
            </a:extLst>
          </p:cNvPr>
          <p:cNvSpPr txBox="1"/>
          <p:nvPr/>
        </p:nvSpPr>
        <p:spPr>
          <a:xfrm>
            <a:off x="2372299" y="3466345"/>
            <a:ext cx="1588367"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42C2269-15AB-A542-82C6-A90C2092E978}"/>
                  </a:ext>
                </a:extLst>
              </p:cNvPr>
              <p:cNvSpPr txBox="1"/>
              <p:nvPr/>
            </p:nvSpPr>
            <p:spPr>
              <a:xfrm>
                <a:off x="5843972" y="4002396"/>
                <a:ext cx="50405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15" name="TextBox 14">
                <a:extLst>
                  <a:ext uri="{FF2B5EF4-FFF2-40B4-BE49-F238E27FC236}">
                    <a16:creationId xmlns:a16="http://schemas.microsoft.com/office/drawing/2014/main" id="{842C2269-15AB-A542-82C6-A90C2092E978}"/>
                  </a:ext>
                </a:extLst>
              </p:cNvPr>
              <p:cNvSpPr txBox="1">
                <a:spLocks noRot="1" noChangeAspect="1" noMove="1" noResize="1" noEditPoints="1" noAdjustHandles="1" noChangeArrowheads="1" noChangeShapeType="1" noTextEdit="1"/>
              </p:cNvSpPr>
              <p:nvPr/>
            </p:nvSpPr>
            <p:spPr>
              <a:xfrm>
                <a:off x="5843972" y="4002396"/>
                <a:ext cx="504056" cy="40011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342220A-77B2-694A-A09E-882B6573A387}"/>
                  </a:ext>
                </a:extLst>
              </p:cNvPr>
              <p:cNvSpPr txBox="1"/>
              <p:nvPr/>
            </p:nvSpPr>
            <p:spPr>
              <a:xfrm>
                <a:off x="8835120" y="4022460"/>
                <a:ext cx="50405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21" name="TextBox 20">
                <a:extLst>
                  <a:ext uri="{FF2B5EF4-FFF2-40B4-BE49-F238E27FC236}">
                    <a16:creationId xmlns:a16="http://schemas.microsoft.com/office/drawing/2014/main" id="{6342220A-77B2-694A-A09E-882B6573A387}"/>
                  </a:ext>
                </a:extLst>
              </p:cNvPr>
              <p:cNvSpPr txBox="1">
                <a:spLocks noRot="1" noChangeAspect="1" noMove="1" noResize="1" noEditPoints="1" noAdjustHandles="1" noChangeArrowheads="1" noChangeShapeType="1" noTextEdit="1"/>
              </p:cNvSpPr>
              <p:nvPr/>
            </p:nvSpPr>
            <p:spPr>
              <a:xfrm>
                <a:off x="8835120" y="4022460"/>
                <a:ext cx="504056" cy="40011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BDE80D9-925A-2942-AD66-15DF99C41F81}"/>
                  </a:ext>
                </a:extLst>
              </p:cNvPr>
              <p:cNvSpPr txBox="1"/>
              <p:nvPr/>
            </p:nvSpPr>
            <p:spPr>
              <a:xfrm>
                <a:off x="6173432" y="6075842"/>
                <a:ext cx="50405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22" name="TextBox 21">
                <a:extLst>
                  <a:ext uri="{FF2B5EF4-FFF2-40B4-BE49-F238E27FC236}">
                    <a16:creationId xmlns:a16="http://schemas.microsoft.com/office/drawing/2014/main" id="{8BDE80D9-925A-2942-AD66-15DF99C41F81}"/>
                  </a:ext>
                </a:extLst>
              </p:cNvPr>
              <p:cNvSpPr txBox="1">
                <a:spLocks noRot="1" noChangeAspect="1" noMove="1" noResize="1" noEditPoints="1" noAdjustHandles="1" noChangeArrowheads="1" noChangeShapeType="1" noTextEdit="1"/>
              </p:cNvSpPr>
              <p:nvPr/>
            </p:nvSpPr>
            <p:spPr>
              <a:xfrm>
                <a:off x="6173432" y="6075842"/>
                <a:ext cx="504056" cy="400110"/>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85E1F72-CC61-C24E-B61D-24B7A297B476}"/>
                  </a:ext>
                </a:extLst>
              </p:cNvPr>
              <p:cNvSpPr txBox="1"/>
              <p:nvPr/>
            </p:nvSpPr>
            <p:spPr>
              <a:xfrm>
                <a:off x="8627601" y="6040185"/>
                <a:ext cx="118036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A85E1F72-CC61-C24E-B61D-24B7A297B476}"/>
                  </a:ext>
                </a:extLst>
              </p:cNvPr>
              <p:cNvSpPr txBox="1">
                <a:spLocks noRot="1" noChangeAspect="1" noMove="1" noResize="1" noEditPoints="1" noAdjustHandles="1" noChangeArrowheads="1" noChangeShapeType="1" noTextEdit="1"/>
              </p:cNvSpPr>
              <p:nvPr/>
            </p:nvSpPr>
            <p:spPr>
              <a:xfrm>
                <a:off x="8627601" y="6040185"/>
                <a:ext cx="1180362" cy="400110"/>
              </a:xfrm>
              <a:prstGeom prst="rect">
                <a:avLst/>
              </a:prstGeom>
              <a:blipFill>
                <a:blip r:embed="rId16"/>
                <a:stretch>
                  <a:fillRect/>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2</a:t>
            </a:r>
            <a:endParaRPr lang="en-GB" dirty="0"/>
          </a:p>
        </p:txBody>
      </p:sp>
    </p:spTree>
    <p:extLst>
      <p:ext uri="{BB962C8B-B14F-4D97-AF65-F5344CB8AC3E}">
        <p14:creationId xmlns:p14="http://schemas.microsoft.com/office/powerpoint/2010/main" val="241838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4340530" y="652923"/>
            <a:ext cx="648072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is a question to check your progress</a:t>
            </a:r>
            <a:endParaRPr lang="en-GB" sz="2400" dirty="0"/>
          </a:p>
        </p:txBody>
      </p:sp>
      <p:sp>
        <p:nvSpPr>
          <p:cNvPr id="15373" name="TextBox 2"/>
          <p:cNvSpPr txBox="1">
            <a:spLocks noChangeArrowheads="1"/>
          </p:cNvSpPr>
          <p:nvPr/>
        </p:nvSpPr>
        <p:spPr bwMode="auto">
          <a:xfrm>
            <a:off x="3791744" y="0"/>
            <a:ext cx="7058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15C2C39E-F71D-4B2D-8C8A-C96CFCF3D97D}"/>
                  </a:ext>
                </a:extLst>
              </p:cNvPr>
              <p:cNvSpPr/>
              <p:nvPr/>
            </p:nvSpPr>
            <p:spPr>
              <a:xfrm>
                <a:off x="2351583" y="1573479"/>
                <a:ext cx="7058024" cy="2423740"/>
              </a:xfrm>
              <a:prstGeom prst="rect">
                <a:avLst/>
              </a:prstGeom>
            </p:spPr>
            <p:txBody>
              <a:bodyPr wrap="square">
                <a:spAutoFit/>
              </a:bodyPr>
              <a:lstStyle/>
              <a:p>
                <a:pPr>
                  <a:spcBef>
                    <a:spcPts val="600"/>
                  </a:spcBef>
                  <a:spcAft>
                    <a:spcPts val="600"/>
                  </a:spcAft>
                </a:pPr>
                <a:r>
                  <a:rPr lang="en-US" dirty="0"/>
                  <a:t>1.</a:t>
                </a:r>
                <a:r>
                  <a:rPr lang="en-US" sz="2400" dirty="0"/>
                  <a:t>	An oil drum of diameter 60 cm is floating as   	shown in the diagram on the right.</a:t>
                </a:r>
              </a:p>
              <a:p>
                <a:pPr>
                  <a:spcAft>
                    <a:spcPts val="300"/>
                  </a:spcAft>
                </a:pPr>
                <a:r>
                  <a:rPr lang="en-US" sz="2400" dirty="0"/>
                  <a:t>     a)  Given that the arc length PQ is 50 cm,   	     	         	     find</a:t>
                </a:r>
                <a:r>
                  <a:rPr lang="en-US" sz="2400" dirty="0">
                    <a:solidFill>
                      <a:schemeClr val="tx1"/>
                    </a:solidFill>
                  </a:rPr>
                  <a:t> </a:t>
                </a:r>
                <a14:m>
                  <m:oMath xmlns:m="http://schemas.openxmlformats.org/officeDocument/2006/math">
                    <m:r>
                      <a:rPr lang="el-GR" sz="2400" i="1">
                        <a:solidFill>
                          <a:schemeClr val="tx1"/>
                        </a:solidFill>
                        <a:latin typeface="Cambria Math" panose="02040503050406030204" pitchFamily="18" charset="0"/>
                      </a:rPr>
                      <m:t>𝛳</m:t>
                    </m:r>
                  </m:oMath>
                </a14:m>
                <a:r>
                  <a:rPr lang="en-US" sz="2400" dirty="0">
                    <a:solidFill>
                      <a:schemeClr val="tx1"/>
                    </a:solidFill>
                  </a:rPr>
                  <a:t> </a:t>
                </a:r>
                <a:r>
                  <a:rPr lang="en-US" sz="2400" dirty="0"/>
                  <a:t>in radians and degrees.</a:t>
                </a:r>
              </a:p>
              <a:p>
                <a:r>
                  <a:rPr lang="en-US" sz="2400" dirty="0"/>
                  <a:t>	b)	The drum is 1 m long. Find the volume of 	        	     the drum which lies below the surface level.</a:t>
                </a:r>
              </a:p>
            </p:txBody>
          </p:sp>
        </mc:Choice>
        <mc:Fallback xmlns="">
          <p:sp>
            <p:nvSpPr>
              <p:cNvPr id="4" name="Rectangle 3">
                <a:extLst>
                  <a:ext uri="{FF2B5EF4-FFF2-40B4-BE49-F238E27FC236}">
                    <a16:creationId xmlns="" xmlns:a16="http://schemas.microsoft.com/office/drawing/2014/main" xmlns:a14="http://schemas.microsoft.com/office/drawing/2010/main" id="{15C2C39E-F71D-4B2D-8C8A-C96CFCF3D97D}"/>
                  </a:ext>
                </a:extLst>
              </p:cNvPr>
              <p:cNvSpPr>
                <a:spLocks noRot="1" noChangeAspect="1" noMove="1" noResize="1" noEditPoints="1" noAdjustHandles="1" noChangeArrowheads="1" noChangeShapeType="1" noTextEdit="1"/>
              </p:cNvSpPr>
              <p:nvPr/>
            </p:nvSpPr>
            <p:spPr>
              <a:xfrm>
                <a:off x="2351583" y="1573479"/>
                <a:ext cx="7058024" cy="2423740"/>
              </a:xfrm>
              <a:prstGeom prst="rect">
                <a:avLst/>
              </a:prstGeom>
              <a:blipFill rotWithShape="1">
                <a:blip r:embed="rId4"/>
                <a:stretch>
                  <a:fillRect l="-950" t="-1759" b="-4774"/>
                </a:stretch>
              </a:blipFill>
            </p:spPr>
            <p:txBody>
              <a:bodyPr/>
              <a:lstStyle/>
              <a:p>
                <a:r>
                  <a:rPr lang="en-GB">
                    <a:noFill/>
                  </a:rPr>
                  <a:t> </a:t>
                </a:r>
              </a:p>
            </p:txBody>
          </p:sp>
        </mc:Fallback>
      </mc:AlternateContent>
      <p:pic>
        <p:nvPicPr>
          <p:cNvPr id="5" name="Picture 4">
            <a:extLst>
              <a:ext uri="{FF2B5EF4-FFF2-40B4-BE49-F238E27FC236}">
                <a16:creationId xmlns:a16="http://schemas.microsoft.com/office/drawing/2014/main" id="{AE0837AA-A0C9-4C5E-8309-E94300230592}"/>
              </a:ext>
            </a:extLst>
          </p:cNvPr>
          <p:cNvPicPr>
            <a:picLocks noChangeAspect="1"/>
          </p:cNvPicPr>
          <p:nvPr/>
        </p:nvPicPr>
        <p:blipFill>
          <a:blip r:embed="rId5"/>
          <a:stretch>
            <a:fillRect/>
          </a:stretch>
        </p:blipFill>
        <p:spPr>
          <a:xfrm>
            <a:off x="9282874" y="1592166"/>
            <a:ext cx="2894590" cy="1998875"/>
          </a:xfrm>
          <a:prstGeom prst="rect">
            <a:avLst/>
          </a:prstGeom>
        </p:spPr>
      </p:pic>
      <p:sp>
        <p:nvSpPr>
          <p:cNvPr id="6" name="TextBox 5">
            <a:extLst>
              <a:ext uri="{FF2B5EF4-FFF2-40B4-BE49-F238E27FC236}">
                <a16:creationId xmlns:a16="http://schemas.microsoft.com/office/drawing/2014/main" id="{7AE94776-1460-48A3-A016-ACF6B0FE153D}"/>
              </a:ext>
            </a:extLst>
          </p:cNvPr>
          <p:cNvSpPr txBox="1"/>
          <p:nvPr/>
        </p:nvSpPr>
        <p:spPr>
          <a:xfrm>
            <a:off x="2374361" y="4093924"/>
            <a:ext cx="1837294" cy="461665"/>
          </a:xfrm>
          <a:prstGeom prst="rect">
            <a:avLst/>
          </a:prstGeom>
          <a:noFill/>
        </p:spPr>
        <p:txBody>
          <a:bodyPr wrap="square" rtlCol="0">
            <a:spAutoFit/>
          </a:bodyPr>
          <a:lstStyle/>
          <a:p>
            <a:r>
              <a:rPr lang="en-GB" sz="2400" b="1" dirty="0"/>
              <a:t>Answers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947AFF3-2330-442F-9A0F-DC28C8BAE0C0}"/>
                  </a:ext>
                </a:extLst>
              </p:cNvPr>
              <p:cNvSpPr txBox="1"/>
              <p:nvPr/>
            </p:nvSpPr>
            <p:spPr>
              <a:xfrm>
                <a:off x="2259628" y="4509120"/>
                <a:ext cx="3303819" cy="461665"/>
              </a:xfrm>
              <a:prstGeom prst="rect">
                <a:avLst/>
              </a:prstGeom>
              <a:noFill/>
            </p:spPr>
            <p:txBody>
              <a:bodyPr wrap="square" rtlCol="0">
                <a:spAutoFit/>
              </a:bodyPr>
              <a:lstStyle/>
              <a:p>
                <a:r>
                  <a:rPr lang="en-GB" sz="2400" dirty="0">
                    <a:solidFill>
                      <a:srgbClr val="FF0000"/>
                    </a:solidFill>
                  </a:rPr>
                  <a:t>a) Arc length = </a:t>
                </a:r>
                <a:r>
                  <a:rPr lang="en-US" sz="2400" dirty="0">
                    <a:solidFill>
                      <a:srgbClr val="FF0000"/>
                    </a:solidFill>
                  </a:rPr>
                  <a:t>𝑟</a:t>
                </a:r>
                <a:r>
                  <a:rPr lang="en-US" sz="2400" dirty="0"/>
                  <a:t> </a:t>
                </a:r>
                <a14:m>
                  <m:oMath xmlns:m="http://schemas.openxmlformats.org/officeDocument/2006/math">
                    <m:r>
                      <a:rPr lang="el-GR" sz="2400" i="1">
                        <a:solidFill>
                          <a:srgbClr val="FF0000"/>
                        </a:solidFill>
                        <a:latin typeface="Cambria Math" panose="02040503050406030204" pitchFamily="18" charset="0"/>
                      </a:rPr>
                      <m:t>𝛳</m:t>
                    </m:r>
                  </m:oMath>
                </a14:m>
                <a:r>
                  <a:rPr lang="en-GB" sz="2400" i="1" dirty="0">
                    <a:solidFill>
                      <a:srgbClr val="FF0000"/>
                    </a:solidFill>
                    <a:latin typeface="Times" pitchFamily="2" charset="0"/>
                  </a:rPr>
                  <a:t>, </a:t>
                </a:r>
                <a:r>
                  <a:rPr lang="en-GB" sz="2400" dirty="0">
                    <a:solidFill>
                      <a:srgbClr val="FF0000"/>
                    </a:solidFill>
                    <a:latin typeface="+mj-lt"/>
                  </a:rPr>
                  <a:t>so</a:t>
                </a:r>
                <a:r>
                  <a:rPr lang="en-US" sz="2400" i="1" dirty="0">
                    <a:solidFill>
                      <a:srgbClr val="FF0000"/>
                    </a:solidFill>
                    <a:latin typeface="Times" pitchFamily="2" charset="0"/>
                  </a:rPr>
                  <a:t> </a:t>
                </a:r>
                <a:endParaRPr lang="en-GB" sz="2400" i="1" dirty="0">
                  <a:solidFill>
                    <a:srgbClr val="FF0000"/>
                  </a:solidFill>
                  <a:latin typeface="Times" pitchFamily="2" charset="0"/>
                </a:endParaRPr>
              </a:p>
            </p:txBody>
          </p:sp>
        </mc:Choice>
        <mc:Fallback xmlns="">
          <p:sp>
            <p:nvSpPr>
              <p:cNvPr id="7" name="TextBox 6">
                <a:extLst>
                  <a:ext uri="{FF2B5EF4-FFF2-40B4-BE49-F238E27FC236}">
                    <a16:creationId xmlns:a16="http://schemas.microsoft.com/office/drawing/2014/main" xmlns="" id="{A947AFF3-2330-442F-9A0F-DC28C8BAE0C0}"/>
                  </a:ext>
                </a:extLst>
              </p:cNvPr>
              <p:cNvSpPr txBox="1">
                <a:spLocks noRot="1" noChangeAspect="1" noMove="1" noResize="1" noEditPoints="1" noAdjustHandles="1" noChangeArrowheads="1" noChangeShapeType="1" noTextEdit="1"/>
              </p:cNvSpPr>
              <p:nvPr/>
            </p:nvSpPr>
            <p:spPr>
              <a:xfrm>
                <a:off x="2259628" y="4509120"/>
                <a:ext cx="3303819" cy="461665"/>
              </a:xfrm>
              <a:prstGeom prst="rect">
                <a:avLst/>
              </a:prstGeom>
              <a:blipFill rotWithShape="1">
                <a:blip r:embed="rId6"/>
                <a:stretch>
                  <a:fillRect l="-2952" t="-12000" b="-30667"/>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DABBDE55-CB23-4718-9CFF-355C200B48EC}"/>
              </a:ext>
            </a:extLst>
          </p:cNvPr>
          <p:cNvSpPr txBox="1"/>
          <p:nvPr/>
        </p:nvSpPr>
        <p:spPr>
          <a:xfrm>
            <a:off x="5284113" y="4509119"/>
            <a:ext cx="1837295" cy="461665"/>
          </a:xfrm>
          <a:prstGeom prst="rect">
            <a:avLst/>
          </a:prstGeom>
          <a:noFill/>
        </p:spPr>
        <p:txBody>
          <a:bodyPr wrap="square" rtlCol="0">
            <a:spAutoFit/>
          </a:bodyPr>
          <a:lstStyle/>
          <a:p>
            <a:r>
              <a:rPr lang="en-US" sz="2400" dirty="0">
                <a:solidFill>
                  <a:srgbClr val="FF0000"/>
                </a:solidFill>
              </a:rPr>
              <a:t>50 = 30 𝜃</a:t>
            </a:r>
            <a:endParaRPr lang="en-GB" sz="2400" i="1" dirty="0">
              <a:solidFill>
                <a:srgbClr val="FF0000"/>
              </a:solidFill>
              <a:latin typeface="Times" pitchFamily="2"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C39343E-41C9-41CA-A1A1-51A58F7CBCE8}"/>
                  </a:ext>
                </a:extLst>
              </p:cNvPr>
              <p:cNvSpPr txBox="1"/>
              <p:nvPr/>
            </p:nvSpPr>
            <p:spPr>
              <a:xfrm>
                <a:off x="7104112" y="4437170"/>
                <a:ext cx="2054213" cy="621773"/>
              </a:xfrm>
              <a:prstGeom prst="rect">
                <a:avLst/>
              </a:prstGeom>
              <a:noFill/>
            </p:spPr>
            <p:txBody>
              <a:bodyPr wrap="square" rtlCol="0">
                <a:spAutoFit/>
              </a:bodyPr>
              <a:lstStyle/>
              <a:p>
                <a14:m>
                  <m:oMath xmlns:m="http://schemas.openxmlformats.org/officeDocument/2006/math">
                    <m:r>
                      <a:rPr lang="el-GR" sz="2400" i="1">
                        <a:solidFill>
                          <a:srgbClr val="FF0000"/>
                        </a:solidFill>
                        <a:latin typeface="Cambria Math" panose="02040503050406030204" pitchFamily="18" charset="0"/>
                      </a:rPr>
                      <m:t>𝛳</m:t>
                    </m:r>
                  </m:oMath>
                </a14:m>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rPr>
                      <m:t> </m:t>
                    </m:r>
                  </m:oMath>
                </a14:m>
                <a:r>
                  <a:rPr lang="en-GB" sz="2400" dirty="0">
                    <a:solidFill>
                      <a:srgbClr val="FF0000"/>
                    </a:solidFill>
                  </a:rPr>
                  <a:t>radians</a:t>
                </a:r>
              </a:p>
            </p:txBody>
          </p:sp>
        </mc:Choice>
        <mc:Fallback xmlns="">
          <p:sp>
            <p:nvSpPr>
              <p:cNvPr id="9" name="TextBox 8">
                <a:extLst>
                  <a:ext uri="{FF2B5EF4-FFF2-40B4-BE49-F238E27FC236}">
                    <a16:creationId xmlns:a16="http://schemas.microsoft.com/office/drawing/2014/main" xmlns:a14="http://schemas.microsoft.com/office/drawing/2010/main" xmlns="" id="{EC39343E-41C9-41CA-A1A1-51A58F7CBCE8}"/>
                  </a:ext>
                </a:extLst>
              </p:cNvPr>
              <p:cNvSpPr txBox="1">
                <a:spLocks noRot="1" noChangeAspect="1" noMove="1" noResize="1" noEditPoints="1" noAdjustHandles="1" noChangeArrowheads="1" noChangeShapeType="1" noTextEdit="1"/>
              </p:cNvSpPr>
              <p:nvPr/>
            </p:nvSpPr>
            <p:spPr>
              <a:xfrm>
                <a:off x="7104112" y="4437170"/>
                <a:ext cx="2054213" cy="621773"/>
              </a:xfrm>
              <a:prstGeom prst="rect">
                <a:avLst/>
              </a:prstGeom>
              <a:blipFill rotWithShape="1">
                <a:blip r:embed="rId7"/>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43D8376-223D-4702-B40F-CD1CA726F834}"/>
                  </a:ext>
                </a:extLst>
              </p:cNvPr>
              <p:cNvSpPr txBox="1"/>
              <p:nvPr/>
            </p:nvSpPr>
            <p:spPr>
              <a:xfrm>
                <a:off x="2259628" y="5255147"/>
                <a:ext cx="5658930" cy="461665"/>
              </a:xfrm>
              <a:prstGeom prst="rect">
                <a:avLst/>
              </a:prstGeom>
              <a:noFill/>
            </p:spPr>
            <p:txBody>
              <a:bodyPr wrap="square" rtlCol="0">
                <a:spAutoFit/>
              </a:bodyPr>
              <a:lstStyle/>
              <a:p>
                <a:r>
                  <a:rPr lang="en-GB" sz="2400" dirty="0">
                    <a:solidFill>
                      <a:srgbClr val="FF0000"/>
                    </a:solidFill>
                  </a:rPr>
                  <a:t>b) Volume = Area of sector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Length </a:t>
                </a:r>
              </a:p>
            </p:txBody>
          </p:sp>
        </mc:Choice>
        <mc:Fallback xmlns="">
          <p:sp>
            <p:nvSpPr>
              <p:cNvPr id="10" name="TextBox 9">
                <a:extLst>
                  <a:ext uri="{FF2B5EF4-FFF2-40B4-BE49-F238E27FC236}">
                    <a16:creationId xmlns:a16="http://schemas.microsoft.com/office/drawing/2014/main" xmlns:a14="http://schemas.microsoft.com/office/drawing/2010/main" xmlns="" id="{F43D8376-223D-4702-B40F-CD1CA726F834}"/>
                  </a:ext>
                </a:extLst>
              </p:cNvPr>
              <p:cNvSpPr txBox="1">
                <a:spLocks noRot="1" noChangeAspect="1" noMove="1" noResize="1" noEditPoints="1" noAdjustHandles="1" noChangeArrowheads="1" noChangeShapeType="1" noTextEdit="1"/>
              </p:cNvSpPr>
              <p:nvPr/>
            </p:nvSpPr>
            <p:spPr>
              <a:xfrm>
                <a:off x="2259628" y="5255147"/>
                <a:ext cx="5658930" cy="461665"/>
              </a:xfrm>
              <a:prstGeom prst="rect">
                <a:avLst/>
              </a:prstGeom>
              <a:blipFill rotWithShape="1">
                <a:blip r:embed="rId8"/>
                <a:stretch>
                  <a:fillRect l="-1724" t="-9211" b="-30263"/>
                </a:stretch>
              </a:blipFill>
            </p:spPr>
            <p:txBody>
              <a:bodyPr/>
              <a:lstStyle/>
              <a:p>
                <a:r>
                  <a:rPr lang="en-GB">
                    <a:noFill/>
                  </a:rPr>
                  <a:t> </a:t>
                </a:r>
              </a:p>
            </p:txBody>
          </p:sp>
        </mc:Fallback>
      </mc:AlternateContent>
      <p:sp>
        <p:nvSpPr>
          <p:cNvPr id="12" name="TextBox 11">
            <a:extLst>
              <a:ext uri="{FF2B5EF4-FFF2-40B4-BE49-F238E27FC236}">
                <a16:creationId xmlns:a16="http://schemas.microsoft.com/office/drawing/2014/main" id="{316A405C-A871-49EB-9A25-1CB754AC118E}"/>
              </a:ext>
            </a:extLst>
          </p:cNvPr>
          <p:cNvSpPr txBox="1"/>
          <p:nvPr/>
        </p:nvSpPr>
        <p:spPr>
          <a:xfrm>
            <a:off x="7619286" y="5292013"/>
            <a:ext cx="651054" cy="461665"/>
          </a:xfrm>
          <a:prstGeom prst="rect">
            <a:avLst/>
          </a:prstGeom>
          <a:noFill/>
        </p:spPr>
        <p:txBody>
          <a:bodyPr wrap="square" rtlCol="0">
            <a:spAutoFit/>
          </a:bodyPr>
          <a:lstStyle/>
          <a:p>
            <a:r>
              <a:rPr lang="en-GB" sz="2400" dirty="0"/>
              <a:t> </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8344603-6473-4B1F-82C3-900BE09CE243}"/>
                  </a:ext>
                </a:extLst>
              </p:cNvPr>
              <p:cNvSpPr txBox="1"/>
              <p:nvPr/>
            </p:nvSpPr>
            <p:spPr>
              <a:xfrm>
                <a:off x="7813032" y="5222209"/>
                <a:ext cx="4165346" cy="626390"/>
              </a:xfrm>
              <a:prstGeom prst="rect">
                <a:avLst/>
              </a:prstGeom>
              <a:noFill/>
            </p:spPr>
            <p:txBody>
              <a:bodyPr wrap="square" rtlCol="0">
                <a:spAutoFit/>
              </a:bodyPr>
              <a:lstStyle/>
              <a:p>
                <a:r>
                  <a:rPr lang="en-GB" sz="2400" dirty="0">
                    <a:solidFill>
                      <a:srgbClr val="FF0000"/>
                    </a:solidFill>
                  </a:rPr>
                  <a:t>Volume = </a:t>
                </a:r>
                <a14:m>
                  <m:oMath xmlns:m="http://schemas.openxmlformats.org/officeDocument/2006/math">
                    <m:f>
                      <m:fPr>
                        <m:ctrlPr>
                          <a:rPr lang="el-GR" sz="2400" i="1" smtClean="0">
                            <a:solidFill>
                              <a:srgbClr val="FF0000"/>
                            </a:solidFill>
                            <a:latin typeface="Cambria Math" panose="02040503050406030204" pitchFamily="18" charset="0"/>
                          </a:rPr>
                        </m:ctrlPr>
                      </m:fPr>
                      <m:num>
                        <m:r>
                          <a:rPr lang="el-GR" sz="2400" b="0" i="1">
                            <a:solidFill>
                              <a:srgbClr val="FF0000"/>
                            </a:solidFill>
                            <a:latin typeface="Cambria Math" panose="02040503050406030204" pitchFamily="18" charset="0"/>
                          </a:rPr>
                          <m:t>𝛳</m:t>
                        </m:r>
                      </m:num>
                      <m:den>
                        <m:r>
                          <a:rPr lang="en-GB" sz="2400" b="0" i="1" smtClean="0">
                            <a:solidFill>
                              <a:srgbClr val="FF0000"/>
                            </a:solidFill>
                            <a:latin typeface="Cambria Math" panose="02040503050406030204" pitchFamily="18" charset="0"/>
                          </a:rPr>
                          <m:t>360</m:t>
                        </m:r>
                      </m:den>
                    </m:f>
                    <m:r>
                      <m:rPr>
                        <m:nor/>
                      </m:rPr>
                      <a:rPr lang="en-GB" sz="2400" dirty="0">
                        <a:solidFill>
                          <a:srgbClr val="FF0000"/>
                        </a:solidFill>
                      </a:rPr>
                      <m:t>𝜋</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𝑟</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ea typeface="Cambria Math" panose="02040503050406030204" pitchFamily="18" charset="0"/>
                      </a:rPr>
                      <m:t>×</m:t>
                    </m:r>
                    <m:r>
                      <m:rPr>
                        <m:nor/>
                      </m:rPr>
                      <a:rPr lang="en-GB" sz="2400" dirty="0">
                        <a:solidFill>
                          <a:srgbClr val="FF0000"/>
                        </a:solidFill>
                      </a:rPr>
                      <m:t>Length</m:t>
                    </m:r>
                  </m:oMath>
                </a14:m>
                <a:endParaRPr lang="en-GB" sz="2400" dirty="0">
                  <a:latin typeface="Arial "/>
                </a:endParaRPr>
              </a:p>
            </p:txBody>
          </p:sp>
        </mc:Choice>
        <mc:Fallback xmlns="">
          <p:sp>
            <p:nvSpPr>
              <p:cNvPr id="13" name="TextBox 12">
                <a:extLst>
                  <a:ext uri="{FF2B5EF4-FFF2-40B4-BE49-F238E27FC236}">
                    <a16:creationId xmlns:a16="http://schemas.microsoft.com/office/drawing/2014/main" xmlns:a14="http://schemas.microsoft.com/office/drawing/2010/main" xmlns="" id="{F8344603-6473-4B1F-82C3-900BE09CE243}"/>
                  </a:ext>
                </a:extLst>
              </p:cNvPr>
              <p:cNvSpPr txBox="1">
                <a:spLocks noRot="1" noChangeAspect="1" noMove="1" noResize="1" noEditPoints="1" noAdjustHandles="1" noChangeArrowheads="1" noChangeShapeType="1" noTextEdit="1"/>
              </p:cNvSpPr>
              <p:nvPr/>
            </p:nvSpPr>
            <p:spPr>
              <a:xfrm>
                <a:off x="7813032" y="5222209"/>
                <a:ext cx="4165346" cy="626390"/>
              </a:xfrm>
              <a:prstGeom prst="rect">
                <a:avLst/>
              </a:prstGeom>
              <a:blipFill rotWithShape="1">
                <a:blip r:embed="rId9"/>
                <a:stretch>
                  <a:fillRect l="-2343"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79763F0-0E2F-40EA-9475-3057FCF3C819}"/>
                  </a:ext>
                </a:extLst>
              </p:cNvPr>
              <p:cNvSpPr txBox="1"/>
              <p:nvPr/>
            </p:nvSpPr>
            <p:spPr>
              <a:xfrm>
                <a:off x="2497213" y="5836040"/>
                <a:ext cx="4462091" cy="622222"/>
              </a:xfrm>
              <a:prstGeom prst="rect">
                <a:avLst/>
              </a:prstGeom>
              <a:noFill/>
            </p:spPr>
            <p:txBody>
              <a:bodyPr wrap="square" rtlCol="0">
                <a:spAutoFit/>
              </a:bodyPr>
              <a:lstStyle/>
              <a:p>
                <a:r>
                  <a:rPr lang="en-GB" sz="2400" dirty="0">
                    <a:solidFill>
                      <a:srgbClr val="FF0000"/>
                    </a:solidFill>
                  </a:rPr>
                  <a:t> Volume =</a:t>
                </a:r>
                <a:r>
                  <a:rPr lang="el-GR" sz="2400" dirty="0">
                    <a:solidFill>
                      <a:srgbClr val="FF0000"/>
                    </a:solidFill>
                  </a:rPr>
                  <a:t> </a:t>
                </a:r>
                <a14:m>
                  <m:oMath xmlns:m="http://schemas.openxmlformats.org/officeDocument/2006/math">
                    <m:sSup>
                      <m:sSupPr>
                        <m:ctrlPr>
                          <a:rPr lang="en-US" sz="2400" i="1">
                            <a:solidFill>
                              <a:srgbClr val="FF0000"/>
                            </a:solidFill>
                            <a:latin typeface="Cambria Math" panose="02040503050406030204" pitchFamily="18" charset="0"/>
                          </a:rPr>
                        </m:ctrlPr>
                      </m:sSupPr>
                      <m:e>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95.5</m:t>
                            </m:r>
                            <m:r>
                              <m:rPr>
                                <m:nor/>
                              </m:rPr>
                              <a:rPr lang="en-GB" sz="2400" dirty="0">
                                <a:solidFill>
                                  <a:srgbClr val="FF0000"/>
                                </a:solidFill>
                              </a:rPr>
                              <m:t>𝜋</m:t>
                            </m:r>
                          </m:num>
                          <m:den>
                            <m:r>
                              <a:rPr lang="en-GB" sz="2400" b="0" i="1" dirty="0" smtClean="0">
                                <a:solidFill>
                                  <a:srgbClr val="FF0000"/>
                                </a:solidFill>
                                <a:latin typeface="Cambria Math" panose="02040503050406030204" pitchFamily="18" charset="0"/>
                              </a:rPr>
                              <m:t>360</m:t>
                            </m:r>
                          </m:den>
                        </m:f>
                        <m:r>
                          <a:rPr lang="en-GB"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rPr>
                          <m:t>30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ea typeface="Cambria Math" panose="02040503050406030204" pitchFamily="18" charset="0"/>
                      </a:rPr>
                      <m:t>×</m:t>
                    </m:r>
                    <m:r>
                      <a:rPr lang="en-GB" sz="2400" b="0" i="0" smtClean="0">
                        <a:solidFill>
                          <a:srgbClr val="FF0000"/>
                        </a:solidFill>
                        <a:latin typeface="Cambria Math" panose="02040503050406030204" pitchFamily="18" charset="0"/>
                      </a:rPr>
                      <m:t>100</m:t>
                    </m:r>
                  </m:oMath>
                </a14:m>
                <a:r>
                  <a:rPr lang="en-GB" sz="2400" dirty="0">
                    <a:solidFill>
                      <a:srgbClr val="FF0000"/>
                    </a:solidFill>
                  </a:rPr>
                  <a:t> </a:t>
                </a:r>
              </a:p>
            </p:txBody>
          </p:sp>
        </mc:Choice>
        <mc:Fallback xmlns="">
          <p:sp>
            <p:nvSpPr>
              <p:cNvPr id="15" name="TextBox 14">
                <a:extLst>
                  <a:ext uri="{FF2B5EF4-FFF2-40B4-BE49-F238E27FC236}">
                    <a16:creationId xmlns:a16="http://schemas.microsoft.com/office/drawing/2014/main" id="{B79763F0-0E2F-40EA-9475-3057FCF3C819}"/>
                  </a:ext>
                </a:extLst>
              </p:cNvPr>
              <p:cNvSpPr txBox="1">
                <a:spLocks noRot="1" noChangeAspect="1" noMove="1" noResize="1" noEditPoints="1" noAdjustHandles="1" noChangeArrowheads="1" noChangeShapeType="1" noTextEdit="1"/>
              </p:cNvSpPr>
              <p:nvPr/>
            </p:nvSpPr>
            <p:spPr>
              <a:xfrm>
                <a:off x="2497213" y="5836040"/>
                <a:ext cx="4462091" cy="622222"/>
              </a:xfrm>
              <a:prstGeom prst="rect">
                <a:avLst/>
              </a:prstGeom>
              <a:blipFill>
                <a:blip r:embed="rId10"/>
                <a:stretch>
                  <a:fillRect l="-284"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E8564DD-D469-49F1-BCB1-CA6B4DEAE2AB}"/>
                  </a:ext>
                </a:extLst>
              </p:cNvPr>
              <p:cNvSpPr txBox="1"/>
              <p:nvPr/>
            </p:nvSpPr>
            <p:spPr>
              <a:xfrm>
                <a:off x="7813032" y="5895132"/>
                <a:ext cx="3239740" cy="461665"/>
              </a:xfrm>
              <a:prstGeom prst="rect">
                <a:avLst/>
              </a:prstGeom>
              <a:noFill/>
            </p:spPr>
            <p:txBody>
              <a:bodyPr wrap="square" rtlCol="0">
                <a:spAutoFit/>
              </a:bodyPr>
              <a:lstStyle/>
              <a:p>
                <a:r>
                  <a:rPr lang="en-GB" sz="2400" dirty="0">
                    <a:solidFill>
                      <a:srgbClr val="FF0000"/>
                    </a:solidFill>
                  </a:rPr>
                  <a:t>Volume = 75 005</a:t>
                </a:r>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cm</m:t>
                        </m:r>
                      </m:e>
                      <m:sup>
                        <m:r>
                          <a:rPr lang="en-GB" sz="2400" b="0" i="1" smtClean="0">
                            <a:solidFill>
                              <a:srgbClr val="FF0000"/>
                            </a:solidFill>
                            <a:latin typeface="Cambria Math" panose="02040503050406030204" pitchFamily="18" charset="0"/>
                          </a:rPr>
                          <m:t>3</m:t>
                        </m:r>
                      </m:sup>
                    </m:sSup>
                  </m:oMath>
                </a14:m>
                <a:endParaRPr lang="en-GB" sz="2400" dirty="0">
                  <a:solidFill>
                    <a:srgbClr val="FF0000"/>
                  </a:solidFill>
                </a:endParaRPr>
              </a:p>
            </p:txBody>
          </p:sp>
        </mc:Choice>
        <mc:Fallback xmlns="">
          <p:sp>
            <p:nvSpPr>
              <p:cNvPr id="17" name="TextBox 16">
                <a:extLst>
                  <a:ext uri="{FF2B5EF4-FFF2-40B4-BE49-F238E27FC236}">
                    <a16:creationId xmlns:a16="http://schemas.microsoft.com/office/drawing/2014/main" xmlns:a14="http://schemas.microsoft.com/office/drawing/2010/main" xmlns="" id="{9E8564DD-D469-49F1-BCB1-CA6B4DEAE2AB}"/>
                  </a:ext>
                </a:extLst>
              </p:cNvPr>
              <p:cNvSpPr txBox="1">
                <a:spLocks noRot="1" noChangeAspect="1" noMove="1" noResize="1" noEditPoints="1" noAdjustHandles="1" noChangeArrowheads="1" noChangeShapeType="1" noTextEdit="1"/>
              </p:cNvSpPr>
              <p:nvPr/>
            </p:nvSpPr>
            <p:spPr>
              <a:xfrm>
                <a:off x="7813032" y="5895132"/>
                <a:ext cx="3239740" cy="461665"/>
              </a:xfrm>
              <a:prstGeom prst="rect">
                <a:avLst/>
              </a:prstGeom>
              <a:blipFill rotWithShape="1">
                <a:blip r:embed="rId11"/>
                <a:stretch>
                  <a:fillRect l="-3013"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5D3F13C-9AD9-4272-BFC0-28DAE528B220}"/>
                  </a:ext>
                </a:extLst>
              </p:cNvPr>
              <p:cNvSpPr txBox="1"/>
              <p:nvPr/>
            </p:nvSpPr>
            <p:spPr>
              <a:xfrm>
                <a:off x="9459901" y="4426725"/>
                <a:ext cx="2894590" cy="626454"/>
              </a:xfrm>
              <a:prstGeom prst="rect">
                <a:avLst/>
              </a:prstGeom>
              <a:noFill/>
            </p:spPr>
            <p:txBody>
              <a:bodyPr wrap="square" rtlCol="0">
                <a:spAutoFit/>
              </a:bodyPr>
              <a:lstStyle/>
              <a:p>
                <a14:m>
                  <m:oMath xmlns:m="http://schemas.openxmlformats.org/officeDocument/2006/math">
                    <m:r>
                      <a:rPr lang="el-GR" sz="2400" i="1">
                        <a:solidFill>
                          <a:srgbClr val="FF0000"/>
                        </a:solidFill>
                        <a:latin typeface="Cambria Math" panose="02040503050406030204" pitchFamily="18" charset="0"/>
                      </a:rPr>
                      <m:t>𝛳</m:t>
                    </m:r>
                  </m:oMath>
                </a14:m>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m:t>
                        </m:r>
                      </m:den>
                    </m:f>
                    <m:r>
                      <a:rPr lang="en-GB" sz="2400" b="0" i="1" smtClean="0">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180</m:t>
                        </m:r>
                      </m:num>
                      <m:den>
                        <m:r>
                          <m:rPr>
                            <m:nor/>
                          </m:rPr>
                          <a:rPr lang="en-GB" sz="2400" dirty="0">
                            <a:solidFill>
                              <a:srgbClr val="FF0000"/>
                            </a:solidFill>
                          </a:rPr>
                          <m:t>𝜋</m:t>
                        </m:r>
                      </m:den>
                    </m:f>
                    <m:r>
                      <a:rPr lang="en-GB" sz="2400" b="0" i="0" dirty="0" smtClean="0">
                        <a:solidFill>
                          <a:srgbClr val="FF0000"/>
                        </a:solidFill>
                        <a:latin typeface="Cambria Math" panose="02040503050406030204" pitchFamily="18" charset="0"/>
                      </a:rPr>
                      <m:t>=95.5</m:t>
                    </m:r>
                    <m:r>
                      <a:rPr lang="en-GB" sz="2400" b="0" i="1" dirty="0" smtClean="0">
                        <a:solidFill>
                          <a:srgbClr val="FF0000"/>
                        </a:solidFill>
                        <a:latin typeface="Cambria Math" panose="02040503050406030204" pitchFamily="18" charset="0"/>
                      </a:rPr>
                      <m:t>°</m:t>
                    </m:r>
                  </m:oMath>
                </a14:m>
                <a:endParaRPr lang="en-GB" sz="2400" dirty="0">
                  <a:solidFill>
                    <a:srgbClr val="FF0000"/>
                  </a:solidFill>
                  <a:latin typeface="Arial "/>
                </a:endParaRPr>
              </a:p>
            </p:txBody>
          </p:sp>
        </mc:Choice>
        <mc:Fallback xmlns="">
          <p:sp>
            <p:nvSpPr>
              <p:cNvPr id="18" name="TextBox 17">
                <a:extLst>
                  <a:ext uri="{FF2B5EF4-FFF2-40B4-BE49-F238E27FC236}">
                    <a16:creationId xmlns:a16="http://schemas.microsoft.com/office/drawing/2014/main" xmlns:a14="http://schemas.microsoft.com/office/drawing/2010/main" xmlns="" id="{65D3F13C-9AD9-4272-BFC0-28DAE528B220}"/>
                  </a:ext>
                </a:extLst>
              </p:cNvPr>
              <p:cNvSpPr txBox="1">
                <a:spLocks noRot="1" noChangeAspect="1" noMove="1" noResize="1" noEditPoints="1" noAdjustHandles="1" noChangeArrowheads="1" noChangeShapeType="1" noTextEdit="1"/>
              </p:cNvSpPr>
              <p:nvPr/>
            </p:nvSpPr>
            <p:spPr>
              <a:xfrm>
                <a:off x="9459901" y="4426725"/>
                <a:ext cx="2894590" cy="626454"/>
              </a:xfrm>
              <a:prstGeom prst="rect">
                <a:avLst/>
              </a:prstGeom>
              <a:blipFill rotWithShape="1">
                <a:blip r:embed="rId12"/>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32B1595-317D-434C-ACB3-C677B599DE4B}"/>
                  </a:ext>
                </a:extLst>
              </p:cNvPr>
              <p:cNvSpPr txBox="1"/>
              <p:nvPr/>
            </p:nvSpPr>
            <p:spPr>
              <a:xfrm>
                <a:off x="6709559" y="4562939"/>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xmlns:a14="http://schemas.microsoft.com/office/drawing/2010/main" xmlns="" id="{932B1595-317D-434C-ACB3-C677B599DE4B}"/>
                  </a:ext>
                </a:extLst>
              </p:cNvPr>
              <p:cNvSpPr txBox="1">
                <a:spLocks noRot="1" noChangeAspect="1" noMove="1" noResize="1" noEditPoints="1" noAdjustHandles="1" noChangeArrowheads="1" noChangeShapeType="1" noTextEdit="1"/>
              </p:cNvSpPr>
              <p:nvPr/>
            </p:nvSpPr>
            <p:spPr>
              <a:xfrm>
                <a:off x="6709559" y="4562939"/>
                <a:ext cx="360040" cy="400110"/>
              </a:xfrm>
              <a:prstGeom prst="rect">
                <a:avLst/>
              </a:prstGeom>
              <a:blipFill rotWithShape="1">
                <a:blip r:embed="rId13"/>
                <a:stretch>
                  <a:fillRect r="-305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259E7CF-5A33-5349-BCBA-82D8FC17FD61}"/>
                  </a:ext>
                </a:extLst>
              </p:cNvPr>
              <p:cNvSpPr txBox="1"/>
              <p:nvPr/>
            </p:nvSpPr>
            <p:spPr>
              <a:xfrm>
                <a:off x="8978305" y="4531799"/>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21" name="TextBox 20">
                <a:extLst>
                  <a:ext uri="{FF2B5EF4-FFF2-40B4-BE49-F238E27FC236}">
                    <a16:creationId xmlns:a16="http://schemas.microsoft.com/office/drawing/2014/main" id="{8259E7CF-5A33-5349-BCBA-82D8FC17FD61}"/>
                  </a:ext>
                </a:extLst>
              </p:cNvPr>
              <p:cNvSpPr txBox="1">
                <a:spLocks noRot="1" noChangeAspect="1" noMove="1" noResize="1" noEditPoints="1" noAdjustHandles="1" noChangeArrowheads="1" noChangeShapeType="1" noTextEdit="1"/>
              </p:cNvSpPr>
              <p:nvPr/>
            </p:nvSpPr>
            <p:spPr>
              <a:xfrm>
                <a:off x="8978305" y="4531799"/>
                <a:ext cx="360040" cy="400110"/>
              </a:xfrm>
              <a:prstGeom prst="rect">
                <a:avLst/>
              </a:prstGeom>
              <a:blipFill>
                <a:blip r:embed="rId14"/>
                <a:stretch>
                  <a:fillRect r="-275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705C8B9-407E-D846-A91A-807C935E3C94}"/>
                  </a:ext>
                </a:extLst>
              </p:cNvPr>
              <p:cNvSpPr txBox="1"/>
              <p:nvPr/>
            </p:nvSpPr>
            <p:spPr>
              <a:xfrm>
                <a:off x="7283553" y="5316491"/>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22" name="TextBox 21">
                <a:extLst>
                  <a:ext uri="{FF2B5EF4-FFF2-40B4-BE49-F238E27FC236}">
                    <a16:creationId xmlns:a16="http://schemas.microsoft.com/office/drawing/2014/main" id="{C705C8B9-407E-D846-A91A-807C935E3C94}"/>
                  </a:ext>
                </a:extLst>
              </p:cNvPr>
              <p:cNvSpPr txBox="1">
                <a:spLocks noRot="1" noChangeAspect="1" noMove="1" noResize="1" noEditPoints="1" noAdjustHandles="1" noChangeArrowheads="1" noChangeShapeType="1" noTextEdit="1"/>
              </p:cNvSpPr>
              <p:nvPr/>
            </p:nvSpPr>
            <p:spPr>
              <a:xfrm>
                <a:off x="7283553" y="5316491"/>
                <a:ext cx="360040" cy="400110"/>
              </a:xfrm>
              <a:prstGeom prst="rect">
                <a:avLst/>
              </a:prstGeom>
              <a:blipFill>
                <a:blip r:embed="rId15"/>
                <a:stretch>
                  <a:fillRect r="-275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968D817-BF10-704F-9AD1-7F10F5F2AA1C}"/>
                  </a:ext>
                </a:extLst>
              </p:cNvPr>
              <p:cNvSpPr txBox="1"/>
              <p:nvPr/>
            </p:nvSpPr>
            <p:spPr>
              <a:xfrm>
                <a:off x="6709559" y="5913016"/>
                <a:ext cx="36004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1968D817-BF10-704F-9AD1-7F10F5F2AA1C}"/>
                  </a:ext>
                </a:extLst>
              </p:cNvPr>
              <p:cNvSpPr txBox="1">
                <a:spLocks noRot="1" noChangeAspect="1" noMove="1" noResize="1" noEditPoints="1" noAdjustHandles="1" noChangeArrowheads="1" noChangeShapeType="1" noTextEdit="1"/>
              </p:cNvSpPr>
              <p:nvPr/>
            </p:nvSpPr>
            <p:spPr>
              <a:xfrm>
                <a:off x="6709559" y="5913016"/>
                <a:ext cx="360040" cy="400110"/>
              </a:xfrm>
              <a:prstGeom prst="rect">
                <a:avLst/>
              </a:prstGeom>
              <a:blipFill>
                <a:blip r:embed="rId16"/>
                <a:stretch>
                  <a:fillRect r="-24138"/>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2</a:t>
            </a:r>
            <a:endParaRPr lang="en-GB" dirty="0"/>
          </a:p>
        </p:txBody>
      </p:sp>
    </p:spTree>
    <p:extLst>
      <p:ext uri="{BB962C8B-B14F-4D97-AF65-F5344CB8AC3E}">
        <p14:creationId xmlns:p14="http://schemas.microsoft.com/office/powerpoint/2010/main" val="509865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17" grpId="0"/>
      <p:bldP spid="11"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2</a:t>
            </a:r>
            <a:endParaRPr lang="en-GB" dirty="0"/>
          </a:p>
        </p:txBody>
      </p:sp>
    </p:spTree>
    <p:extLst>
      <p:ext uri="{BB962C8B-B14F-4D97-AF65-F5344CB8AC3E}">
        <p14:creationId xmlns:p14="http://schemas.microsoft.com/office/powerpoint/2010/main" val="124818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1786107" y="644156"/>
            <a:ext cx="78488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 Sine, Cosine and Tangent Functions for Angles greater than 90</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4FA88AC-19B8-41C5-8B67-6C0F0CAF115B}"/>
                  </a:ext>
                </a:extLst>
              </p:cNvPr>
              <p:cNvSpPr/>
              <p:nvPr/>
            </p:nvSpPr>
            <p:spPr>
              <a:xfrm>
                <a:off x="2405488" y="2057183"/>
                <a:ext cx="9379144" cy="2769989"/>
              </a:xfrm>
              <a:prstGeom prst="rect">
                <a:avLst/>
              </a:prstGeom>
            </p:spPr>
            <p:txBody>
              <a:bodyPr wrap="square">
                <a:spAutoFit/>
              </a:bodyPr>
              <a:lstStyle/>
              <a:p>
                <a:r>
                  <a:rPr lang="en-US" sz="2400" dirty="0"/>
                  <a:t>Previously we have used sine, cosine and tangent with angles between </a:t>
                </a:r>
                <a14:m>
                  <m:oMath xmlns:m="http://schemas.openxmlformats.org/officeDocument/2006/math">
                    <m:r>
                      <a:rPr lang="en-US" sz="2400" i="1" dirty="0" smtClean="0">
                        <a:latin typeface="Cambria Math" panose="02040503050406030204" pitchFamily="18" charset="0"/>
                      </a:rPr>
                      <m:t>0°</m:t>
                    </m:r>
                  </m:oMath>
                </a14:m>
                <a:r>
                  <a:rPr lang="en-US" sz="2400" dirty="0"/>
                  <a:t> and </a:t>
                </a:r>
                <a14:m>
                  <m:oMath xmlns:m="http://schemas.openxmlformats.org/officeDocument/2006/math">
                    <m:r>
                      <a:rPr lang="en-GB" sz="2400" b="0" i="0" dirty="0" smtClean="0">
                        <a:latin typeface="Cambria Math" panose="02040503050406030204" pitchFamily="18" charset="0"/>
                      </a:rPr>
                      <m:t>9</m:t>
                    </m:r>
                    <m:r>
                      <a:rPr lang="en-US" sz="2400" i="1" dirty="0">
                        <a:latin typeface="Cambria Math" panose="02040503050406030204" pitchFamily="18" charset="0"/>
                      </a:rPr>
                      <m:t>0°</m:t>
                    </m:r>
                  </m:oMath>
                </a14:m>
                <a:r>
                  <a:rPr lang="en-US" sz="2400" dirty="0"/>
                  <a:t> We are now going to apply them to other angles.</a:t>
                </a:r>
              </a:p>
              <a:p>
                <a:pPr>
                  <a:spcBef>
                    <a:spcPts val="1200"/>
                  </a:spcBef>
                </a:pPr>
                <a:r>
                  <a:rPr lang="en-US" sz="2400" dirty="0"/>
                  <a:t>Angles of more than </a:t>
                </a:r>
                <a14:m>
                  <m:oMath xmlns:m="http://schemas.openxmlformats.org/officeDocument/2006/math">
                    <m:r>
                      <a:rPr lang="en-US" sz="2400" i="1" dirty="0" smtClean="0">
                        <a:latin typeface="Cambria Math" panose="02040503050406030204" pitchFamily="18" charset="0"/>
                      </a:rPr>
                      <m:t>90°</m:t>
                    </m:r>
                  </m:oMath>
                </a14:m>
                <a:r>
                  <a:rPr lang="en-US" sz="2400" dirty="0"/>
                  <a:t> can be defined as the  angle </a:t>
                </a:r>
                <a14:m>
                  <m:oMath xmlns:m="http://schemas.openxmlformats.org/officeDocument/2006/math">
                    <m:r>
                      <a:rPr lang="el-GR" sz="2400" i="1">
                        <a:latin typeface="Cambria Math" panose="02040503050406030204" pitchFamily="18" charset="0"/>
                      </a:rPr>
                      <m:t>𝛳</m:t>
                    </m:r>
                  </m:oMath>
                </a14:m>
                <a:r>
                  <a:rPr lang="en-US" sz="2400" dirty="0"/>
                  <a:t>  made between a rotating 'arm' OP and the  positive </a:t>
                </a:r>
                <a:r>
                  <a:rPr lang="en-US" sz="2400" i="1" dirty="0">
                    <a:latin typeface="Times" pitchFamily="2" charset="0"/>
                  </a:rPr>
                  <a:t>x</a:t>
                </a:r>
                <a:r>
                  <a:rPr lang="en-US" sz="2400" dirty="0"/>
                  <a:t> axis, as shown below.                  </a:t>
                </a:r>
              </a:p>
              <a:p>
                <a:r>
                  <a:rPr lang="en-US" dirty="0"/>
                  <a:t> </a:t>
                </a:r>
              </a:p>
            </p:txBody>
          </p:sp>
        </mc:Choice>
        <mc:Fallback xmlns="">
          <p:sp>
            <p:nvSpPr>
              <p:cNvPr id="3" name="Rectangle 2">
                <a:extLst>
                  <a:ext uri="{FF2B5EF4-FFF2-40B4-BE49-F238E27FC236}">
                    <a16:creationId xmlns:a16="http://schemas.microsoft.com/office/drawing/2014/main" id="{34FA88AC-19B8-41C5-8B67-6C0F0CAF115B}"/>
                  </a:ext>
                </a:extLst>
              </p:cNvPr>
              <p:cNvSpPr>
                <a:spLocks noRot="1" noChangeAspect="1" noMove="1" noResize="1" noEditPoints="1" noAdjustHandles="1" noChangeArrowheads="1" noChangeShapeType="1" noTextEdit="1"/>
              </p:cNvSpPr>
              <p:nvPr/>
            </p:nvSpPr>
            <p:spPr>
              <a:xfrm>
                <a:off x="2405488" y="2057183"/>
                <a:ext cx="9379144" cy="2769989"/>
              </a:xfrm>
              <a:prstGeom prst="rect">
                <a:avLst/>
              </a:prstGeom>
              <a:blipFill>
                <a:blip r:embed="rId4"/>
                <a:stretch>
                  <a:fillRect l="-1084" t="-182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5AFD5E9E-4D2A-4727-A114-BBA7B632530B}"/>
              </a:ext>
            </a:extLst>
          </p:cNvPr>
          <p:cNvPicPr>
            <a:picLocks noChangeAspect="1"/>
          </p:cNvPicPr>
          <p:nvPr/>
        </p:nvPicPr>
        <p:blipFill>
          <a:blip r:embed="rId5"/>
          <a:stretch>
            <a:fillRect/>
          </a:stretch>
        </p:blipFill>
        <p:spPr>
          <a:xfrm>
            <a:off x="4527185" y="4630362"/>
            <a:ext cx="2366715" cy="2209632"/>
          </a:xfrm>
          <a:prstGeom prst="rect">
            <a:avLst/>
          </a:prstGeom>
        </p:spPr>
      </p:pic>
      <p:sp>
        <p:nvSpPr>
          <p:cNvPr id="12" name="TextBox 11">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33066981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 Sine, Cosine and Tangent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4FA88AC-19B8-41C5-8B67-6C0F0CAF115B}"/>
              </a:ext>
            </a:extLst>
          </p:cNvPr>
          <p:cNvSpPr/>
          <p:nvPr/>
        </p:nvSpPr>
        <p:spPr>
          <a:xfrm>
            <a:off x="2405487" y="757645"/>
            <a:ext cx="7043364" cy="2031325"/>
          </a:xfrm>
          <a:prstGeom prst="rect">
            <a:avLst/>
          </a:prstGeom>
        </p:spPr>
        <p:txBody>
          <a:bodyPr wrap="square">
            <a:spAutoFit/>
          </a:bodyPr>
          <a:lstStyle/>
          <a:p>
            <a:r>
              <a:rPr lang="en-US" sz="2400" dirty="0"/>
              <a:t>            </a:t>
            </a:r>
          </a:p>
          <a:p>
            <a:pPr>
              <a:spcBef>
                <a:spcPts val="1200"/>
              </a:spcBef>
            </a:pPr>
            <a:r>
              <a:rPr lang="en-US" sz="2400" dirty="0"/>
              <a:t>It is possible to  define angles of more than 360° in this way, or even negative angles, as shown in the  diagram blow.</a:t>
            </a:r>
          </a:p>
          <a:p>
            <a:r>
              <a:rPr lang="en-US" dirty="0"/>
              <a:t> </a:t>
            </a:r>
          </a:p>
        </p:txBody>
      </p:sp>
      <p:pic>
        <p:nvPicPr>
          <p:cNvPr id="5" name="Picture 4">
            <a:extLst>
              <a:ext uri="{FF2B5EF4-FFF2-40B4-BE49-F238E27FC236}">
                <a16:creationId xmlns:a16="http://schemas.microsoft.com/office/drawing/2014/main" id="{B94379E4-BD06-4C34-A2BC-2B23B5547325}"/>
              </a:ext>
            </a:extLst>
          </p:cNvPr>
          <p:cNvPicPr>
            <a:picLocks noChangeAspect="1"/>
          </p:cNvPicPr>
          <p:nvPr/>
        </p:nvPicPr>
        <p:blipFill>
          <a:blip r:embed="rId4"/>
          <a:stretch>
            <a:fillRect/>
          </a:stretch>
        </p:blipFill>
        <p:spPr>
          <a:xfrm>
            <a:off x="4255936" y="2940061"/>
            <a:ext cx="2442348" cy="2027365"/>
          </a:xfrm>
          <a:prstGeom prst="rect">
            <a:avLst/>
          </a:prstGeom>
        </p:spPr>
      </p:pic>
      <p:sp>
        <p:nvSpPr>
          <p:cNvPr id="12" name="TextBox 11">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2751876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 Sine, Cosine and Tangent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4FA88AC-19B8-41C5-8B67-6C0F0CAF115B}"/>
              </a:ext>
            </a:extLst>
          </p:cNvPr>
          <p:cNvSpPr/>
          <p:nvPr/>
        </p:nvSpPr>
        <p:spPr>
          <a:xfrm>
            <a:off x="2423592" y="783541"/>
            <a:ext cx="7043364" cy="1815882"/>
          </a:xfrm>
          <a:prstGeom prst="rect">
            <a:avLst/>
          </a:prstGeom>
        </p:spPr>
        <p:txBody>
          <a:bodyPr wrap="square">
            <a:spAutoFit/>
          </a:bodyPr>
          <a:lstStyle/>
          <a:p>
            <a:r>
              <a:rPr lang="en-US" dirty="0"/>
              <a:t>Key Definition </a:t>
            </a:r>
          </a:p>
          <a:p>
            <a:r>
              <a:rPr lang="en-US" dirty="0"/>
              <a:t> </a:t>
            </a:r>
          </a:p>
          <a:p>
            <a:r>
              <a:rPr lang="en-US" sz="2400" dirty="0"/>
              <a:t>If the length of OP is 1 unit, then the sine, cosine  and tangent of any angle is defined in terms of the </a:t>
            </a:r>
            <a:r>
              <a:rPr lang="en-US" sz="2400" i="1" dirty="0">
                <a:latin typeface="Times" pitchFamily="2" charset="0"/>
              </a:rPr>
              <a:t>x</a:t>
            </a:r>
            <a:r>
              <a:rPr lang="en-US" sz="2400" dirty="0"/>
              <a:t> and </a:t>
            </a:r>
            <a:r>
              <a:rPr lang="en-US" sz="2400" i="1" dirty="0">
                <a:latin typeface="Times" pitchFamily="2" charset="0"/>
              </a:rPr>
              <a:t>y</a:t>
            </a:r>
            <a:r>
              <a:rPr lang="en-US" sz="2400" dirty="0"/>
              <a:t> co-ordinates of the point P as follows; </a:t>
            </a:r>
            <a:endParaRPr lang="en-GB" sz="2400" dirty="0"/>
          </a:p>
        </p:txBody>
      </p:sp>
      <p:sp>
        <p:nvSpPr>
          <p:cNvPr id="6" name="Rectangle 5">
            <a:extLst>
              <a:ext uri="{FF2B5EF4-FFF2-40B4-BE49-F238E27FC236}">
                <a16:creationId xmlns:a16="http://schemas.microsoft.com/office/drawing/2014/main" id="{309B9094-283D-4798-9003-0BD622D93A33}"/>
              </a:ext>
            </a:extLst>
          </p:cNvPr>
          <p:cNvSpPr/>
          <p:nvPr/>
        </p:nvSpPr>
        <p:spPr>
          <a:xfrm>
            <a:off x="2567608" y="2980035"/>
            <a:ext cx="1358064" cy="461665"/>
          </a:xfrm>
          <a:prstGeom prst="rect">
            <a:avLst/>
          </a:prstGeom>
        </p:spPr>
        <p:txBody>
          <a:bodyPr wrap="none">
            <a:spAutoFit/>
          </a:bodyPr>
          <a:lstStyle/>
          <a:p>
            <a:r>
              <a:rPr lang="en-GB" sz="2400" dirty="0"/>
              <a:t>sin 𝜃 = 𝑦</a:t>
            </a:r>
          </a:p>
        </p:txBody>
      </p:sp>
      <p:sp>
        <p:nvSpPr>
          <p:cNvPr id="7" name="Rectangle 6">
            <a:extLst>
              <a:ext uri="{FF2B5EF4-FFF2-40B4-BE49-F238E27FC236}">
                <a16:creationId xmlns:a16="http://schemas.microsoft.com/office/drawing/2014/main" id="{97F87F15-0EDE-4D0B-876C-25C3035C0743}"/>
              </a:ext>
            </a:extLst>
          </p:cNvPr>
          <p:cNvSpPr/>
          <p:nvPr/>
        </p:nvSpPr>
        <p:spPr>
          <a:xfrm>
            <a:off x="4581647" y="3023721"/>
            <a:ext cx="1604927" cy="461665"/>
          </a:xfrm>
          <a:prstGeom prst="rect">
            <a:avLst/>
          </a:prstGeom>
        </p:spPr>
        <p:txBody>
          <a:bodyPr wrap="none">
            <a:spAutoFit/>
          </a:bodyPr>
          <a:lstStyle/>
          <a:p>
            <a:r>
              <a:rPr lang="en-GB" sz="2400" dirty="0"/>
              <a:t>cos 𝜃 = 𝑥  </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266BB694-3C6C-46C0-8C3F-B2B139EE1F44}"/>
                  </a:ext>
                </a:extLst>
              </p:cNvPr>
              <p:cNvSpPr/>
              <p:nvPr/>
            </p:nvSpPr>
            <p:spPr>
              <a:xfrm>
                <a:off x="7199784" y="3078380"/>
                <a:ext cx="1579920" cy="586571"/>
              </a:xfrm>
              <a:prstGeom prst="rect">
                <a:avLst/>
              </a:prstGeom>
            </p:spPr>
            <p:txBody>
              <a:bodyPr wrap="none">
                <a:spAutoFit/>
              </a:bodyPr>
              <a:lstStyle/>
              <a:p>
                <a:r>
                  <a:rPr lang="en-GB" dirty="0"/>
                  <a:t>  </a:t>
                </a:r>
                <a:r>
                  <a:rPr lang="en-GB" sz="2400" dirty="0"/>
                  <a:t>tan 𝜃 = </a:t>
                </a:r>
                <a14:m>
                  <m:oMath xmlns:m="http://schemas.openxmlformats.org/officeDocument/2006/math">
                    <m:f>
                      <m:fPr>
                        <m:ctrlPr>
                          <a:rPr lang="en-GB" sz="2400" i="1" smtClean="0">
                            <a:latin typeface="Cambria Math" panose="02040503050406030204" pitchFamily="18" charset="0"/>
                          </a:rPr>
                        </m:ctrlPr>
                      </m:fPr>
                      <m:num>
                        <m:r>
                          <a:rPr lang="en-US" sz="2400" b="0" i="1" smtClean="0">
                            <a:latin typeface="Cambria Math" panose="02040503050406030204" pitchFamily="18" charset="0"/>
                          </a:rPr>
                          <m:t>𝑦</m:t>
                        </m:r>
                      </m:num>
                      <m:den>
                        <m:r>
                          <a:rPr lang="en-US" sz="2400" b="0" i="1" smtClean="0">
                            <a:latin typeface="Cambria Math" panose="02040503050406030204" pitchFamily="18" charset="0"/>
                          </a:rPr>
                          <m:t>𝑥</m:t>
                        </m:r>
                      </m:den>
                    </m:f>
                  </m:oMath>
                </a14:m>
                <a:r>
                  <a:rPr lang="en-GB" dirty="0"/>
                  <a:t> </a:t>
                </a:r>
              </a:p>
            </p:txBody>
          </p:sp>
        </mc:Choice>
        <mc:Fallback xmlns="">
          <p:sp>
            <p:nvSpPr>
              <p:cNvPr id="8" name="Rectangle 7">
                <a:extLst>
                  <a:ext uri="{FF2B5EF4-FFF2-40B4-BE49-F238E27FC236}">
                    <a16:creationId xmlns:a16="http://schemas.microsoft.com/office/drawing/2014/main" id="{266BB694-3C6C-46C0-8C3F-B2B139EE1F44}"/>
                  </a:ext>
                </a:extLst>
              </p:cNvPr>
              <p:cNvSpPr>
                <a:spLocks noRot="1" noChangeAspect="1" noMove="1" noResize="1" noEditPoints="1" noAdjustHandles="1" noChangeArrowheads="1" noChangeShapeType="1" noTextEdit="1"/>
              </p:cNvSpPr>
              <p:nvPr/>
            </p:nvSpPr>
            <p:spPr>
              <a:xfrm>
                <a:off x="7199784" y="3078380"/>
                <a:ext cx="1579920" cy="586571"/>
              </a:xfrm>
              <a:prstGeom prst="rect">
                <a:avLst/>
              </a:prstGeom>
              <a:blipFill>
                <a:blip r:embed="rId4"/>
                <a:stretch>
                  <a:fillRect t="-2174" b="-8696"/>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39895739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 Sine, Cosine and Tangent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E9F840B-D9A3-4EBF-A625-D2400D28FF51}"/>
                  </a:ext>
                </a:extLst>
              </p:cNvPr>
              <p:cNvSpPr/>
              <p:nvPr/>
            </p:nvSpPr>
            <p:spPr>
              <a:xfrm>
                <a:off x="2435395" y="801295"/>
                <a:ext cx="9528778" cy="830997"/>
              </a:xfrm>
              <a:prstGeom prst="rect">
                <a:avLst/>
              </a:prstGeom>
            </p:spPr>
            <p:txBody>
              <a:bodyPr wrap="square">
                <a:spAutoFit/>
              </a:bodyPr>
              <a:lstStyle/>
              <a:p>
                <a:pPr>
                  <a:spcAft>
                    <a:spcPts val="1200"/>
                  </a:spcAft>
                </a:pPr>
                <a:r>
                  <a:rPr lang="en-US" sz="2400" dirty="0"/>
                  <a:t>The functions </a:t>
                </a:r>
                <a:r>
                  <a:rPr lang="en-US" sz="2400" i="1" dirty="0">
                    <a:latin typeface="Times" pitchFamily="2" charset="0"/>
                  </a:rPr>
                  <a:t>y</a:t>
                </a:r>
                <a:r>
                  <a:rPr lang="en-US" sz="2400" dirty="0"/>
                  <a:t> = sin </a:t>
                </a:r>
                <a:r>
                  <a:rPr lang="en-US" sz="2400" i="1" dirty="0">
                    <a:latin typeface="Times" pitchFamily="2" charset="0"/>
                  </a:rPr>
                  <a:t>x</a:t>
                </a:r>
                <a:r>
                  <a:rPr lang="en-US" sz="2400" dirty="0"/>
                  <a:t> and </a:t>
                </a:r>
                <a:r>
                  <a:rPr lang="en-US" sz="2400" i="1" dirty="0">
                    <a:latin typeface="Times" pitchFamily="2" charset="0"/>
                  </a:rPr>
                  <a:t>y</a:t>
                </a:r>
                <a:r>
                  <a:rPr lang="en-US" sz="2400" dirty="0"/>
                  <a:t> = cos </a:t>
                </a:r>
                <a:r>
                  <a:rPr lang="en-US" sz="2400" i="1" dirty="0">
                    <a:latin typeface="Times" pitchFamily="2" charset="0"/>
                  </a:rPr>
                  <a:t>x</a:t>
                </a:r>
                <a:r>
                  <a:rPr lang="en-US" sz="2400" dirty="0"/>
                  <a:t> can be plotted on a graphic calculator or computer, or indeed by hand, between </a:t>
                </a:r>
                <a14:m>
                  <m:oMath xmlns:m="http://schemas.openxmlformats.org/officeDocument/2006/math">
                    <m:r>
                      <a:rPr lang="en-US" sz="2400" i="1" dirty="0" smtClean="0">
                        <a:latin typeface="Cambria Math" panose="02040503050406030204" pitchFamily="18" charset="0"/>
                      </a:rPr>
                      <m:t>0°</m:t>
                    </m:r>
                  </m:oMath>
                </a14:m>
                <a:r>
                  <a:rPr lang="en-US" sz="2400" dirty="0"/>
                  <a:t> and </a:t>
                </a:r>
                <a14:m>
                  <m:oMath xmlns:m="http://schemas.openxmlformats.org/officeDocument/2006/math">
                    <m:r>
                      <a:rPr lang="en-US" sz="2400" i="1" dirty="0" smtClean="0">
                        <a:latin typeface="Cambria Math" panose="02040503050406030204" pitchFamily="18" charset="0"/>
                      </a:rPr>
                      <m:t>360°</m:t>
                    </m:r>
                  </m:oMath>
                </a14:m>
                <a:r>
                  <a:rPr lang="en-US" sz="2400" dirty="0"/>
                  <a:t>. </a:t>
                </a:r>
              </a:p>
            </p:txBody>
          </p:sp>
        </mc:Choice>
        <mc:Fallback xmlns="">
          <p:sp>
            <p:nvSpPr>
              <p:cNvPr id="3" name="Rectangle 2">
                <a:extLst>
                  <a:ext uri="{FF2B5EF4-FFF2-40B4-BE49-F238E27FC236}">
                    <a16:creationId xmlns:a16="http://schemas.microsoft.com/office/drawing/2014/main" id="{DE9F840B-D9A3-4EBF-A625-D2400D28FF51}"/>
                  </a:ext>
                </a:extLst>
              </p:cNvPr>
              <p:cNvSpPr>
                <a:spLocks noRot="1" noChangeAspect="1" noMove="1" noResize="1" noEditPoints="1" noAdjustHandles="1" noChangeArrowheads="1" noChangeShapeType="1" noTextEdit="1"/>
              </p:cNvSpPr>
              <p:nvPr/>
            </p:nvSpPr>
            <p:spPr>
              <a:xfrm>
                <a:off x="2435395" y="801295"/>
                <a:ext cx="9528778" cy="830997"/>
              </a:xfrm>
              <a:prstGeom prst="rect">
                <a:avLst/>
              </a:prstGeom>
              <a:blipFill>
                <a:blip r:embed="rId4"/>
                <a:stretch>
                  <a:fillRect l="-1067" t="-5970" b="-13433"/>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EB0BD208-94FE-4726-80A6-C971149201AC}"/>
              </a:ext>
            </a:extLst>
          </p:cNvPr>
          <p:cNvPicPr>
            <a:picLocks noChangeAspect="1"/>
          </p:cNvPicPr>
          <p:nvPr/>
        </p:nvPicPr>
        <p:blipFill>
          <a:blip r:embed="rId5"/>
          <a:stretch>
            <a:fillRect/>
          </a:stretch>
        </p:blipFill>
        <p:spPr>
          <a:xfrm>
            <a:off x="3199766" y="1806938"/>
            <a:ext cx="3344197" cy="2960910"/>
          </a:xfrm>
          <a:prstGeom prst="rect">
            <a:avLst/>
          </a:prstGeom>
        </p:spPr>
      </p:pic>
      <p:pic>
        <p:nvPicPr>
          <p:cNvPr id="5" name="Picture 4">
            <a:extLst>
              <a:ext uri="{FF2B5EF4-FFF2-40B4-BE49-F238E27FC236}">
                <a16:creationId xmlns:a16="http://schemas.microsoft.com/office/drawing/2014/main" id="{ADE607E5-4BA0-4B0B-936C-E5892774F1C3}"/>
              </a:ext>
            </a:extLst>
          </p:cNvPr>
          <p:cNvPicPr>
            <a:picLocks noChangeAspect="1"/>
          </p:cNvPicPr>
          <p:nvPr/>
        </p:nvPicPr>
        <p:blipFill>
          <a:blip r:embed="rId6"/>
          <a:stretch>
            <a:fillRect/>
          </a:stretch>
        </p:blipFill>
        <p:spPr>
          <a:xfrm>
            <a:off x="7411643" y="1808525"/>
            <a:ext cx="3135782" cy="2903555"/>
          </a:xfrm>
          <a:prstGeom prst="rect">
            <a:avLst/>
          </a:prstGeom>
        </p:spPr>
      </p:pic>
      <p:sp>
        <p:nvSpPr>
          <p:cNvPr id="6" name="Rectangle 5">
            <a:extLst>
              <a:ext uri="{FF2B5EF4-FFF2-40B4-BE49-F238E27FC236}">
                <a16:creationId xmlns:a16="http://schemas.microsoft.com/office/drawing/2014/main" id="{1E63FDEE-3FC2-4578-BCCD-5A0AFCC45DBF}"/>
              </a:ext>
            </a:extLst>
          </p:cNvPr>
          <p:cNvSpPr/>
          <p:nvPr/>
        </p:nvSpPr>
        <p:spPr>
          <a:xfrm>
            <a:off x="2415617" y="5416609"/>
            <a:ext cx="9528777" cy="1315745"/>
          </a:xfrm>
          <a:prstGeom prst="rect">
            <a:avLst/>
          </a:prstGeom>
        </p:spPr>
        <p:txBody>
          <a:bodyPr wrap="square">
            <a:spAutoFit/>
          </a:bodyPr>
          <a:lstStyle/>
          <a:p>
            <a:pPr>
              <a:spcAft>
                <a:spcPts val="600"/>
              </a:spcAft>
            </a:pPr>
            <a:r>
              <a:rPr lang="en-US" sz="2400" dirty="0"/>
              <a:t>Both functions, sin </a:t>
            </a:r>
            <a:r>
              <a:rPr lang="en-US" sz="2400" i="1" dirty="0">
                <a:latin typeface="Times" pitchFamily="2" charset="0"/>
              </a:rPr>
              <a:t>x</a:t>
            </a:r>
            <a:r>
              <a:rPr lang="en-US" sz="2400" dirty="0"/>
              <a:t> and cos </a:t>
            </a:r>
            <a:r>
              <a:rPr lang="en-US" sz="2400" i="1" dirty="0">
                <a:latin typeface="Times" pitchFamily="2" charset="0"/>
              </a:rPr>
              <a:t>x</a:t>
            </a:r>
            <a:r>
              <a:rPr lang="en-US" sz="2400" dirty="0"/>
              <a:t>, lie between ±1. </a:t>
            </a:r>
          </a:p>
          <a:p>
            <a:pPr>
              <a:spcAft>
                <a:spcPts val="300"/>
              </a:spcAft>
            </a:pPr>
            <a:r>
              <a:rPr lang="en-US" sz="2400" dirty="0"/>
              <a:t>The amplitude is the height from the </a:t>
            </a:r>
            <a:r>
              <a:rPr lang="en-US" sz="2400" i="1" dirty="0">
                <a:latin typeface="Times" pitchFamily="2" charset="0"/>
              </a:rPr>
              <a:t>x </a:t>
            </a:r>
            <a:r>
              <a:rPr lang="en-US" sz="2400" dirty="0"/>
              <a:t>-axis to the peak (or trough). </a:t>
            </a:r>
          </a:p>
          <a:p>
            <a:r>
              <a:rPr lang="en-US" sz="2400" dirty="0"/>
              <a:t>The amplitude for both sine and cosine functions is 1.</a:t>
            </a:r>
          </a:p>
        </p:txBody>
      </p:sp>
      <p:sp>
        <p:nvSpPr>
          <p:cNvPr id="7" name="TextBox 6">
            <a:extLst>
              <a:ext uri="{FF2B5EF4-FFF2-40B4-BE49-F238E27FC236}">
                <a16:creationId xmlns:a16="http://schemas.microsoft.com/office/drawing/2014/main" id="{309E8E37-E3BE-CE45-AD17-8A9A23FE0694}"/>
              </a:ext>
            </a:extLst>
          </p:cNvPr>
          <p:cNvSpPr txBox="1"/>
          <p:nvPr/>
        </p:nvSpPr>
        <p:spPr>
          <a:xfrm>
            <a:off x="2407258" y="4969256"/>
            <a:ext cx="9208078" cy="461665"/>
          </a:xfrm>
          <a:prstGeom prst="rect">
            <a:avLst/>
          </a:prstGeom>
          <a:noFill/>
        </p:spPr>
        <p:txBody>
          <a:bodyPr wrap="square" rtlCol="0">
            <a:spAutoFit/>
          </a:bodyPr>
          <a:lstStyle/>
          <a:p>
            <a:r>
              <a:rPr lang="en-US" sz="2400" dirty="0"/>
              <a:t>The maximum and minimum values of the function </a:t>
            </a:r>
            <a:r>
              <a:rPr lang="en-US" sz="2400" i="1" dirty="0">
                <a:latin typeface="Times New Roman" panose="02020603050405020304" pitchFamily="18" charset="0"/>
                <a:cs typeface="Times New Roman" panose="02020603050405020304" pitchFamily="18" charset="0"/>
              </a:rPr>
              <a:t>y</a:t>
            </a:r>
            <a:r>
              <a:rPr lang="en-US" sz="2400" dirty="0"/>
              <a:t> are 1 and −1. </a:t>
            </a:r>
            <a:endParaRPr lang="en-GB" sz="2400" dirty="0"/>
          </a:p>
        </p:txBody>
      </p:sp>
      <p:sp>
        <p:nvSpPr>
          <p:cNvPr id="11" name="TextBox 10">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3351647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Sine, Cosine and Tangent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9551366-65AE-4E18-85E3-3556B0C05A2B}"/>
                  </a:ext>
                </a:extLst>
              </p:cNvPr>
              <p:cNvSpPr/>
              <p:nvPr/>
            </p:nvSpPr>
            <p:spPr>
              <a:xfrm>
                <a:off x="2552354" y="689538"/>
                <a:ext cx="9001000" cy="2092881"/>
              </a:xfrm>
              <a:prstGeom prst="rect">
                <a:avLst/>
              </a:prstGeom>
            </p:spPr>
            <p:txBody>
              <a:bodyPr wrap="square">
                <a:spAutoFit/>
              </a:bodyPr>
              <a:lstStyle/>
              <a:p>
                <a:pPr>
                  <a:spcAft>
                    <a:spcPts val="600"/>
                  </a:spcAft>
                </a:pPr>
                <a:r>
                  <a:rPr lang="en-US" sz="2400" dirty="0"/>
                  <a:t>For the range </a:t>
                </a:r>
                <a14:m>
                  <m:oMath xmlns:m="http://schemas.openxmlformats.org/officeDocument/2006/math">
                    <m:r>
                      <a:rPr lang="en-US" sz="2400" i="1" dirty="0" smtClean="0">
                        <a:latin typeface="Cambria Math" panose="02040503050406030204" pitchFamily="18" charset="0"/>
                      </a:rPr>
                      <m:t>3</m:t>
                    </m:r>
                    <m:r>
                      <a:rPr lang="en-GB" sz="2400" b="0" i="1" dirty="0" smtClean="0">
                        <a:latin typeface="Cambria Math" panose="02040503050406030204" pitchFamily="18" charset="0"/>
                      </a:rPr>
                      <m:t>6</m:t>
                    </m:r>
                    <m:r>
                      <a:rPr lang="en-US" sz="2400" i="1" dirty="0">
                        <a:latin typeface="Cambria Math" panose="02040503050406030204" pitchFamily="18" charset="0"/>
                      </a:rPr>
                      <m:t>0°</m:t>
                    </m:r>
                  </m:oMath>
                </a14:m>
                <a:r>
                  <a:rPr lang="en-US" sz="2400" dirty="0"/>
                  <a:t> ≤ 𝑥 ≤ </a:t>
                </a:r>
                <a14:m>
                  <m:oMath xmlns:m="http://schemas.openxmlformats.org/officeDocument/2006/math">
                    <m:r>
                      <a:rPr lang="en-US" sz="2400" i="1" dirty="0" smtClean="0">
                        <a:latin typeface="Cambria Math" panose="02040503050406030204" pitchFamily="18" charset="0"/>
                      </a:rPr>
                      <m:t>720°</m:t>
                    </m:r>
                  </m:oMath>
                </a14:m>
                <a:r>
                  <a:rPr lang="en-US" sz="2400" dirty="0"/>
                  <a:t>, the pattern will repeat itself, and similarly for negative values. </a:t>
                </a:r>
              </a:p>
              <a:p>
                <a:pPr>
                  <a:spcAft>
                    <a:spcPts val="600"/>
                  </a:spcAft>
                </a:pPr>
                <a:r>
                  <a:rPr lang="en-US" sz="2400" dirty="0"/>
                  <a:t>A period is the length of one cycle before the pattern repeats. The period for both sine and cosine functions is </a:t>
                </a:r>
                <a14:m>
                  <m:oMath xmlns:m="http://schemas.openxmlformats.org/officeDocument/2006/math">
                    <m:r>
                      <a:rPr lang="en-US" sz="2400" i="1" dirty="0" smtClean="0">
                        <a:latin typeface="Cambria Math" panose="02040503050406030204" pitchFamily="18" charset="0"/>
                      </a:rPr>
                      <m:t>360°</m:t>
                    </m:r>
                  </m:oMath>
                </a14:m>
                <a:r>
                  <a:rPr lang="en-US" sz="2400" dirty="0"/>
                  <a:t>. </a:t>
                </a:r>
              </a:p>
              <a:p>
                <a:r>
                  <a:rPr lang="en-US" sz="2400" dirty="0"/>
                  <a:t>The graphs are illustrated below. </a:t>
                </a:r>
                <a:endParaRPr lang="en-GB" sz="2400" dirty="0"/>
              </a:p>
            </p:txBody>
          </p:sp>
        </mc:Choice>
        <mc:Fallback xmlns="">
          <p:sp>
            <p:nvSpPr>
              <p:cNvPr id="3" name="Rectangle 2">
                <a:extLst>
                  <a:ext uri="{FF2B5EF4-FFF2-40B4-BE49-F238E27FC236}">
                    <a16:creationId xmlns:a16="http://schemas.microsoft.com/office/drawing/2014/main" xmlns:a14="http://schemas.microsoft.com/office/drawing/2010/main" xmlns="" id="{29551366-65AE-4E18-85E3-3556B0C05A2B}"/>
                  </a:ext>
                </a:extLst>
              </p:cNvPr>
              <p:cNvSpPr>
                <a:spLocks noRot="1" noChangeAspect="1" noMove="1" noResize="1" noEditPoints="1" noAdjustHandles="1" noChangeArrowheads="1" noChangeShapeType="1" noTextEdit="1"/>
              </p:cNvSpPr>
              <p:nvPr/>
            </p:nvSpPr>
            <p:spPr>
              <a:xfrm>
                <a:off x="2552354" y="689538"/>
                <a:ext cx="9001000" cy="2092881"/>
              </a:xfrm>
              <a:prstGeom prst="rect">
                <a:avLst/>
              </a:prstGeom>
              <a:blipFill rotWithShape="1">
                <a:blip r:embed="rId4"/>
                <a:stretch>
                  <a:fillRect l="-1084" t="-2332" b="-6122"/>
                </a:stretch>
              </a:blipFill>
            </p:spPr>
            <p:txBody>
              <a:bodyPr/>
              <a:lstStyle/>
              <a:p>
                <a:r>
                  <a:rPr lang="en-GB">
                    <a:noFill/>
                  </a:rPr>
                  <a:t> </a:t>
                </a:r>
              </a:p>
            </p:txBody>
          </p:sp>
        </mc:Fallback>
      </mc:AlternateContent>
      <p:sp>
        <p:nvSpPr>
          <p:cNvPr id="5" name="Rectangle 4">
            <a:extLst>
              <a:ext uri="{FF2B5EF4-FFF2-40B4-BE49-F238E27FC236}">
                <a16:creationId xmlns:a16="http://schemas.microsoft.com/office/drawing/2014/main" id="{0B543919-6B2D-4906-B2E4-3BB9D3BEF2B1}"/>
              </a:ext>
            </a:extLst>
          </p:cNvPr>
          <p:cNvSpPr/>
          <p:nvPr/>
        </p:nvSpPr>
        <p:spPr>
          <a:xfrm>
            <a:off x="7935470" y="3070900"/>
            <a:ext cx="4248472" cy="1938992"/>
          </a:xfrm>
          <a:prstGeom prst="rect">
            <a:avLst/>
          </a:prstGeom>
        </p:spPr>
        <p:txBody>
          <a:bodyPr wrap="square">
            <a:spAutoFit/>
          </a:bodyPr>
          <a:lstStyle/>
          <a:p>
            <a:pPr>
              <a:spcAft>
                <a:spcPts val="600"/>
              </a:spcAft>
            </a:pPr>
            <a:r>
              <a:rPr lang="en-GB" sz="2400" dirty="0"/>
              <a:t>You can see that the the function </a:t>
            </a:r>
            <a:r>
              <a:rPr lang="en-GB" sz="2400" i="1" dirty="0">
                <a:latin typeface="Times" pitchFamily="2" charset="0"/>
              </a:rPr>
              <a:t>y</a:t>
            </a:r>
            <a:r>
              <a:rPr lang="en-GB" sz="2400" dirty="0"/>
              <a:t> = sin </a:t>
            </a:r>
            <a:r>
              <a:rPr lang="en-GB" sz="2400" i="1" dirty="0">
                <a:latin typeface="Times" pitchFamily="2" charset="0"/>
              </a:rPr>
              <a:t>x</a:t>
            </a:r>
            <a:r>
              <a:rPr lang="en-GB" sz="2400" dirty="0"/>
              <a:t> is an </a:t>
            </a:r>
            <a:r>
              <a:rPr lang="en-GB" sz="2400" b="1" dirty="0"/>
              <a:t>odd function </a:t>
            </a:r>
            <a:r>
              <a:rPr lang="en-GB" sz="2400" dirty="0"/>
              <a:t>as 𝑦(−𝑥) = −𝑦(𝑥) whilst </a:t>
            </a:r>
            <a:r>
              <a:rPr lang="en-GB" sz="2400" i="1" dirty="0">
                <a:latin typeface="Times" pitchFamily="2" charset="0"/>
              </a:rPr>
              <a:t>y</a:t>
            </a:r>
            <a:r>
              <a:rPr lang="en-GB" sz="2400" dirty="0"/>
              <a:t> = cos </a:t>
            </a:r>
            <a:r>
              <a:rPr lang="en-GB" sz="2400" i="1" dirty="0">
                <a:latin typeface="Times" pitchFamily="2" charset="0"/>
              </a:rPr>
              <a:t>x</a:t>
            </a:r>
            <a:r>
              <a:rPr lang="en-GB" sz="2400" dirty="0"/>
              <a:t> is an </a:t>
            </a:r>
            <a:r>
              <a:rPr lang="en-GB" sz="2400" b="1" dirty="0"/>
              <a:t>even function </a:t>
            </a:r>
            <a:r>
              <a:rPr lang="en-GB" sz="2400" dirty="0"/>
              <a:t>as 𝑦(−𝑥) = 𝑦(𝑥). </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3457E3-0554-4648-AAC5-070F29D3AC80}"/>
                  </a:ext>
                </a:extLst>
              </p:cNvPr>
              <p:cNvSpPr txBox="1"/>
              <p:nvPr/>
            </p:nvSpPr>
            <p:spPr>
              <a:xfrm>
                <a:off x="8331514" y="5619400"/>
                <a:ext cx="3456384" cy="461665"/>
              </a:xfrm>
              <a:prstGeom prst="rect">
                <a:avLst/>
              </a:prstGeom>
              <a:noFill/>
            </p:spPr>
            <p:txBody>
              <a:bodyPr wrap="square" rtlCol="0">
                <a:spAutoFit/>
              </a:bodyPr>
              <a:lstStyle/>
              <a:p>
                <a:r>
                  <a:rPr lang="en-GB" sz="2400" dirty="0"/>
                  <a:t>cos </a:t>
                </a:r>
                <a14:m>
                  <m:oMath xmlns:m="http://schemas.openxmlformats.org/officeDocument/2006/math">
                    <m:r>
                      <a:rPr lang="el-GR" sz="2400" i="1">
                        <a:latin typeface="Cambria Math" panose="02040503050406030204" pitchFamily="18" charset="0"/>
                      </a:rPr>
                      <m:t>𝛳</m:t>
                    </m:r>
                  </m:oMath>
                </a14:m>
                <a:r>
                  <a:rPr lang="en-GB" sz="2400" dirty="0"/>
                  <a:t> = sin </a:t>
                </a:r>
                <a14:m>
                  <m:oMath xmlns:m="http://schemas.openxmlformats.org/officeDocument/2006/math">
                    <m:r>
                      <a:rPr lang="en-GB" sz="2400" i="1" dirty="0" smtClean="0">
                        <a:latin typeface="Cambria Math" panose="02040503050406030204" pitchFamily="18" charset="0"/>
                      </a:rPr>
                      <m:t>(90 </m:t>
                    </m:r>
                    <m:r>
                      <a:rPr lang="en-GB" sz="2400" i="1" dirty="0">
                        <a:latin typeface="Cambria Math" panose="02040503050406030204" pitchFamily="18" charset="0"/>
                      </a:rPr>
                      <m:t>− </m:t>
                    </m:r>
                    <m:r>
                      <a:rPr lang="el-GR" sz="2400" b="0" i="1" dirty="0">
                        <a:latin typeface="Cambria Math" panose="02040503050406030204" pitchFamily="18" charset="0"/>
                      </a:rPr>
                      <m:t>𝛳</m:t>
                    </m:r>
                    <m:r>
                      <a:rPr lang="en-GB" sz="2400" i="1" dirty="0">
                        <a:latin typeface="Cambria Math" panose="02040503050406030204" pitchFamily="18" charset="0"/>
                      </a:rPr>
                      <m:t>°)</m:t>
                    </m:r>
                  </m:oMath>
                </a14:m>
                <a:endParaRPr lang="en-GB" sz="2400" dirty="0"/>
              </a:p>
            </p:txBody>
          </p:sp>
        </mc:Choice>
        <mc:Fallback xmlns="">
          <p:sp>
            <p:nvSpPr>
              <p:cNvPr id="7" name="TextBox 6">
                <a:extLst>
                  <a:ext uri="{FF2B5EF4-FFF2-40B4-BE49-F238E27FC236}">
                    <a16:creationId xmlns:a16="http://schemas.microsoft.com/office/drawing/2014/main" xmlns:a14="http://schemas.microsoft.com/office/drawing/2010/main" xmlns="" id="{D23457E3-0554-4648-AAC5-070F29D3AC80}"/>
                  </a:ext>
                </a:extLst>
              </p:cNvPr>
              <p:cNvSpPr txBox="1">
                <a:spLocks noRot="1" noChangeAspect="1" noMove="1" noResize="1" noEditPoints="1" noAdjustHandles="1" noChangeArrowheads="1" noChangeShapeType="1" noTextEdit="1"/>
              </p:cNvSpPr>
              <p:nvPr/>
            </p:nvSpPr>
            <p:spPr>
              <a:xfrm>
                <a:off x="8331514" y="5619400"/>
                <a:ext cx="3456384" cy="461665"/>
              </a:xfrm>
              <a:prstGeom prst="rect">
                <a:avLst/>
              </a:prstGeom>
              <a:blipFill rotWithShape="1">
                <a:blip r:embed="rId5"/>
                <a:stretch>
                  <a:fillRect l="-2822"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FB770A3-BBD0-4C80-899E-7CC58D2551E4}"/>
                  </a:ext>
                </a:extLst>
              </p:cNvPr>
              <p:cNvSpPr/>
              <p:nvPr/>
            </p:nvSpPr>
            <p:spPr>
              <a:xfrm>
                <a:off x="8331514" y="6050804"/>
                <a:ext cx="3251275" cy="461665"/>
              </a:xfrm>
              <a:prstGeom prst="rect">
                <a:avLst/>
              </a:prstGeom>
            </p:spPr>
            <p:txBody>
              <a:bodyPr wrap="none">
                <a:spAutoFit/>
              </a:bodyPr>
              <a:lstStyle/>
              <a:p>
                <a:r>
                  <a:rPr lang="en-GB" sz="2400" dirty="0"/>
                  <a:t>sin </a:t>
                </a:r>
                <a14:m>
                  <m:oMath xmlns:m="http://schemas.openxmlformats.org/officeDocument/2006/math">
                    <m:r>
                      <a:rPr lang="el-GR" sz="2400" i="1">
                        <a:latin typeface="Cambria Math" panose="02040503050406030204" pitchFamily="18" charset="0"/>
                      </a:rPr>
                      <m:t>𝛳</m:t>
                    </m:r>
                  </m:oMath>
                </a14:m>
                <a:r>
                  <a:rPr lang="en-GB" sz="2400" dirty="0"/>
                  <a:t>  = cos (</a:t>
                </a:r>
                <a14:m>
                  <m:oMath xmlns:m="http://schemas.openxmlformats.org/officeDocument/2006/math">
                    <m:r>
                      <a:rPr lang="en-GB" sz="2400" i="1" dirty="0" smtClean="0">
                        <a:latin typeface="Cambria Math" panose="02040503050406030204" pitchFamily="18" charset="0"/>
                      </a:rPr>
                      <m:t>90 </m:t>
                    </m:r>
                    <m:r>
                      <a:rPr lang="en-GB" sz="2400" i="1" dirty="0">
                        <a:latin typeface="Cambria Math" panose="02040503050406030204" pitchFamily="18" charset="0"/>
                      </a:rPr>
                      <m:t>− </m:t>
                    </m:r>
                    <m:r>
                      <a:rPr lang="el-GR" sz="2400" b="0" i="1" dirty="0">
                        <a:latin typeface="Cambria Math" panose="02040503050406030204" pitchFamily="18" charset="0"/>
                      </a:rPr>
                      <m:t>𝛳</m:t>
                    </m:r>
                    <m:r>
                      <a:rPr lang="en-GB" sz="2400" i="1" dirty="0">
                        <a:latin typeface="Cambria Math" panose="02040503050406030204" pitchFamily="18" charset="0"/>
                      </a:rPr>
                      <m:t>°</m:t>
                    </m:r>
                  </m:oMath>
                </a14:m>
                <a:r>
                  <a:rPr lang="en-GB" sz="2400" dirty="0"/>
                  <a:t>)</a:t>
                </a:r>
              </a:p>
            </p:txBody>
          </p:sp>
        </mc:Choice>
        <mc:Fallback xmlns="">
          <p:sp>
            <p:nvSpPr>
              <p:cNvPr id="8" name="Rectangle 7">
                <a:extLst>
                  <a:ext uri="{FF2B5EF4-FFF2-40B4-BE49-F238E27FC236}">
                    <a16:creationId xmlns:a16="http://schemas.microsoft.com/office/drawing/2014/main" xmlns:a14="http://schemas.microsoft.com/office/drawing/2010/main" xmlns="" id="{7FB770A3-BBD0-4C80-899E-7CC58D2551E4}"/>
                  </a:ext>
                </a:extLst>
              </p:cNvPr>
              <p:cNvSpPr>
                <a:spLocks noRot="1" noChangeAspect="1" noMove="1" noResize="1" noEditPoints="1" noAdjustHandles="1" noChangeArrowheads="1" noChangeShapeType="1" noTextEdit="1"/>
              </p:cNvSpPr>
              <p:nvPr/>
            </p:nvSpPr>
            <p:spPr>
              <a:xfrm>
                <a:off x="8331514" y="6050804"/>
                <a:ext cx="3251275" cy="461665"/>
              </a:xfrm>
              <a:prstGeom prst="rect">
                <a:avLst/>
              </a:prstGeom>
              <a:blipFill rotWithShape="1">
                <a:blip r:embed="rId6"/>
                <a:stretch>
                  <a:fillRect l="-3002" t="-9333" r="-1876" b="-32000"/>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9471C98C-9E10-9940-996E-3DD9C4CE1780}"/>
              </a:ext>
            </a:extLst>
          </p:cNvPr>
          <p:cNvSpPr txBox="1"/>
          <p:nvPr/>
        </p:nvSpPr>
        <p:spPr>
          <a:xfrm>
            <a:off x="8616280" y="5157192"/>
            <a:ext cx="2232248" cy="461665"/>
          </a:xfrm>
          <a:prstGeom prst="rect">
            <a:avLst/>
          </a:prstGeom>
          <a:noFill/>
        </p:spPr>
        <p:txBody>
          <a:bodyPr wrap="square" rtlCol="0">
            <a:spAutoFit/>
          </a:bodyPr>
          <a:lstStyle/>
          <a:p>
            <a:r>
              <a:rPr lang="en-US" sz="2400" dirty="0"/>
              <a:t>Note that:</a:t>
            </a:r>
          </a:p>
        </p:txBody>
      </p:sp>
      <p:pic>
        <p:nvPicPr>
          <p:cNvPr id="12" name="Picture 11">
            <a:extLst>
              <a:ext uri="{FF2B5EF4-FFF2-40B4-BE49-F238E27FC236}">
                <a16:creationId xmlns:a16="http://schemas.microsoft.com/office/drawing/2014/main" id="{45E570AF-D7DC-454F-A333-1FFFD6C1366C}"/>
              </a:ext>
            </a:extLst>
          </p:cNvPr>
          <p:cNvPicPr/>
          <p:nvPr/>
        </p:nvPicPr>
        <p:blipFill>
          <a:blip r:embed="rId7"/>
          <a:stretch>
            <a:fillRect/>
          </a:stretch>
        </p:blipFill>
        <p:spPr>
          <a:xfrm>
            <a:off x="2711624" y="2887183"/>
            <a:ext cx="4104456" cy="1938992"/>
          </a:xfrm>
          <a:prstGeom prst="rect">
            <a:avLst/>
          </a:prstGeom>
        </p:spPr>
      </p:pic>
      <p:pic>
        <p:nvPicPr>
          <p:cNvPr id="13" name="Picture 12" descr="A screenshot of a video game&#10;&#10;Description automatically generated">
            <a:extLst>
              <a:ext uri="{FF2B5EF4-FFF2-40B4-BE49-F238E27FC236}">
                <a16:creationId xmlns:a16="http://schemas.microsoft.com/office/drawing/2014/main" id="{4BA90395-D3CD-F94E-87B2-DDF7A733BC18}"/>
              </a:ext>
            </a:extLst>
          </p:cNvPr>
          <p:cNvPicPr/>
          <p:nvPr/>
        </p:nvPicPr>
        <p:blipFill>
          <a:blip r:embed="rId8"/>
          <a:stretch>
            <a:fillRect/>
          </a:stretch>
        </p:blipFill>
        <p:spPr>
          <a:xfrm>
            <a:off x="2692936" y="4965070"/>
            <a:ext cx="4123144" cy="1892930"/>
          </a:xfrm>
          <a:prstGeom prst="rect">
            <a:avLst/>
          </a:prstGeom>
        </p:spPr>
      </p:pic>
      <p:sp>
        <p:nvSpPr>
          <p:cNvPr id="14" name="TextBox 13">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25185169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8888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Tangent Function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338249D-76EF-4049-B91A-2D7EB906B831}"/>
              </a:ext>
            </a:extLst>
          </p:cNvPr>
          <p:cNvSpPr/>
          <p:nvPr/>
        </p:nvSpPr>
        <p:spPr>
          <a:xfrm>
            <a:off x="2351584" y="980728"/>
            <a:ext cx="10115028" cy="1977464"/>
          </a:xfrm>
          <a:prstGeom prst="rect">
            <a:avLst/>
          </a:prstGeom>
        </p:spPr>
        <p:txBody>
          <a:bodyPr wrap="square">
            <a:spAutoFit/>
          </a:bodyPr>
          <a:lstStyle/>
          <a:p>
            <a:pPr>
              <a:spcAft>
                <a:spcPts val="300"/>
              </a:spcAft>
            </a:pPr>
            <a:r>
              <a:rPr lang="en-US" sz="2400" dirty="0"/>
              <a:t>The last function to consider here is tan </a:t>
            </a:r>
            <a:r>
              <a:rPr lang="en-US" sz="2400" i="1" dirty="0">
                <a:latin typeface="Times" pitchFamily="2" charset="0"/>
              </a:rPr>
              <a:t>x</a:t>
            </a:r>
            <a:r>
              <a:rPr lang="en-US" sz="2400" dirty="0"/>
              <a:t>, which has rather different properties from sin </a:t>
            </a:r>
            <a:r>
              <a:rPr lang="en-US" sz="2400" i="1" dirty="0">
                <a:latin typeface="Times" pitchFamily="2" charset="0"/>
              </a:rPr>
              <a:t>x</a:t>
            </a:r>
            <a:r>
              <a:rPr lang="en-US" sz="2400" dirty="0"/>
              <a:t>  and cos </a:t>
            </a:r>
            <a:r>
              <a:rPr lang="en-US" sz="2400" i="1" dirty="0">
                <a:latin typeface="Times" pitchFamily="2" charset="0"/>
              </a:rPr>
              <a:t>x</a:t>
            </a:r>
            <a:r>
              <a:rPr lang="en-US" sz="2400" dirty="0"/>
              <a:t>. </a:t>
            </a:r>
          </a:p>
          <a:p>
            <a:r>
              <a:rPr lang="en-US" sz="2400" dirty="0"/>
              <a:t>We can use a graphic calculator or computer to sketch the function </a:t>
            </a:r>
          </a:p>
          <a:p>
            <a:r>
              <a:rPr lang="en-US" sz="2400" dirty="0"/>
              <a:t>𝑦 = tan 𝑥 for </a:t>
            </a:r>
            <a:r>
              <a:rPr lang="en-US" sz="2400" i="1" dirty="0">
                <a:latin typeface="Times" pitchFamily="2" charset="0"/>
              </a:rPr>
              <a:t>x</a:t>
            </a:r>
            <a:r>
              <a:rPr lang="en-US" sz="2400" dirty="0"/>
              <a:t> in any range.</a:t>
            </a:r>
          </a:p>
          <a:p>
            <a:r>
              <a:rPr lang="en-US" sz="2400" dirty="0"/>
              <a:t> </a:t>
            </a:r>
            <a:endParaRPr lang="en-GB" sz="2400"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EDB7D6BE-15C2-4FC5-A4CB-0627EC16CCC9}"/>
                  </a:ext>
                </a:extLst>
              </p:cNvPr>
              <p:cNvSpPr/>
              <p:nvPr/>
            </p:nvSpPr>
            <p:spPr>
              <a:xfrm>
                <a:off x="6750704" y="2643607"/>
                <a:ext cx="5495448" cy="3585597"/>
              </a:xfrm>
              <a:prstGeom prst="rect">
                <a:avLst/>
              </a:prstGeom>
            </p:spPr>
            <p:txBody>
              <a:bodyPr wrap="square">
                <a:spAutoFit/>
              </a:bodyPr>
              <a:lstStyle/>
              <a:p>
                <a:endParaRPr lang="en-US" dirty="0"/>
              </a:p>
              <a:p>
                <a:r>
                  <a:rPr lang="en-US" sz="2400" dirty="0"/>
                  <a:t>The period of the function is the distance between any two consecutive asymptotes (dotted lines); </a:t>
                </a:r>
              </a:p>
              <a:p>
                <a:pPr>
                  <a:spcAft>
                    <a:spcPts val="600"/>
                  </a:spcAft>
                </a:pPr>
                <a:r>
                  <a:rPr lang="en-US" sz="2400" dirty="0"/>
                  <a:t>the period for 𝑦 = tan 𝑥 </a:t>
                </a:r>
                <a14:m>
                  <m:oMath xmlns:m="http://schemas.openxmlformats.org/officeDocument/2006/math">
                    <m:r>
                      <m:rPr>
                        <m:sty m:val="p"/>
                      </m:rPr>
                      <a:rPr lang="en-US" sz="2400" i="0" dirty="0" smtClean="0">
                        <a:latin typeface="Cambria Math" panose="02040503050406030204" pitchFamily="18" charset="0"/>
                      </a:rPr>
                      <m:t>is</m:t>
                    </m:r>
                    <m:r>
                      <a:rPr lang="en-US" sz="2400" i="1" dirty="0" smtClean="0">
                        <a:latin typeface="Cambria Math" panose="02040503050406030204" pitchFamily="18" charset="0"/>
                      </a:rPr>
                      <m:t> 180°. </m:t>
                    </m:r>
                  </m:oMath>
                </a14:m>
                <a:endParaRPr lang="en-US" sz="2400" dirty="0"/>
              </a:p>
              <a:p>
                <a:pPr>
                  <a:spcBef>
                    <a:spcPts val="600"/>
                  </a:spcBef>
                  <a:spcAft>
                    <a:spcPts val="600"/>
                  </a:spcAft>
                </a:pPr>
                <a:r>
                  <a:rPr lang="en-US" sz="2400" dirty="0"/>
                  <a:t>Unlike the sine and cosine functions, tan </a:t>
                </a:r>
                <a:r>
                  <a:rPr lang="en-US" sz="2400" i="1" dirty="0">
                    <a:latin typeface="Times New Roman" panose="02020603050405020304" pitchFamily="18" charset="0"/>
                    <a:cs typeface="Times New Roman" panose="02020603050405020304" pitchFamily="18" charset="0"/>
                  </a:rPr>
                  <a:t>x</a:t>
                </a:r>
                <a:r>
                  <a:rPr lang="en-US" sz="2400" dirty="0"/>
                  <a:t> is not bounded by ±1.             </a:t>
                </a:r>
              </a:p>
              <a:p>
                <a:pPr>
                  <a:spcBef>
                    <a:spcPts val="0"/>
                  </a:spcBef>
                  <a:spcAft>
                    <a:spcPts val="0"/>
                  </a:spcAft>
                </a:pPr>
                <a:r>
                  <a:rPr lang="en-US" sz="2400" dirty="0"/>
                  <a:t>In fact, as </a:t>
                </a:r>
                <a:r>
                  <a:rPr lang="en-US" sz="2400" i="1" dirty="0">
                    <a:latin typeface="Times New Roman" panose="02020603050405020304" pitchFamily="18" charset="0"/>
                    <a:cs typeface="Times New Roman" panose="02020603050405020304" pitchFamily="18" charset="0"/>
                  </a:rPr>
                  <a:t>x</a:t>
                </a:r>
                <a:r>
                  <a:rPr lang="en-US" sz="2400" dirty="0"/>
                  <a:t> increases  to </a:t>
                </a:r>
                <a14:m>
                  <m:oMath xmlns:m="http://schemas.openxmlformats.org/officeDocument/2006/math">
                    <m:r>
                      <a:rPr lang="en-US" sz="2400" i="1" dirty="0" smtClean="0">
                        <a:latin typeface="Cambria Math" panose="02040503050406030204" pitchFamily="18" charset="0"/>
                      </a:rPr>
                      <m:t>90°</m:t>
                    </m:r>
                  </m:oMath>
                </a14:m>
                <a:r>
                  <a:rPr lang="en-US" sz="2400" dirty="0"/>
                  <a:t>, </a:t>
                </a:r>
              </a:p>
              <a:p>
                <a:r>
                  <a:rPr lang="en-US" sz="2400" dirty="0"/>
                  <a:t>tan </a:t>
                </a:r>
                <a:r>
                  <a:rPr lang="en-US" sz="2400" i="1" dirty="0">
                    <a:latin typeface="Times New Roman" panose="02020603050405020304" pitchFamily="18" charset="0"/>
                    <a:cs typeface="Times New Roman" panose="02020603050405020304" pitchFamily="18" charset="0"/>
                  </a:rPr>
                  <a:t>x</a:t>
                </a:r>
                <a:r>
                  <a:rPr lang="en-US" sz="2400" dirty="0"/>
                  <a:t>  increases without limit. </a:t>
                </a:r>
                <a:endParaRPr lang="en-GB" sz="2400" dirty="0"/>
              </a:p>
            </p:txBody>
          </p:sp>
        </mc:Choice>
        <mc:Fallback xmlns="">
          <p:sp>
            <p:nvSpPr>
              <p:cNvPr id="8" name="Rectangle 7">
                <a:extLst>
                  <a:ext uri="{FF2B5EF4-FFF2-40B4-BE49-F238E27FC236}">
                    <a16:creationId xmlns:a16="http://schemas.microsoft.com/office/drawing/2014/main" xmlns:a14="http://schemas.microsoft.com/office/drawing/2010/main" xmlns="" id="{EDB7D6BE-15C2-4FC5-A4CB-0627EC16CCC9}"/>
                  </a:ext>
                </a:extLst>
              </p:cNvPr>
              <p:cNvSpPr>
                <a:spLocks noRot="1" noChangeAspect="1" noMove="1" noResize="1" noEditPoints="1" noAdjustHandles="1" noChangeArrowheads="1" noChangeShapeType="1" noTextEdit="1"/>
              </p:cNvSpPr>
              <p:nvPr/>
            </p:nvSpPr>
            <p:spPr>
              <a:xfrm>
                <a:off x="6750704" y="2643607"/>
                <a:ext cx="5495448" cy="3585597"/>
              </a:xfrm>
              <a:prstGeom prst="rect">
                <a:avLst/>
              </a:prstGeom>
              <a:blipFill rotWithShape="1">
                <a:blip r:embed="rId4"/>
                <a:stretch>
                  <a:fillRect l="-1663" r="-1330" b="-3061"/>
                </a:stretch>
              </a:blipFill>
            </p:spPr>
            <p:txBody>
              <a:bodyPr/>
              <a:lstStyle/>
              <a:p>
                <a:r>
                  <a:rPr lang="en-GB">
                    <a:noFill/>
                  </a:rPr>
                  <a:t> </a:t>
                </a:r>
              </a:p>
            </p:txBody>
          </p:sp>
        </mc:Fallback>
      </mc:AlternateContent>
      <p:pic>
        <p:nvPicPr>
          <p:cNvPr id="9" name="Picture 8">
            <a:extLst>
              <a:ext uri="{FF2B5EF4-FFF2-40B4-BE49-F238E27FC236}">
                <a16:creationId xmlns:a16="http://schemas.microsoft.com/office/drawing/2014/main" id="{87AF5653-6929-D243-8541-E1319F022287}"/>
              </a:ext>
            </a:extLst>
          </p:cNvPr>
          <p:cNvPicPr/>
          <p:nvPr/>
        </p:nvPicPr>
        <p:blipFill>
          <a:blip r:embed="rId5"/>
          <a:stretch>
            <a:fillRect/>
          </a:stretch>
        </p:blipFill>
        <p:spPr>
          <a:xfrm>
            <a:off x="2387600" y="2780928"/>
            <a:ext cx="4142644" cy="3448276"/>
          </a:xfrm>
          <a:prstGeom prst="rect">
            <a:avLst/>
          </a:prstGeom>
        </p:spPr>
      </p:pic>
      <p:sp>
        <p:nvSpPr>
          <p:cNvPr id="10" name="TextBox 9">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622430334"/>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E57B6-B1BE-814C-B6B3-28DB528A6C8A}"/>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33E1B5D-D206-4E43-9978-D0CAC3FA69D5}"/>
              </a:ext>
            </a:extLst>
          </p:cNvPr>
          <p:cNvPicPr>
            <a:picLocks noGrp="1" noChangeAspect="1"/>
          </p:cNvPicPr>
          <p:nvPr>
            <p:ph idx="1"/>
          </p:nvPr>
        </p:nvPicPr>
        <p:blipFill>
          <a:blip r:embed="rId2"/>
          <a:stretch>
            <a:fillRect/>
          </a:stretch>
        </p:blipFill>
        <p:spPr>
          <a:xfrm>
            <a:off x="4583832" y="1700808"/>
            <a:ext cx="5614548" cy="3975100"/>
          </a:xfrm>
          <a:prstGeom prst="rect">
            <a:avLst/>
          </a:prstGeom>
        </p:spPr>
      </p:pic>
      <p:sp>
        <p:nvSpPr>
          <p:cNvPr id="5" name="TextBox 4">
            <a:extLst>
              <a:ext uri="{FF2B5EF4-FFF2-40B4-BE49-F238E27FC236}">
                <a16:creationId xmlns:a16="http://schemas.microsoft.com/office/drawing/2014/main" id="{CC2BF22D-D98C-F84B-AF24-8503B3F164F2}"/>
              </a:ext>
            </a:extLst>
          </p:cNvPr>
          <p:cNvSpPr txBox="1"/>
          <p:nvPr/>
        </p:nvSpPr>
        <p:spPr>
          <a:xfrm>
            <a:off x="3164901" y="692696"/>
            <a:ext cx="7784503" cy="400110"/>
          </a:xfrm>
          <a:prstGeom prst="rect">
            <a:avLst/>
          </a:prstGeom>
          <a:noFill/>
        </p:spPr>
        <p:txBody>
          <a:bodyPr wrap="none" rtlCol="0">
            <a:spAutoFit/>
          </a:bodyPr>
          <a:lstStyle/>
          <a:p>
            <a:r>
              <a:rPr lang="en-US" dirty="0"/>
              <a:t>Here is a useful reminder of some of the values of the trig functions</a:t>
            </a:r>
          </a:p>
        </p:txBody>
      </p:sp>
    </p:spTree>
    <p:extLst>
      <p:ext uri="{BB962C8B-B14F-4D97-AF65-F5344CB8AC3E}">
        <p14:creationId xmlns:p14="http://schemas.microsoft.com/office/powerpoint/2010/main" val="3804444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Sine, Cosine and Tangent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DCCBFA9-F7B4-496E-B020-E25D8D4F3195}"/>
              </a:ext>
            </a:extLst>
          </p:cNvPr>
          <p:cNvSpPr txBox="1"/>
          <p:nvPr/>
        </p:nvSpPr>
        <p:spPr>
          <a:xfrm>
            <a:off x="2410057" y="701288"/>
            <a:ext cx="2020006" cy="461665"/>
          </a:xfrm>
          <a:prstGeom prst="rect">
            <a:avLst/>
          </a:prstGeom>
          <a:noFill/>
        </p:spPr>
        <p:txBody>
          <a:bodyPr wrap="square" rtlCol="0">
            <a:spAutoFit/>
          </a:bodyPr>
          <a:lstStyle/>
          <a:p>
            <a:r>
              <a:rPr lang="en-GB" sz="2400" b="1" dirty="0"/>
              <a:t>Example 1</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866540C9-8E8B-4561-9B88-236ACBD45C7E}"/>
                  </a:ext>
                </a:extLst>
              </p:cNvPr>
              <p:cNvSpPr/>
              <p:nvPr/>
            </p:nvSpPr>
            <p:spPr>
              <a:xfrm>
                <a:off x="4326199" y="629510"/>
                <a:ext cx="3397076" cy="613886"/>
              </a:xfrm>
              <a:prstGeom prst="rect">
                <a:avLst/>
              </a:prstGeom>
            </p:spPr>
            <p:txBody>
              <a:bodyPr wrap="square">
                <a:spAutoFit/>
              </a:bodyPr>
              <a:lstStyle/>
              <a:p>
                <a:r>
                  <a:rPr lang="en-US" sz="2400" dirty="0"/>
                  <a:t>Show that sin </a:t>
                </a:r>
                <a14:m>
                  <m:oMath xmlns:m="http://schemas.openxmlformats.org/officeDocument/2006/math">
                    <m:r>
                      <a:rPr lang="en-US" sz="2400" i="1" dirty="0" smtClean="0">
                        <a:latin typeface="Cambria Math" panose="02040503050406030204" pitchFamily="18" charset="0"/>
                      </a:rPr>
                      <m:t>30°</m:t>
                    </m:r>
                  </m:oMath>
                </a14:m>
                <a:r>
                  <a:rPr lang="en-US" sz="2400" dirty="0"/>
                  <a:t> = </a:t>
                </a:r>
                <a14:m>
                  <m:oMath xmlns:m="http://schemas.openxmlformats.org/officeDocument/2006/math">
                    <m:f>
                      <m:fPr>
                        <m:ctrlPr>
                          <a:rPr lang="en-US" sz="240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r>
                      <a:rPr lang="en-GB" sz="2400" b="0" i="1" smtClean="0">
                        <a:latin typeface="Cambria Math"/>
                      </a:rPr>
                      <m:t>.</m:t>
                    </m:r>
                  </m:oMath>
                </a14:m>
                <a:endParaRPr lang="en-GB" sz="2400" dirty="0"/>
              </a:p>
            </p:txBody>
          </p:sp>
        </mc:Choice>
        <mc:Fallback xmlns="">
          <p:sp>
            <p:nvSpPr>
              <p:cNvPr id="4" name="Rectangle 3">
                <a:extLst>
                  <a:ext uri="{FF2B5EF4-FFF2-40B4-BE49-F238E27FC236}">
                    <a16:creationId xmlns:a16="http://schemas.microsoft.com/office/drawing/2014/main" xmlns:a14="http://schemas.microsoft.com/office/drawing/2010/main" xmlns="" id="{866540C9-8E8B-4561-9B88-236ACBD45C7E}"/>
                  </a:ext>
                </a:extLst>
              </p:cNvPr>
              <p:cNvSpPr>
                <a:spLocks noRot="1" noChangeAspect="1" noMove="1" noResize="1" noEditPoints="1" noAdjustHandles="1" noChangeArrowheads="1" noChangeShapeType="1" noTextEdit="1"/>
              </p:cNvSpPr>
              <p:nvPr/>
            </p:nvSpPr>
            <p:spPr>
              <a:xfrm>
                <a:off x="4326199" y="629510"/>
                <a:ext cx="3397076" cy="613886"/>
              </a:xfrm>
              <a:prstGeom prst="rect">
                <a:avLst/>
              </a:prstGeom>
              <a:blipFill rotWithShape="1">
                <a:blip r:embed="rId4"/>
                <a:stretch>
                  <a:fillRect l="-2873" b="-8911"/>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0F02A213-EEA8-43A5-A5C8-821686D8BABC}"/>
              </a:ext>
            </a:extLst>
          </p:cNvPr>
          <p:cNvSpPr/>
          <p:nvPr/>
        </p:nvSpPr>
        <p:spPr>
          <a:xfrm>
            <a:off x="2565903" y="1868182"/>
            <a:ext cx="9652001" cy="461665"/>
          </a:xfrm>
          <a:prstGeom prst="rect">
            <a:avLst/>
          </a:prstGeom>
        </p:spPr>
        <p:txBody>
          <a:bodyPr wrap="none">
            <a:spAutoFit/>
          </a:bodyPr>
          <a:lstStyle/>
          <a:p>
            <a:r>
              <a:rPr lang="en-US" sz="2400" dirty="0">
                <a:solidFill>
                  <a:srgbClr val="FF0000"/>
                </a:solidFill>
              </a:rPr>
              <a:t>First, lets sketch an  equilateral triangle showing the angles and sides</a:t>
            </a:r>
            <a:endParaRPr lang="en-GB" dirty="0"/>
          </a:p>
        </p:txBody>
      </p:sp>
      <p:pic>
        <p:nvPicPr>
          <p:cNvPr id="11" name="Picture 10">
            <a:extLst>
              <a:ext uri="{FF2B5EF4-FFF2-40B4-BE49-F238E27FC236}">
                <a16:creationId xmlns:a16="http://schemas.microsoft.com/office/drawing/2014/main" id="{DD4C3AD3-ACAF-4305-A516-876113C7E480}"/>
              </a:ext>
            </a:extLst>
          </p:cNvPr>
          <p:cNvPicPr>
            <a:picLocks noChangeAspect="1"/>
          </p:cNvPicPr>
          <p:nvPr/>
        </p:nvPicPr>
        <p:blipFill>
          <a:blip r:embed="rId5"/>
          <a:stretch>
            <a:fillRect/>
          </a:stretch>
        </p:blipFill>
        <p:spPr>
          <a:xfrm>
            <a:off x="3686629" y="2771488"/>
            <a:ext cx="2383971" cy="2314322"/>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9958624-B2AE-4F64-999A-2D303F014244}"/>
                  </a:ext>
                </a:extLst>
              </p:cNvPr>
              <p:cNvSpPr txBox="1"/>
              <p:nvPr/>
            </p:nvSpPr>
            <p:spPr>
              <a:xfrm>
                <a:off x="2639616" y="5496531"/>
                <a:ext cx="2085281" cy="660181"/>
              </a:xfrm>
              <a:prstGeom prst="rect">
                <a:avLst/>
              </a:prstGeom>
              <a:noFill/>
            </p:spPr>
            <p:txBody>
              <a:bodyPr wrap="square" rtlCol="0">
                <a:spAutoFit/>
              </a:bodyPr>
              <a:lstStyle/>
              <a:p>
                <a:r>
                  <a:rPr lang="en-US" sz="2400" dirty="0">
                    <a:solidFill>
                      <a:srgbClr val="FF0000"/>
                    </a:solidFill>
                  </a:rPr>
                  <a:t>sin </a:t>
                </a:r>
                <a14:m>
                  <m:oMath xmlns:m="http://schemas.openxmlformats.org/officeDocument/2006/math">
                    <m:r>
                      <a:rPr lang="el-GR" sz="2400" i="1" smtClean="0">
                        <a:solidFill>
                          <a:srgbClr val="FF0000"/>
                        </a:solidFill>
                        <a:latin typeface="Cambria Math" panose="02040503050406030204" pitchFamily="18" charset="0"/>
                      </a:rPr>
                      <m:t>𝛳</m:t>
                    </m:r>
                  </m:oMath>
                </a14:m>
                <a:r>
                  <a:rPr lang="en-US" sz="2400" dirty="0">
                    <a:solidFill>
                      <a:srgbClr val="FF0000"/>
                    </a:solidFill>
                  </a:rPr>
                  <a:t> =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𝑂𝑝𝑝</m:t>
                        </m:r>
                      </m:num>
                      <m:den>
                        <m:r>
                          <a:rPr lang="en-GB" sz="2400" b="0" i="1" smtClean="0">
                            <a:solidFill>
                              <a:srgbClr val="FF0000"/>
                            </a:solidFill>
                            <a:latin typeface="Cambria Math" panose="02040503050406030204" pitchFamily="18" charset="0"/>
                          </a:rPr>
                          <m:t>𝐻𝑦𝑝</m:t>
                        </m:r>
                      </m:den>
                    </m:f>
                  </m:oMath>
                </a14:m>
                <a:endParaRPr lang="en-GB" sz="2400" dirty="0"/>
              </a:p>
            </p:txBody>
          </p:sp>
        </mc:Choice>
        <mc:Fallback xmlns="">
          <p:sp>
            <p:nvSpPr>
              <p:cNvPr id="12" name="TextBox 11">
                <a:extLst>
                  <a:ext uri="{FF2B5EF4-FFF2-40B4-BE49-F238E27FC236}">
                    <a16:creationId xmlns:a16="http://schemas.microsoft.com/office/drawing/2014/main" id="{59958624-B2AE-4F64-999A-2D303F014244}"/>
                  </a:ext>
                </a:extLst>
              </p:cNvPr>
              <p:cNvSpPr txBox="1">
                <a:spLocks noRot="1" noChangeAspect="1" noMove="1" noResize="1" noEditPoints="1" noAdjustHandles="1" noChangeArrowheads="1" noChangeShapeType="1" noTextEdit="1"/>
              </p:cNvSpPr>
              <p:nvPr/>
            </p:nvSpPr>
            <p:spPr>
              <a:xfrm>
                <a:off x="2639616" y="5496531"/>
                <a:ext cx="2085281" cy="660181"/>
              </a:xfrm>
              <a:prstGeom prst="rect">
                <a:avLst/>
              </a:prstGeom>
              <a:blipFill>
                <a:blip r:embed="rId6"/>
                <a:stretch>
                  <a:fillRect l="-4242" b="-57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63B0F7DC-7FE5-4D92-A4CC-53839FF394F2}"/>
                  </a:ext>
                </a:extLst>
              </p:cNvPr>
              <p:cNvSpPr/>
              <p:nvPr/>
            </p:nvSpPr>
            <p:spPr>
              <a:xfrm>
                <a:off x="6558447" y="5478980"/>
                <a:ext cx="1580882" cy="613886"/>
              </a:xfrm>
              <a:prstGeom prst="rect">
                <a:avLst/>
              </a:prstGeom>
            </p:spPr>
            <p:txBody>
              <a:bodyPr wrap="none">
                <a:spAutoFit/>
              </a:bodyPr>
              <a:lstStyle/>
              <a:p>
                <a:r>
                  <a:rPr lang="en-US" sz="2400" dirty="0">
                    <a:solidFill>
                      <a:srgbClr val="FF0000"/>
                    </a:solidFill>
                  </a:rPr>
                  <a:t>sin </a:t>
                </a:r>
                <a14:m>
                  <m:oMath xmlns:m="http://schemas.openxmlformats.org/officeDocument/2006/math">
                    <m:r>
                      <a:rPr lang="en-US" sz="2400" i="1" dirty="0" smtClean="0">
                        <a:solidFill>
                          <a:srgbClr val="FF0000"/>
                        </a:solidFill>
                        <a:latin typeface="Cambria Math" panose="02040503050406030204" pitchFamily="18" charset="0"/>
                      </a:rPr>
                      <m:t>30° </m:t>
                    </m:r>
                  </m:oMath>
                </a14:m>
                <a:r>
                  <a:rPr lang="en-US" sz="2400" dirty="0">
                    <a:solidFill>
                      <a:srgbClr val="FF0000"/>
                    </a:solidFill>
                  </a:rPr>
                  <a:t>=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oMath>
                </a14:m>
                <a:endParaRPr lang="en-GB" sz="2400" dirty="0">
                  <a:solidFill>
                    <a:srgbClr val="FF0000"/>
                  </a:solidFill>
                </a:endParaRPr>
              </a:p>
            </p:txBody>
          </p:sp>
        </mc:Choice>
        <mc:Fallback xmlns="">
          <p:sp>
            <p:nvSpPr>
              <p:cNvPr id="14" name="Rectangle 13">
                <a:extLst>
                  <a:ext uri="{FF2B5EF4-FFF2-40B4-BE49-F238E27FC236}">
                    <a16:creationId xmlns:a16="http://schemas.microsoft.com/office/drawing/2014/main" id="{63B0F7DC-7FE5-4D92-A4CC-53839FF394F2}"/>
                  </a:ext>
                </a:extLst>
              </p:cNvPr>
              <p:cNvSpPr>
                <a:spLocks noRot="1" noChangeAspect="1" noMove="1" noResize="1" noEditPoints="1" noAdjustHandles="1" noChangeArrowheads="1" noChangeShapeType="1" noTextEdit="1"/>
              </p:cNvSpPr>
              <p:nvPr/>
            </p:nvSpPr>
            <p:spPr>
              <a:xfrm>
                <a:off x="6558447" y="5478980"/>
                <a:ext cx="1580882" cy="613886"/>
              </a:xfrm>
              <a:prstGeom prst="rect">
                <a:avLst/>
              </a:prstGeom>
              <a:blipFill>
                <a:blip r:embed="rId7"/>
                <a:stretch>
                  <a:fillRect l="-6452" b="-8333"/>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90CC9253-91F4-0F4E-8A4D-10E7CCDB91CD}"/>
              </a:ext>
            </a:extLst>
          </p:cNvPr>
          <p:cNvSpPr txBox="1"/>
          <p:nvPr/>
        </p:nvSpPr>
        <p:spPr>
          <a:xfrm>
            <a:off x="2426517" y="1279893"/>
            <a:ext cx="1412566" cy="461665"/>
          </a:xfrm>
          <a:prstGeom prst="rect">
            <a:avLst/>
          </a:prstGeom>
          <a:noFill/>
        </p:spPr>
        <p:txBody>
          <a:bodyPr wrap="none" rtlCol="0">
            <a:spAutoFit/>
          </a:bodyPr>
          <a:lstStyle/>
          <a:p>
            <a:r>
              <a:rPr lang="en-US" sz="2400" b="1" dirty="0"/>
              <a:t>Solution</a:t>
            </a:r>
          </a:p>
        </p:txBody>
      </p:sp>
      <p:sp>
        <p:nvSpPr>
          <p:cNvPr id="16" name="TextBox 15">
            <a:extLst>
              <a:ext uri="{FF2B5EF4-FFF2-40B4-BE49-F238E27FC236}">
                <a16:creationId xmlns:a16="http://schemas.microsoft.com/office/drawing/2014/main" id="{B190B125-FFE6-AD47-9975-F77AB5F98E5B}"/>
              </a:ext>
            </a:extLst>
          </p:cNvPr>
          <p:cNvSpPr txBox="1"/>
          <p:nvPr/>
        </p:nvSpPr>
        <p:spPr>
          <a:xfrm>
            <a:off x="4326199" y="5500325"/>
            <a:ext cx="2232248" cy="461665"/>
          </a:xfrm>
          <a:prstGeom prst="rect">
            <a:avLst/>
          </a:prstGeom>
          <a:noFill/>
        </p:spPr>
        <p:txBody>
          <a:bodyPr wrap="square" rtlCol="0">
            <a:spAutoFit/>
          </a:bodyPr>
          <a:lstStyle/>
          <a:p>
            <a:r>
              <a:rPr lang="en-US" sz="2400" dirty="0">
                <a:solidFill>
                  <a:srgbClr val="FF0000"/>
                </a:solidFill>
              </a:rPr>
              <a:t>, in this case</a:t>
            </a:r>
          </a:p>
        </p:txBody>
      </p:sp>
      <p:sp>
        <p:nvSpPr>
          <p:cNvPr id="31" name="TextBox 30">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5027289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0" grpId="0"/>
      <p:bldP spid="12" grpId="0"/>
      <p:bldP spid="14" grpId="0"/>
      <p:bldP spid="13"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2EE14A92-AF4B-4211-ACDB-4AED27CB5488}"/>
              </a:ext>
            </a:extLst>
          </p:cNvPr>
          <p:cNvSpPr/>
          <p:nvPr/>
        </p:nvSpPr>
        <p:spPr>
          <a:xfrm>
            <a:off x="2547238" y="1258318"/>
            <a:ext cx="8170827" cy="461665"/>
          </a:xfrm>
          <a:prstGeom prst="rect">
            <a:avLst/>
          </a:prstGeom>
        </p:spPr>
        <p:txBody>
          <a:bodyPr wrap="none">
            <a:spAutoFit/>
          </a:bodyPr>
          <a:lstStyle/>
          <a:p>
            <a:r>
              <a:rPr lang="en-US" sz="2400" dirty="0"/>
              <a:t>From the graphs, find the following</a:t>
            </a:r>
            <a:r>
              <a:rPr lang="en-US" dirty="0"/>
              <a:t> values shown on the graphs</a:t>
            </a:r>
            <a:endParaRPr lang="en-GB" dirty="0"/>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84CC258-D98D-41F6-93B3-7EA6F8FEDA73}"/>
                  </a:ext>
                </a:extLst>
              </p:cNvPr>
              <p:cNvSpPr/>
              <p:nvPr/>
            </p:nvSpPr>
            <p:spPr>
              <a:xfrm>
                <a:off x="2284571" y="5102782"/>
                <a:ext cx="2545340" cy="461665"/>
              </a:xfrm>
              <a:prstGeom prst="rect">
                <a:avLst/>
              </a:prstGeom>
            </p:spPr>
            <p:txBody>
              <a:bodyPr wrap="square">
                <a:spAutoFit/>
              </a:bodyPr>
              <a:lstStyle/>
              <a:p>
                <a:r>
                  <a:rPr lang="en-GB" sz="2400" dirty="0"/>
                  <a:t>d) sin</a:t>
                </a:r>
                <a14:m>
                  <m:oMath xmlns:m="http://schemas.openxmlformats.org/officeDocument/2006/math">
                    <m:r>
                      <a:rPr lang="en-GB" sz="2400" i="1" dirty="0" smtClean="0">
                        <a:latin typeface="Cambria Math" panose="02040503050406030204" pitchFamily="18" charset="0"/>
                      </a:rPr>
                      <m:t>(−30°</m:t>
                    </m:r>
                  </m:oMath>
                </a14:m>
                <a:r>
                  <a:rPr lang="en-GB" sz="2400" dirty="0"/>
                  <a:t>) =</a:t>
                </a:r>
              </a:p>
            </p:txBody>
          </p:sp>
        </mc:Choice>
        <mc:Fallback xmlns="">
          <p:sp>
            <p:nvSpPr>
              <p:cNvPr id="6" name="Rectangle 5">
                <a:extLst>
                  <a:ext uri="{FF2B5EF4-FFF2-40B4-BE49-F238E27FC236}">
                    <a16:creationId xmlns:a16="http://schemas.microsoft.com/office/drawing/2014/main" xmlns:a14="http://schemas.microsoft.com/office/drawing/2010/main" xmlns="" id="{884CC258-D98D-41F6-93B3-7EA6F8FEDA73}"/>
                  </a:ext>
                </a:extLst>
              </p:cNvPr>
              <p:cNvSpPr>
                <a:spLocks noRot="1" noChangeAspect="1" noMove="1" noResize="1" noEditPoints="1" noAdjustHandles="1" noChangeArrowheads="1" noChangeShapeType="1" noTextEdit="1"/>
              </p:cNvSpPr>
              <p:nvPr/>
            </p:nvSpPr>
            <p:spPr>
              <a:xfrm>
                <a:off x="2284571" y="5102782"/>
                <a:ext cx="2545340" cy="461665"/>
              </a:xfrm>
              <a:prstGeom prst="rect">
                <a:avLst/>
              </a:prstGeom>
              <a:blipFill rotWithShape="1">
                <a:blip r:embed="rId5"/>
                <a:stretch>
                  <a:fillRect l="-3837"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BFEB2F7C-A0A9-49A5-A46C-7AD170936FFB}"/>
                  </a:ext>
                </a:extLst>
              </p:cNvPr>
              <p:cNvSpPr/>
              <p:nvPr/>
            </p:nvSpPr>
            <p:spPr>
              <a:xfrm>
                <a:off x="2284571" y="3671367"/>
                <a:ext cx="1983235" cy="461665"/>
              </a:xfrm>
              <a:prstGeom prst="rect">
                <a:avLst/>
              </a:prstGeom>
            </p:spPr>
            <p:txBody>
              <a:bodyPr wrap="none">
                <a:spAutoFit/>
              </a:bodyPr>
              <a:lstStyle/>
              <a:p>
                <a:r>
                  <a:rPr lang="en-GB" sz="2400" dirty="0"/>
                  <a:t>a) sin </a:t>
                </a:r>
                <a14:m>
                  <m:oMath xmlns:m="http://schemas.openxmlformats.org/officeDocument/2006/math">
                    <m:r>
                      <a:rPr lang="en-GB" sz="2400" i="1" dirty="0" smtClean="0">
                        <a:latin typeface="Cambria Math" panose="02040503050406030204" pitchFamily="18" charset="0"/>
                      </a:rPr>
                      <m:t>150°</m:t>
                    </m:r>
                  </m:oMath>
                </a14:m>
                <a:r>
                  <a:rPr lang="en-GB" sz="2400" dirty="0"/>
                  <a:t> =</a:t>
                </a:r>
              </a:p>
            </p:txBody>
          </p:sp>
        </mc:Choice>
        <mc:Fallback xmlns="">
          <p:sp>
            <p:nvSpPr>
              <p:cNvPr id="7" name="Rectangle 6">
                <a:extLst>
                  <a:ext uri="{FF2B5EF4-FFF2-40B4-BE49-F238E27FC236}">
                    <a16:creationId xmlns:a16="http://schemas.microsoft.com/office/drawing/2014/main" xmlns:a14="http://schemas.microsoft.com/office/drawing/2010/main" xmlns="" id="{BFEB2F7C-A0A9-49A5-A46C-7AD170936FFB}"/>
                  </a:ext>
                </a:extLst>
              </p:cNvPr>
              <p:cNvSpPr>
                <a:spLocks noRot="1" noChangeAspect="1" noMove="1" noResize="1" noEditPoints="1" noAdjustHandles="1" noChangeArrowheads="1" noChangeShapeType="1" noTextEdit="1"/>
              </p:cNvSpPr>
              <p:nvPr/>
            </p:nvSpPr>
            <p:spPr>
              <a:xfrm>
                <a:off x="2284571" y="3671367"/>
                <a:ext cx="1983235" cy="461665"/>
              </a:xfrm>
              <a:prstGeom prst="rect">
                <a:avLst/>
              </a:prstGeom>
              <a:blipFill rotWithShape="1">
                <a:blip r:embed="rId6"/>
                <a:stretch>
                  <a:fillRect l="-4923" t="-9211" r="-308"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E7272986-D155-4E8A-A003-CA6889D3E607}"/>
                  </a:ext>
                </a:extLst>
              </p:cNvPr>
              <p:cNvSpPr/>
              <p:nvPr/>
            </p:nvSpPr>
            <p:spPr>
              <a:xfrm>
                <a:off x="2284571" y="4136315"/>
                <a:ext cx="1912703" cy="461665"/>
              </a:xfrm>
              <a:prstGeom prst="rect">
                <a:avLst/>
              </a:prstGeom>
            </p:spPr>
            <p:txBody>
              <a:bodyPr wrap="none">
                <a:spAutoFit/>
              </a:bodyPr>
              <a:lstStyle/>
              <a:p>
                <a:r>
                  <a:rPr lang="en-GB" sz="2400" dirty="0"/>
                  <a:t>b) sin </a:t>
                </a:r>
                <a14:m>
                  <m:oMath xmlns:m="http://schemas.openxmlformats.org/officeDocument/2006/math">
                    <m:r>
                      <a:rPr lang="en-GB" sz="2400" i="1" dirty="0" smtClean="0">
                        <a:latin typeface="Cambria Math" panose="02040503050406030204" pitchFamily="18" charset="0"/>
                      </a:rPr>
                      <m:t>210°</m:t>
                    </m:r>
                  </m:oMath>
                </a14:m>
                <a:r>
                  <a:rPr lang="en-GB" sz="2400" dirty="0"/>
                  <a:t> =</a:t>
                </a:r>
              </a:p>
            </p:txBody>
          </p:sp>
        </mc:Choice>
        <mc:Fallback xmlns="">
          <p:sp>
            <p:nvSpPr>
              <p:cNvPr id="8" name="Rectangle 7">
                <a:extLst>
                  <a:ext uri="{FF2B5EF4-FFF2-40B4-BE49-F238E27FC236}">
                    <a16:creationId xmlns:a16="http://schemas.microsoft.com/office/drawing/2014/main" xmlns:a14="http://schemas.microsoft.com/office/drawing/2010/main" xmlns="" id="{E7272986-D155-4E8A-A003-CA6889D3E607}"/>
                  </a:ext>
                </a:extLst>
              </p:cNvPr>
              <p:cNvSpPr>
                <a:spLocks noRot="1" noChangeAspect="1" noMove="1" noResize="1" noEditPoints="1" noAdjustHandles="1" noChangeArrowheads="1" noChangeShapeType="1" noTextEdit="1"/>
              </p:cNvSpPr>
              <p:nvPr/>
            </p:nvSpPr>
            <p:spPr>
              <a:xfrm>
                <a:off x="2284571" y="4136315"/>
                <a:ext cx="1912703" cy="461665"/>
              </a:xfrm>
              <a:prstGeom prst="rect">
                <a:avLst/>
              </a:prstGeom>
              <a:blipFill rotWithShape="1">
                <a:blip r:embed="rId7"/>
                <a:stretch>
                  <a:fillRect l="-5096" t="-9333" r="-3822" b="-3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69007660-F699-4D89-B8B3-C2AC318BA7E1}"/>
                  </a:ext>
                </a:extLst>
              </p:cNvPr>
              <p:cNvSpPr/>
              <p:nvPr/>
            </p:nvSpPr>
            <p:spPr>
              <a:xfrm>
                <a:off x="2284571" y="4641117"/>
                <a:ext cx="1895071" cy="461665"/>
              </a:xfrm>
              <a:prstGeom prst="rect">
                <a:avLst/>
              </a:prstGeom>
            </p:spPr>
            <p:txBody>
              <a:bodyPr wrap="none">
                <a:spAutoFit/>
              </a:bodyPr>
              <a:lstStyle/>
              <a:p>
                <a:r>
                  <a:rPr lang="en-GB" sz="2400" dirty="0"/>
                  <a:t>c) sin </a:t>
                </a:r>
                <a14:m>
                  <m:oMath xmlns:m="http://schemas.openxmlformats.org/officeDocument/2006/math">
                    <m:r>
                      <a:rPr lang="en-GB" sz="2400" i="1" dirty="0" smtClean="0">
                        <a:latin typeface="Cambria Math" panose="02040503050406030204" pitchFamily="18" charset="0"/>
                      </a:rPr>
                      <m:t>390°</m:t>
                    </m:r>
                  </m:oMath>
                </a14:m>
                <a:r>
                  <a:rPr lang="en-GB" sz="2400" dirty="0"/>
                  <a:t> =</a:t>
                </a:r>
              </a:p>
            </p:txBody>
          </p:sp>
        </mc:Choice>
        <mc:Fallback xmlns="">
          <p:sp>
            <p:nvSpPr>
              <p:cNvPr id="9" name="Rectangle 8">
                <a:extLst>
                  <a:ext uri="{FF2B5EF4-FFF2-40B4-BE49-F238E27FC236}">
                    <a16:creationId xmlns:a16="http://schemas.microsoft.com/office/drawing/2014/main" xmlns:a14="http://schemas.microsoft.com/office/drawing/2010/main" xmlns="" id="{69007660-F699-4D89-B8B3-C2AC318BA7E1}"/>
                  </a:ext>
                </a:extLst>
              </p:cNvPr>
              <p:cNvSpPr>
                <a:spLocks noRot="1" noChangeAspect="1" noMove="1" noResize="1" noEditPoints="1" noAdjustHandles="1" noChangeArrowheads="1" noChangeShapeType="1" noTextEdit="1"/>
              </p:cNvSpPr>
              <p:nvPr/>
            </p:nvSpPr>
            <p:spPr>
              <a:xfrm>
                <a:off x="2284571" y="4641117"/>
                <a:ext cx="1895071" cy="461665"/>
              </a:xfrm>
              <a:prstGeom prst="rect">
                <a:avLst/>
              </a:prstGeom>
              <a:blipFill rotWithShape="1">
                <a:blip r:embed="rId8"/>
                <a:stretch>
                  <a:fillRect l="-5145" t="-9211" r="-3859"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640AC0D-E06A-4714-BEBC-DB2F6C58FEF0}"/>
                  </a:ext>
                </a:extLst>
              </p:cNvPr>
              <p:cNvSpPr txBox="1"/>
              <p:nvPr/>
            </p:nvSpPr>
            <p:spPr>
              <a:xfrm>
                <a:off x="4240235" y="3576358"/>
                <a:ext cx="4764151" cy="613886"/>
              </a:xfrm>
              <a:prstGeom prst="rect">
                <a:avLst/>
              </a:prstGeom>
              <a:noFill/>
            </p:spPr>
            <p:txBody>
              <a:bodyPr wrap="square" rtlCol="0">
                <a:spAutoFit/>
              </a:bodyPr>
              <a:lstStyle/>
              <a:p>
                <a:r>
                  <a:rPr lang="en-GB" sz="2400" dirty="0">
                    <a:solidFill>
                      <a:srgbClr val="FF0000"/>
                    </a:solidFill>
                  </a:rPr>
                  <a:t>sin(</a:t>
                </a:r>
                <a14:m>
                  <m:oMath xmlns:m="http://schemas.openxmlformats.org/officeDocument/2006/math">
                    <m:r>
                      <a:rPr lang="en-GB" sz="2400" i="1" dirty="0" smtClean="0">
                        <a:solidFill>
                          <a:srgbClr val="FF0000"/>
                        </a:solidFill>
                        <a:latin typeface="Cambria Math" panose="02040503050406030204" pitchFamily="18" charset="0"/>
                      </a:rPr>
                      <m:t>180°−30°) </m:t>
                    </m:r>
                  </m:oMath>
                </a14:m>
                <a:r>
                  <a:rPr lang="en-GB" sz="2400" dirty="0">
                    <a:solidFill>
                      <a:srgbClr val="FF0000"/>
                    </a:solidFill>
                  </a:rPr>
                  <a:t>= sin </a:t>
                </a:r>
                <a14:m>
                  <m:oMath xmlns:m="http://schemas.openxmlformats.org/officeDocument/2006/math">
                    <m:r>
                      <a:rPr lang="en-GB" sz="2400" i="1" dirty="0" smtClean="0">
                        <a:solidFill>
                          <a:srgbClr val="FF0000"/>
                        </a:solidFill>
                        <a:latin typeface="Cambria Math" panose="02040503050406030204" pitchFamily="18" charset="0"/>
                      </a:rPr>
                      <m:t>30°</m:t>
                    </m:r>
                  </m:oMath>
                </a14:m>
                <a:r>
                  <a:rPr lang="en-GB" sz="2400" dirty="0">
                    <a:solidFill>
                      <a:srgbClr val="FF0000"/>
                    </a:solidFill>
                  </a:rPr>
                  <a:t> =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a:t>
                </a:r>
              </a:p>
            </p:txBody>
          </p:sp>
        </mc:Choice>
        <mc:Fallback xmlns="">
          <p:sp>
            <p:nvSpPr>
              <p:cNvPr id="17" name="TextBox 16">
                <a:extLst>
                  <a:ext uri="{FF2B5EF4-FFF2-40B4-BE49-F238E27FC236}">
                    <a16:creationId xmlns:a16="http://schemas.microsoft.com/office/drawing/2014/main" id="{4640AC0D-E06A-4714-BEBC-DB2F6C58FEF0}"/>
                  </a:ext>
                </a:extLst>
              </p:cNvPr>
              <p:cNvSpPr txBox="1">
                <a:spLocks noRot="1" noChangeAspect="1" noMove="1" noResize="1" noEditPoints="1" noAdjustHandles="1" noChangeArrowheads="1" noChangeShapeType="1" noTextEdit="1"/>
              </p:cNvSpPr>
              <p:nvPr/>
            </p:nvSpPr>
            <p:spPr>
              <a:xfrm>
                <a:off x="4240235" y="3576358"/>
                <a:ext cx="4764151" cy="613886"/>
              </a:xfrm>
              <a:prstGeom prst="rect">
                <a:avLst/>
              </a:prstGeom>
              <a:blipFill>
                <a:blip r:embed="rId13"/>
                <a:stretch>
                  <a:fillRect l="-1862"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6B06DD06-C59E-4203-BECE-75DE616C1A28}"/>
                  </a:ext>
                </a:extLst>
              </p:cNvPr>
              <p:cNvSpPr/>
              <p:nvPr/>
            </p:nvSpPr>
            <p:spPr>
              <a:xfrm>
                <a:off x="4273615" y="4072701"/>
                <a:ext cx="747320" cy="613886"/>
              </a:xfrm>
              <a:prstGeom prst="rect">
                <a:avLst/>
              </a:prstGeom>
            </p:spPr>
            <p:txBody>
              <a:bodyPr wrap="none">
                <a:spAutoFit/>
              </a:bodyPr>
              <a:lstStyle/>
              <a:p>
                <a14:m>
                  <m:oMath xmlns:m="http://schemas.openxmlformats.org/officeDocument/2006/math">
                    <m:r>
                      <a:rPr lang="en-GB" sz="2400" i="1" dirty="0">
                        <a:solidFill>
                          <a:srgbClr val="FF0000"/>
                        </a:solidFill>
                        <a:latin typeface="Cambria Math" panose="02040503050406030204" pitchFamily="18" charset="0"/>
                      </a:rPr>
                      <m:t>− </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oMath>
                </a14:m>
                <a:r>
                  <a:rPr lang="en-GB" sz="2400" dirty="0">
                    <a:solidFill>
                      <a:srgbClr val="FF0000"/>
                    </a:solidFill>
                  </a:rPr>
                  <a:t> </a:t>
                </a:r>
                <a:endParaRPr lang="en-GB" sz="2400" dirty="0"/>
              </a:p>
            </p:txBody>
          </p:sp>
        </mc:Choice>
        <mc:Fallback xmlns="">
          <p:sp>
            <p:nvSpPr>
              <p:cNvPr id="18" name="Rectangle 17">
                <a:extLst>
                  <a:ext uri="{FF2B5EF4-FFF2-40B4-BE49-F238E27FC236}">
                    <a16:creationId xmlns:a16="http://schemas.microsoft.com/office/drawing/2014/main" id="{6B06DD06-C59E-4203-BECE-75DE616C1A28}"/>
                  </a:ext>
                </a:extLst>
              </p:cNvPr>
              <p:cNvSpPr>
                <a:spLocks noRot="1" noChangeAspect="1" noMove="1" noResize="1" noEditPoints="1" noAdjustHandles="1" noChangeArrowheads="1" noChangeShapeType="1" noTextEdit="1"/>
              </p:cNvSpPr>
              <p:nvPr/>
            </p:nvSpPr>
            <p:spPr>
              <a:xfrm>
                <a:off x="4273615" y="4072701"/>
                <a:ext cx="747320" cy="613886"/>
              </a:xfrm>
              <a:prstGeom prst="rect">
                <a:avLst/>
              </a:prstGeom>
              <a:blipFill>
                <a:blip r:embed="rId14"/>
                <a:stretch>
                  <a:fillRect b="-40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995C54BE-2C5B-44B2-8DCF-802543AD8038}"/>
                  </a:ext>
                </a:extLst>
              </p:cNvPr>
              <p:cNvSpPr/>
              <p:nvPr/>
            </p:nvSpPr>
            <p:spPr>
              <a:xfrm>
                <a:off x="4371363" y="4548047"/>
                <a:ext cx="1683474" cy="613886"/>
              </a:xfrm>
              <a:prstGeom prst="rect">
                <a:avLst/>
              </a:prstGeom>
            </p:spPr>
            <p:txBody>
              <a:bodyPr wrap="none">
                <a:spAutoFit/>
              </a:bodyPr>
              <a:lstStyle/>
              <a:p>
                <a:r>
                  <a:rPr lang="en-GB" sz="2400" dirty="0">
                    <a:solidFill>
                      <a:srgbClr val="FF0000"/>
                    </a:solidFill>
                  </a:rPr>
                  <a:t>sin </a:t>
                </a:r>
                <a14:m>
                  <m:oMath xmlns:m="http://schemas.openxmlformats.org/officeDocument/2006/math">
                    <m:r>
                      <a:rPr lang="en-GB" sz="2400" i="1" dirty="0" smtClean="0">
                        <a:solidFill>
                          <a:srgbClr val="FF0000"/>
                        </a:solidFill>
                        <a:latin typeface="Cambria Math" panose="02040503050406030204" pitchFamily="18" charset="0"/>
                      </a:rPr>
                      <m:t>30°</m:t>
                    </m:r>
                  </m:oMath>
                </a14:m>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oMath>
                </a14:m>
                <a:r>
                  <a:rPr lang="en-GB" sz="2400" dirty="0">
                    <a:solidFill>
                      <a:srgbClr val="FF0000"/>
                    </a:solidFill>
                  </a:rPr>
                  <a:t> </a:t>
                </a:r>
              </a:p>
            </p:txBody>
          </p:sp>
        </mc:Choice>
        <mc:Fallback xmlns="">
          <p:sp>
            <p:nvSpPr>
              <p:cNvPr id="19" name="Rectangle 18">
                <a:extLst>
                  <a:ext uri="{FF2B5EF4-FFF2-40B4-BE49-F238E27FC236}">
                    <a16:creationId xmlns:a16="http://schemas.microsoft.com/office/drawing/2014/main" id="{995C54BE-2C5B-44B2-8DCF-802543AD8038}"/>
                  </a:ext>
                </a:extLst>
              </p:cNvPr>
              <p:cNvSpPr>
                <a:spLocks noRot="1" noChangeAspect="1" noMove="1" noResize="1" noEditPoints="1" noAdjustHandles="1" noChangeArrowheads="1" noChangeShapeType="1" noTextEdit="1"/>
              </p:cNvSpPr>
              <p:nvPr/>
            </p:nvSpPr>
            <p:spPr>
              <a:xfrm>
                <a:off x="4371363" y="4548047"/>
                <a:ext cx="1683474" cy="613886"/>
              </a:xfrm>
              <a:prstGeom prst="rect">
                <a:avLst/>
              </a:prstGeom>
              <a:blipFill>
                <a:blip r:embed="rId15"/>
                <a:stretch>
                  <a:fillRect l="-5224"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396A8D04-798B-44EC-A737-E1A2990B7645}"/>
                  </a:ext>
                </a:extLst>
              </p:cNvPr>
              <p:cNvSpPr/>
              <p:nvPr/>
            </p:nvSpPr>
            <p:spPr>
              <a:xfrm>
                <a:off x="4371363" y="5043796"/>
                <a:ext cx="2395207" cy="613886"/>
              </a:xfrm>
              <a:prstGeom prst="rect">
                <a:avLst/>
              </a:prstGeom>
            </p:spPr>
            <p:txBody>
              <a:bodyPr wrap="none">
                <a:spAutoFit/>
              </a:bodyPr>
              <a:lstStyle/>
              <a:p>
                <a14:m>
                  <m:oMath xmlns:m="http://schemas.openxmlformats.org/officeDocument/2006/math">
                    <m:r>
                      <a:rPr lang="en-GB" sz="2400" i="1" dirty="0">
                        <a:solidFill>
                          <a:srgbClr val="FF0000"/>
                        </a:solidFill>
                        <a:latin typeface="Cambria Math" panose="02040503050406030204" pitchFamily="18" charset="0"/>
                      </a:rPr>
                      <m:t>− </m:t>
                    </m:r>
                  </m:oMath>
                </a14:m>
                <a:r>
                  <a:rPr lang="en-GB" sz="2400" dirty="0">
                    <a:solidFill>
                      <a:srgbClr val="FF0000"/>
                    </a:solidFill>
                  </a:rPr>
                  <a:t>sin </a:t>
                </a:r>
                <a14:m>
                  <m:oMath xmlns:m="http://schemas.openxmlformats.org/officeDocument/2006/math">
                    <m:r>
                      <a:rPr lang="en-GB" sz="2400" i="1" dirty="0" smtClean="0">
                        <a:solidFill>
                          <a:srgbClr val="FF0000"/>
                        </a:solidFill>
                        <a:latin typeface="Cambria Math" panose="02040503050406030204" pitchFamily="18" charset="0"/>
                      </a:rPr>
                      <m:t>30°</m:t>
                    </m:r>
                  </m:oMath>
                </a14:m>
                <a:r>
                  <a:rPr lang="en-GB"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rPr>
                      <m:t>− </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oMath>
                </a14:m>
                <a:r>
                  <a:rPr lang="en-GB" sz="2400" dirty="0">
                    <a:solidFill>
                      <a:srgbClr val="FF0000"/>
                    </a:solidFill>
                  </a:rPr>
                  <a:t> </a:t>
                </a:r>
              </a:p>
            </p:txBody>
          </p:sp>
        </mc:Choice>
        <mc:Fallback xmlns="">
          <p:sp>
            <p:nvSpPr>
              <p:cNvPr id="20" name="Rectangle 19">
                <a:extLst>
                  <a:ext uri="{FF2B5EF4-FFF2-40B4-BE49-F238E27FC236}">
                    <a16:creationId xmlns:a16="http://schemas.microsoft.com/office/drawing/2014/main" id="{396A8D04-798B-44EC-A737-E1A2990B7645}"/>
                  </a:ext>
                </a:extLst>
              </p:cNvPr>
              <p:cNvSpPr>
                <a:spLocks noRot="1" noChangeAspect="1" noMove="1" noResize="1" noEditPoints="1" noAdjustHandles="1" noChangeArrowheads="1" noChangeShapeType="1" noTextEdit="1"/>
              </p:cNvSpPr>
              <p:nvPr/>
            </p:nvSpPr>
            <p:spPr>
              <a:xfrm>
                <a:off x="4371363" y="5043796"/>
                <a:ext cx="2395207" cy="613886"/>
              </a:xfrm>
              <a:prstGeom prst="rect">
                <a:avLst/>
              </a:prstGeom>
              <a:blipFill>
                <a:blip r:embed="rId16"/>
                <a:stretch>
                  <a:fillRect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EF8A998C-DAEC-4788-B15F-1555854E8E5F}"/>
                  </a:ext>
                </a:extLst>
              </p:cNvPr>
              <p:cNvSpPr/>
              <p:nvPr/>
            </p:nvSpPr>
            <p:spPr>
              <a:xfrm>
                <a:off x="2284571" y="5596533"/>
                <a:ext cx="1743298" cy="461665"/>
              </a:xfrm>
              <a:prstGeom prst="rect">
                <a:avLst/>
              </a:prstGeom>
            </p:spPr>
            <p:txBody>
              <a:bodyPr wrap="none">
                <a:spAutoFit/>
              </a:bodyPr>
              <a:lstStyle/>
              <a:p>
                <a:r>
                  <a:rPr lang="en-GB" sz="2400" dirty="0"/>
                  <a:t>e) cos </a:t>
                </a:r>
                <a14:m>
                  <m:oMath xmlns:m="http://schemas.openxmlformats.org/officeDocument/2006/math">
                    <m:r>
                      <a:rPr lang="en-GB" sz="2400" i="1" dirty="0" smtClean="0">
                        <a:latin typeface="Cambria Math" panose="02040503050406030204" pitchFamily="18" charset="0"/>
                      </a:rPr>
                      <m:t>60°</m:t>
                    </m:r>
                    <m:r>
                      <a:rPr lang="en-GB" sz="2400" b="0" i="1" dirty="0" smtClean="0">
                        <a:latin typeface="Cambria Math" panose="02040503050406030204" pitchFamily="18" charset="0"/>
                      </a:rPr>
                      <m:t> :</m:t>
                    </m:r>
                  </m:oMath>
                </a14:m>
                <a:endParaRPr lang="en-GB" sz="2400" dirty="0"/>
              </a:p>
            </p:txBody>
          </p:sp>
        </mc:Choice>
        <mc:Fallback xmlns="">
          <p:sp>
            <p:nvSpPr>
              <p:cNvPr id="21" name="Rectangle 20">
                <a:extLst>
                  <a:ext uri="{FF2B5EF4-FFF2-40B4-BE49-F238E27FC236}">
                    <a16:creationId xmlns:a16="http://schemas.microsoft.com/office/drawing/2014/main" xmlns:a14="http://schemas.microsoft.com/office/drawing/2010/main" xmlns="" id="{EF8A998C-DAEC-4788-B15F-1555854E8E5F}"/>
                  </a:ext>
                </a:extLst>
              </p:cNvPr>
              <p:cNvSpPr>
                <a:spLocks noRot="1" noChangeAspect="1" noMove="1" noResize="1" noEditPoints="1" noAdjustHandles="1" noChangeArrowheads="1" noChangeShapeType="1" noTextEdit="1"/>
              </p:cNvSpPr>
              <p:nvPr/>
            </p:nvSpPr>
            <p:spPr>
              <a:xfrm>
                <a:off x="2284571" y="5596533"/>
                <a:ext cx="1743298" cy="461665"/>
              </a:xfrm>
              <a:prstGeom prst="rect">
                <a:avLst/>
              </a:prstGeom>
              <a:blipFill rotWithShape="1">
                <a:blip r:embed="rId17"/>
                <a:stretch>
                  <a:fillRect l="-5594"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9824F5B-5A52-4A0B-ABD6-591D760ACB4E}"/>
                  </a:ext>
                </a:extLst>
              </p:cNvPr>
              <p:cNvSpPr txBox="1"/>
              <p:nvPr/>
            </p:nvSpPr>
            <p:spPr>
              <a:xfrm>
                <a:off x="4178478" y="5614571"/>
                <a:ext cx="4437729" cy="461665"/>
              </a:xfrm>
              <a:prstGeom prst="rect">
                <a:avLst/>
              </a:prstGeom>
              <a:noFill/>
            </p:spPr>
            <p:txBody>
              <a:bodyPr wrap="square" rtlCol="0">
                <a:spAutoFit/>
              </a:bodyPr>
              <a:lstStyle/>
              <a:p>
                <a:r>
                  <a:rPr lang="en-GB" sz="2400" dirty="0">
                    <a:solidFill>
                      <a:srgbClr val="FF0000"/>
                    </a:solidFill>
                  </a:rPr>
                  <a:t>since cos </a:t>
                </a:r>
                <a14:m>
                  <m:oMath xmlns:m="http://schemas.openxmlformats.org/officeDocument/2006/math">
                    <m:r>
                      <a:rPr lang="el-GR" sz="2400" i="1" smtClean="0">
                        <a:solidFill>
                          <a:srgbClr val="FF0000"/>
                        </a:solidFill>
                        <a:latin typeface="Cambria Math" panose="02040503050406030204" pitchFamily="18" charset="0"/>
                      </a:rPr>
                      <m:t>𝛳</m:t>
                    </m:r>
                  </m:oMath>
                </a14:m>
                <a:r>
                  <a:rPr lang="en-GB" sz="2400" dirty="0">
                    <a:solidFill>
                      <a:srgbClr val="FF0000"/>
                    </a:solidFill>
                  </a:rPr>
                  <a:t> = sin (</a:t>
                </a:r>
                <a14:m>
                  <m:oMath xmlns:m="http://schemas.openxmlformats.org/officeDocument/2006/math">
                    <m:r>
                      <a:rPr lang="en-GB" sz="2400" i="1" dirty="0" smtClean="0">
                        <a:solidFill>
                          <a:srgbClr val="FF0000"/>
                        </a:solidFill>
                        <a:latin typeface="Cambria Math" panose="02040503050406030204" pitchFamily="18" charset="0"/>
                      </a:rPr>
                      <m:t>90 </m:t>
                    </m:r>
                    <m:r>
                      <a:rPr lang="en-GB" sz="2400" i="1" dirty="0" smtClean="0">
                        <a:solidFill>
                          <a:srgbClr val="FF0000"/>
                        </a:solidFill>
                        <a:latin typeface="Cambria Math" panose="02040503050406030204" pitchFamily="18" charset="0"/>
                        <a:ea typeface="Cambria Math" panose="02040503050406030204" pitchFamily="18" charset="0"/>
                      </a:rPr>
                      <m:t>−</m:t>
                    </m:r>
                    <m:r>
                      <a:rPr lang="el-GR" sz="2400" i="1" dirty="0">
                        <a:solidFill>
                          <a:srgbClr val="FF0000"/>
                        </a:solidFill>
                        <a:latin typeface="Cambria Math" panose="02040503050406030204" pitchFamily="18" charset="0"/>
                      </a:rPr>
                      <m:t> </m:t>
                    </m:r>
                    <m:r>
                      <a:rPr lang="el-GR" sz="2400" b="0" i="1" dirty="0">
                        <a:solidFill>
                          <a:srgbClr val="FF0000"/>
                        </a:solidFill>
                        <a:latin typeface="Cambria Math" panose="02040503050406030204" pitchFamily="18" charset="0"/>
                      </a:rPr>
                      <m:t>𝛳</m:t>
                    </m:r>
                    <m:r>
                      <a:rPr lang="en-GB" sz="2400" i="1" dirty="0">
                        <a:solidFill>
                          <a:srgbClr val="FF0000"/>
                        </a:solidFill>
                        <a:latin typeface="Cambria Math" panose="02040503050406030204" pitchFamily="18" charset="0"/>
                      </a:rPr>
                      <m:t>°</m:t>
                    </m:r>
                  </m:oMath>
                </a14:m>
                <a:r>
                  <a:rPr lang="en-GB" sz="2400" dirty="0">
                    <a:solidFill>
                      <a:srgbClr val="FF0000"/>
                    </a:solidFill>
                  </a:rPr>
                  <a:t>) </a:t>
                </a:r>
              </a:p>
            </p:txBody>
          </p:sp>
        </mc:Choice>
        <mc:Fallback xmlns="">
          <p:sp>
            <p:nvSpPr>
              <p:cNvPr id="22" name="TextBox 21">
                <a:extLst>
                  <a:ext uri="{FF2B5EF4-FFF2-40B4-BE49-F238E27FC236}">
                    <a16:creationId xmlns:a16="http://schemas.microsoft.com/office/drawing/2014/main" xmlns:a14="http://schemas.microsoft.com/office/drawing/2010/main" xmlns="" id="{E9824F5B-5A52-4A0B-ABD6-591D760ACB4E}"/>
                  </a:ext>
                </a:extLst>
              </p:cNvPr>
              <p:cNvSpPr txBox="1">
                <a:spLocks noRot="1" noChangeAspect="1" noMove="1" noResize="1" noEditPoints="1" noAdjustHandles="1" noChangeArrowheads="1" noChangeShapeType="1" noTextEdit="1"/>
              </p:cNvSpPr>
              <p:nvPr/>
            </p:nvSpPr>
            <p:spPr>
              <a:xfrm>
                <a:off x="4178478" y="5614571"/>
                <a:ext cx="4437729" cy="461665"/>
              </a:xfrm>
              <a:prstGeom prst="rect">
                <a:avLst/>
              </a:prstGeom>
              <a:blipFill rotWithShape="1">
                <a:blip r:embed="rId18"/>
                <a:stretch>
                  <a:fillRect l="-2060"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35D5D50F-C681-4682-9A7E-3FD999B1B324}"/>
                  </a:ext>
                </a:extLst>
              </p:cNvPr>
              <p:cNvSpPr/>
              <p:nvPr/>
            </p:nvSpPr>
            <p:spPr>
              <a:xfrm>
                <a:off x="2653195" y="6093349"/>
                <a:ext cx="2971760" cy="461665"/>
              </a:xfrm>
              <a:prstGeom prst="rect">
                <a:avLst/>
              </a:prstGeom>
            </p:spPr>
            <p:txBody>
              <a:bodyPr wrap="square">
                <a:spAutoFit/>
              </a:bodyPr>
              <a:lstStyle/>
              <a:p>
                <a:r>
                  <a:rPr lang="en-GB" sz="2400" dirty="0"/>
                  <a:t>cos </a:t>
                </a:r>
                <a14:m>
                  <m:oMath xmlns:m="http://schemas.openxmlformats.org/officeDocument/2006/math">
                    <m:r>
                      <a:rPr lang="en-GB" sz="2400" i="1" dirty="0" smtClean="0">
                        <a:latin typeface="Cambria Math" panose="02040503050406030204" pitchFamily="18" charset="0"/>
                      </a:rPr>
                      <m:t>60°</m:t>
                    </m:r>
                  </m:oMath>
                </a14:m>
                <a:r>
                  <a:rPr lang="en-GB" sz="2400" dirty="0"/>
                  <a:t> =</a:t>
                </a:r>
              </a:p>
            </p:txBody>
          </p:sp>
        </mc:Choice>
        <mc:Fallback xmlns="">
          <p:sp>
            <p:nvSpPr>
              <p:cNvPr id="23" name="Rectangle 22">
                <a:extLst>
                  <a:ext uri="{FF2B5EF4-FFF2-40B4-BE49-F238E27FC236}">
                    <a16:creationId xmlns:a16="http://schemas.microsoft.com/office/drawing/2014/main" id="{35D5D50F-C681-4682-9A7E-3FD999B1B324}"/>
                  </a:ext>
                </a:extLst>
              </p:cNvPr>
              <p:cNvSpPr>
                <a:spLocks noRot="1" noChangeAspect="1" noMove="1" noResize="1" noEditPoints="1" noAdjustHandles="1" noChangeArrowheads="1" noChangeShapeType="1" noTextEdit="1"/>
              </p:cNvSpPr>
              <p:nvPr/>
            </p:nvSpPr>
            <p:spPr>
              <a:xfrm>
                <a:off x="2653195" y="6093349"/>
                <a:ext cx="2971760" cy="461665"/>
              </a:xfrm>
              <a:prstGeom prst="rect">
                <a:avLst/>
              </a:prstGeom>
              <a:blipFill>
                <a:blip r:embed="rId19"/>
                <a:stretch>
                  <a:fillRect l="-2979" t="-13889" b="-2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D7C183EE-7B89-498B-ABF6-757F6E22482D}"/>
                  </a:ext>
                </a:extLst>
              </p:cNvPr>
              <p:cNvSpPr/>
              <p:nvPr/>
            </p:nvSpPr>
            <p:spPr>
              <a:xfrm>
                <a:off x="4178478" y="6058198"/>
                <a:ext cx="3917034" cy="613886"/>
              </a:xfrm>
              <a:prstGeom prst="rect">
                <a:avLst/>
              </a:prstGeom>
            </p:spPr>
            <p:txBody>
              <a:bodyPr wrap="none">
                <a:spAutoFit/>
              </a:bodyPr>
              <a:lstStyle/>
              <a:p>
                <a:r>
                  <a:rPr lang="en-GB" sz="2400" dirty="0">
                    <a:solidFill>
                      <a:srgbClr val="FF0000"/>
                    </a:solidFill>
                  </a:rPr>
                  <a:t>sin(</a:t>
                </a:r>
                <a14:m>
                  <m:oMath xmlns:m="http://schemas.openxmlformats.org/officeDocument/2006/math">
                    <m:r>
                      <a:rPr lang="en-GB" sz="2400" i="1" dirty="0" smtClean="0">
                        <a:solidFill>
                          <a:srgbClr val="FF0000"/>
                        </a:solidFill>
                        <a:latin typeface="Cambria Math" panose="02040503050406030204" pitchFamily="18" charset="0"/>
                      </a:rPr>
                      <m:t>90°−60°) </m:t>
                    </m:r>
                  </m:oMath>
                </a14:m>
                <a:r>
                  <a:rPr lang="en-GB" sz="2400" dirty="0">
                    <a:solidFill>
                      <a:srgbClr val="FF0000"/>
                    </a:solidFill>
                  </a:rPr>
                  <a:t>= sin </a:t>
                </a:r>
                <a14:m>
                  <m:oMath xmlns:m="http://schemas.openxmlformats.org/officeDocument/2006/math">
                    <m:r>
                      <a:rPr lang="en-GB" sz="2400" i="1" dirty="0" smtClean="0">
                        <a:solidFill>
                          <a:srgbClr val="FF0000"/>
                        </a:solidFill>
                        <a:latin typeface="Cambria Math" panose="02040503050406030204" pitchFamily="18" charset="0"/>
                      </a:rPr>
                      <m:t>30°</m:t>
                    </m:r>
                  </m:oMath>
                </a14:m>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oMath>
                </a14:m>
                <a:r>
                  <a:rPr lang="en-GB" sz="2400" dirty="0">
                    <a:solidFill>
                      <a:srgbClr val="FF0000"/>
                    </a:solidFill>
                  </a:rPr>
                  <a:t> </a:t>
                </a:r>
              </a:p>
            </p:txBody>
          </p:sp>
        </mc:Choice>
        <mc:Fallback xmlns="">
          <p:sp>
            <p:nvSpPr>
              <p:cNvPr id="24" name="Rectangle 23">
                <a:extLst>
                  <a:ext uri="{FF2B5EF4-FFF2-40B4-BE49-F238E27FC236}">
                    <a16:creationId xmlns:a16="http://schemas.microsoft.com/office/drawing/2014/main" id="{D7C183EE-7B89-498B-ABF6-757F6E22482D}"/>
                  </a:ext>
                </a:extLst>
              </p:cNvPr>
              <p:cNvSpPr>
                <a:spLocks noRot="1" noChangeAspect="1" noMove="1" noResize="1" noEditPoints="1" noAdjustHandles="1" noChangeArrowheads="1" noChangeShapeType="1" noTextEdit="1"/>
              </p:cNvSpPr>
              <p:nvPr/>
            </p:nvSpPr>
            <p:spPr>
              <a:xfrm>
                <a:off x="4178478" y="6058198"/>
                <a:ext cx="3917034" cy="613886"/>
              </a:xfrm>
              <a:prstGeom prst="rect">
                <a:avLst/>
              </a:prstGeom>
              <a:blipFill>
                <a:blip r:embed="rId20"/>
                <a:stretch>
                  <a:fillRect l="-2265" b="-8163"/>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B0A25FD9-A918-A649-A147-6E886077F9B3}"/>
              </a:ext>
            </a:extLst>
          </p:cNvPr>
          <p:cNvSpPr txBox="1"/>
          <p:nvPr/>
        </p:nvSpPr>
        <p:spPr>
          <a:xfrm>
            <a:off x="2547238" y="736887"/>
            <a:ext cx="2020006" cy="461665"/>
          </a:xfrm>
          <a:prstGeom prst="rect">
            <a:avLst/>
          </a:prstGeom>
          <a:noFill/>
        </p:spPr>
        <p:txBody>
          <a:bodyPr wrap="square" rtlCol="0">
            <a:spAutoFit/>
          </a:bodyPr>
          <a:lstStyle/>
          <a:p>
            <a:r>
              <a:rPr lang="en-GB" sz="2400" b="1" dirty="0"/>
              <a:t>Example 2</a:t>
            </a:r>
          </a:p>
        </p:txBody>
      </p:sp>
      <p:pic>
        <p:nvPicPr>
          <p:cNvPr id="29" name="Picture 28">
            <a:extLst>
              <a:ext uri="{FF2B5EF4-FFF2-40B4-BE49-F238E27FC236}">
                <a16:creationId xmlns:a16="http://schemas.microsoft.com/office/drawing/2014/main" id="{11C4E9DD-B4AF-E246-8CC4-18BC3FDE0B92}"/>
              </a:ext>
            </a:extLst>
          </p:cNvPr>
          <p:cNvPicPr/>
          <p:nvPr/>
        </p:nvPicPr>
        <p:blipFill>
          <a:blip r:embed="rId21"/>
          <a:stretch>
            <a:fillRect/>
          </a:stretch>
        </p:blipFill>
        <p:spPr>
          <a:xfrm>
            <a:off x="2653195" y="1929566"/>
            <a:ext cx="3879941" cy="1532218"/>
          </a:xfrm>
          <a:prstGeom prst="rect">
            <a:avLst/>
          </a:prstGeom>
        </p:spPr>
      </p:pic>
      <p:pic>
        <p:nvPicPr>
          <p:cNvPr id="30" name="Picture 29" descr="A screenshot of a video game&#10;&#10;Description automatically generated">
            <a:extLst>
              <a:ext uri="{FF2B5EF4-FFF2-40B4-BE49-F238E27FC236}">
                <a16:creationId xmlns:a16="http://schemas.microsoft.com/office/drawing/2014/main" id="{1E0FF226-83AC-5946-93A7-61B1CD9667AA}"/>
              </a:ext>
            </a:extLst>
          </p:cNvPr>
          <p:cNvPicPr/>
          <p:nvPr/>
        </p:nvPicPr>
        <p:blipFill>
          <a:blip r:embed="rId22"/>
          <a:stretch>
            <a:fillRect/>
          </a:stretch>
        </p:blipFill>
        <p:spPr>
          <a:xfrm>
            <a:off x="7524526" y="1956697"/>
            <a:ext cx="3876403" cy="1532218"/>
          </a:xfrm>
          <a:prstGeom prst="rect">
            <a:avLst/>
          </a:prstGeom>
        </p:spPr>
      </p:pic>
      <p:sp>
        <p:nvSpPr>
          <p:cNvPr id="31" name="TextBox 30">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39929929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21" grpId="0"/>
      <p:bldP spid="23"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8948" y="0"/>
            <a:ext cx="99730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Tangent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C178B67-0FC3-4FBE-AF6C-3FADA24A1D7E}"/>
              </a:ext>
            </a:extLst>
          </p:cNvPr>
          <p:cNvSpPr/>
          <p:nvPr/>
        </p:nvSpPr>
        <p:spPr>
          <a:xfrm>
            <a:off x="2272375" y="671025"/>
            <a:ext cx="1451038" cy="461665"/>
          </a:xfrm>
          <a:prstGeom prst="rect">
            <a:avLst/>
          </a:prstGeom>
        </p:spPr>
        <p:txBody>
          <a:bodyPr wrap="none">
            <a:spAutoFit/>
          </a:bodyPr>
          <a:lstStyle/>
          <a:p>
            <a:r>
              <a:rPr lang="en-GB" sz="2400" b="1" dirty="0"/>
              <a:t>Example</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36CEEC49-DFD7-4402-9182-B4228B09B243}"/>
                  </a:ext>
                </a:extLst>
              </p:cNvPr>
              <p:cNvSpPr/>
              <p:nvPr/>
            </p:nvSpPr>
            <p:spPr>
              <a:xfrm>
                <a:off x="2266031" y="1186323"/>
                <a:ext cx="4190634" cy="1006686"/>
              </a:xfrm>
              <a:prstGeom prst="rect">
                <a:avLst/>
              </a:prstGeom>
            </p:spPr>
            <p:txBody>
              <a:bodyPr wrap="none">
                <a:spAutoFit/>
              </a:bodyPr>
              <a:lstStyle/>
              <a:p>
                <a:r>
                  <a:rPr lang="en-GB" sz="2400" dirty="0"/>
                  <a:t>Using the values:</a:t>
                </a:r>
              </a:p>
              <a:p>
                <a:r>
                  <a:rPr lang="en-GB" sz="2400" dirty="0"/>
                  <a:t>  tan </a:t>
                </a:r>
                <a14:m>
                  <m:oMath xmlns:m="http://schemas.openxmlformats.org/officeDocument/2006/math">
                    <m:r>
                      <a:rPr lang="en-GB" sz="2400" i="1" dirty="0" smtClean="0">
                        <a:latin typeface="Cambria Math" panose="02040503050406030204" pitchFamily="18" charset="0"/>
                      </a:rPr>
                      <m:t>45°</m:t>
                    </m:r>
                    <m:r>
                      <a:rPr lang="en-GB" sz="2400" b="0" i="1" dirty="0" smtClean="0">
                        <a:latin typeface="Cambria Math" panose="02040503050406030204" pitchFamily="18" charset="0"/>
                      </a:rPr>
                      <m:t> </m:t>
                    </m:r>
                  </m:oMath>
                </a14:m>
                <a:r>
                  <a:rPr lang="en-GB" sz="2400" dirty="0"/>
                  <a:t>= 1 and  tan </a:t>
                </a:r>
                <a14:m>
                  <m:oMath xmlns:m="http://schemas.openxmlformats.org/officeDocument/2006/math">
                    <m:r>
                      <a:rPr lang="en-GB" sz="2400" i="1" dirty="0" smtClean="0">
                        <a:latin typeface="Cambria Math" panose="02040503050406030204" pitchFamily="18" charset="0"/>
                      </a:rPr>
                      <m:t>30°</m:t>
                    </m:r>
                  </m:oMath>
                </a14:m>
                <a:r>
                  <a:rPr lang="en-GB" sz="2400" dirty="0"/>
                  <a:t> = </a:t>
                </a:r>
                <a14:m>
                  <m:oMath xmlns:m="http://schemas.openxmlformats.org/officeDocument/2006/math">
                    <m:f>
                      <m:fPr>
                        <m:ctrlPr>
                          <a:rPr lang="en-GB" sz="2400" i="1" smtClean="0">
                            <a:latin typeface="Cambria Math" panose="02040503050406030204" pitchFamily="18" charset="0"/>
                          </a:rPr>
                        </m:ctrlPr>
                      </m:fPr>
                      <m:num>
                        <m:r>
                          <a:rPr lang="en-GB" sz="2400" b="0" i="1" smtClean="0">
                            <a:latin typeface="Cambria Math" panose="02040503050406030204" pitchFamily="18" charset="0"/>
                          </a:rPr>
                          <m:t>1</m:t>
                        </m:r>
                      </m:num>
                      <m:den>
                        <m:rad>
                          <m:radPr>
                            <m:degHide m:val="on"/>
                            <m:ctrlPr>
                              <a:rPr lang="en-GB" sz="2400" i="1" smtClean="0">
                                <a:latin typeface="Cambria Math" panose="02040503050406030204" pitchFamily="18" charset="0"/>
                              </a:rPr>
                            </m:ctrlPr>
                          </m:radPr>
                          <m:deg/>
                          <m:e>
                            <m:r>
                              <a:rPr lang="en-GB" sz="2400" b="0" i="1" smtClean="0">
                                <a:latin typeface="Cambria Math" panose="02040503050406030204" pitchFamily="18" charset="0"/>
                              </a:rPr>
                              <m:t>3</m:t>
                            </m:r>
                          </m:e>
                        </m:rad>
                      </m:den>
                    </m:f>
                  </m:oMath>
                </a14:m>
                <a:endParaRPr lang="en-GB" sz="2400" dirty="0"/>
              </a:p>
            </p:txBody>
          </p:sp>
        </mc:Choice>
        <mc:Fallback xmlns="">
          <p:sp>
            <p:nvSpPr>
              <p:cNvPr id="4" name="Rectangle 3">
                <a:extLst>
                  <a:ext uri="{FF2B5EF4-FFF2-40B4-BE49-F238E27FC236}">
                    <a16:creationId xmlns:a16="http://schemas.microsoft.com/office/drawing/2014/main" id="{36CEEC49-DFD7-4402-9182-B4228B09B243}"/>
                  </a:ext>
                </a:extLst>
              </p:cNvPr>
              <p:cNvSpPr>
                <a:spLocks noRot="1" noChangeAspect="1" noMove="1" noResize="1" noEditPoints="1" noAdjustHandles="1" noChangeArrowheads="1" noChangeShapeType="1" noTextEdit="1"/>
              </p:cNvSpPr>
              <p:nvPr/>
            </p:nvSpPr>
            <p:spPr>
              <a:xfrm>
                <a:off x="2266031" y="1186323"/>
                <a:ext cx="4190634" cy="1006686"/>
              </a:xfrm>
              <a:prstGeom prst="rect">
                <a:avLst/>
              </a:prstGeom>
              <a:blipFill>
                <a:blip r:embed="rId4"/>
                <a:stretch>
                  <a:fillRect l="-2115" t="-3704"/>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0C8AF822-2980-489A-B62C-3C87A0F61013}"/>
              </a:ext>
            </a:extLst>
          </p:cNvPr>
          <p:cNvSpPr/>
          <p:nvPr/>
        </p:nvSpPr>
        <p:spPr>
          <a:xfrm>
            <a:off x="2232619" y="2125148"/>
            <a:ext cx="5371983" cy="461665"/>
          </a:xfrm>
          <a:prstGeom prst="rect">
            <a:avLst/>
          </a:prstGeom>
        </p:spPr>
        <p:txBody>
          <a:bodyPr wrap="none">
            <a:spAutoFit/>
          </a:bodyPr>
          <a:lstStyle/>
          <a:p>
            <a:r>
              <a:rPr lang="en-US" sz="2400" dirty="0"/>
              <a:t>find the following without a calculator:</a:t>
            </a:r>
            <a:endParaRPr lang="en-GB"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B959B94-C7B2-4226-97FE-1ED310EF4911}"/>
                  </a:ext>
                </a:extLst>
              </p:cNvPr>
              <p:cNvSpPr txBox="1"/>
              <p:nvPr/>
            </p:nvSpPr>
            <p:spPr>
              <a:xfrm>
                <a:off x="4154423" y="2681916"/>
                <a:ext cx="8207528" cy="830997"/>
              </a:xfrm>
              <a:prstGeom prst="rect">
                <a:avLst/>
              </a:prstGeom>
              <a:noFill/>
            </p:spPr>
            <p:txBody>
              <a:bodyPr wrap="square" rtlCol="0">
                <a:spAutoFit/>
              </a:bodyPr>
              <a:lstStyle/>
              <a:p>
                <a:r>
                  <a:rPr lang="en-GB" sz="2400" dirty="0">
                    <a:solidFill>
                      <a:srgbClr val="FF0000"/>
                    </a:solidFill>
                  </a:rPr>
                  <a:t>tan (</a:t>
                </a:r>
                <a14:m>
                  <m:oMath xmlns:m="http://schemas.openxmlformats.org/officeDocument/2006/math">
                    <m:r>
                      <a:rPr lang="en-GB" sz="2400" i="1" dirty="0" smtClean="0">
                        <a:solidFill>
                          <a:srgbClr val="FF0000"/>
                        </a:solidFill>
                        <a:latin typeface="Cambria Math" panose="02040503050406030204" pitchFamily="18" charset="0"/>
                      </a:rPr>
                      <m:t>135°</m:t>
                    </m:r>
                    <m:r>
                      <a:rPr lang="en-GB" sz="2400" i="1" dirty="0" smtClean="0">
                        <a:solidFill>
                          <a:srgbClr val="FF0000"/>
                        </a:solidFill>
                        <a:latin typeface="Cambria Math" panose="02040503050406030204" pitchFamily="18" charset="0"/>
                        <a:ea typeface="Cambria Math" panose="02040503050406030204" pitchFamily="18" charset="0"/>
                      </a:rPr>
                      <m:t>−</m:t>
                    </m:r>
                    <m:r>
                      <a:rPr lang="en-GB" sz="2400" i="1" dirty="0" smtClean="0">
                        <a:solidFill>
                          <a:srgbClr val="FF0000"/>
                        </a:solidFill>
                        <a:latin typeface="Cambria Math" panose="02040503050406030204" pitchFamily="18" charset="0"/>
                      </a:rPr>
                      <m:t>180°) </m:t>
                    </m:r>
                  </m:oMath>
                </a14:m>
                <a:endParaRPr lang="en-GB" sz="2400" dirty="0">
                  <a:solidFill>
                    <a:srgbClr val="FF0000"/>
                  </a:solidFill>
                </a:endParaRPr>
              </a:p>
              <a:p>
                <a:r>
                  <a:rPr lang="en-GB" sz="2400" dirty="0">
                    <a:solidFill>
                      <a:srgbClr val="FF0000"/>
                    </a:solidFill>
                  </a:rPr>
                  <a:t>=  tan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r>
                      <a:rPr lang="en-GB" sz="2400" i="1" dirty="0" smtClean="0">
                        <a:solidFill>
                          <a:srgbClr val="FF0000"/>
                        </a:solidFill>
                        <a:latin typeface="Cambria Math" panose="02040503050406030204" pitchFamily="18" charset="0"/>
                      </a:rPr>
                      <m:t>45°</m:t>
                    </m:r>
                  </m:oMath>
                </a14:m>
                <a:r>
                  <a:rPr lang="en-GB" sz="2400" dirty="0">
                    <a:solidFill>
                      <a:srgbClr val="FF0000"/>
                    </a:solidFill>
                  </a:rPr>
                  <a:t>) =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1</a:t>
                </a:r>
              </a:p>
            </p:txBody>
          </p:sp>
        </mc:Choice>
        <mc:Fallback xmlns="">
          <p:sp>
            <p:nvSpPr>
              <p:cNvPr id="8" name="TextBox 7">
                <a:extLst>
                  <a:ext uri="{FF2B5EF4-FFF2-40B4-BE49-F238E27FC236}">
                    <a16:creationId xmlns:a16="http://schemas.microsoft.com/office/drawing/2014/main" id="{FB959B94-C7B2-4226-97FE-1ED310EF4911}"/>
                  </a:ext>
                </a:extLst>
              </p:cNvPr>
              <p:cNvSpPr txBox="1">
                <a:spLocks noRot="1" noChangeAspect="1" noMove="1" noResize="1" noEditPoints="1" noAdjustHandles="1" noChangeArrowheads="1" noChangeShapeType="1" noTextEdit="1"/>
              </p:cNvSpPr>
              <p:nvPr/>
            </p:nvSpPr>
            <p:spPr>
              <a:xfrm>
                <a:off x="4154423" y="2681916"/>
                <a:ext cx="8207528" cy="830997"/>
              </a:xfrm>
              <a:prstGeom prst="rect">
                <a:avLst/>
              </a:prstGeom>
              <a:blipFill>
                <a:blip r:embed="rId6"/>
                <a:stretch>
                  <a:fillRect l="-1082" t="-4478" b="-134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AB271C2-0BBA-4DEF-B28C-DE0A3F07C737}"/>
                  </a:ext>
                </a:extLst>
              </p:cNvPr>
              <p:cNvSpPr txBox="1"/>
              <p:nvPr/>
            </p:nvSpPr>
            <p:spPr>
              <a:xfrm>
                <a:off x="2232619" y="2687837"/>
                <a:ext cx="2266871" cy="461665"/>
              </a:xfrm>
              <a:prstGeom prst="rect">
                <a:avLst/>
              </a:prstGeom>
              <a:noFill/>
            </p:spPr>
            <p:txBody>
              <a:bodyPr wrap="square" rtlCol="0">
                <a:spAutoFit/>
              </a:bodyPr>
              <a:lstStyle/>
              <a:p>
                <a:r>
                  <a:rPr lang="en-GB" sz="2400" dirty="0"/>
                  <a:t>a) tan </a:t>
                </a:r>
                <a14:m>
                  <m:oMath xmlns:m="http://schemas.openxmlformats.org/officeDocument/2006/math">
                    <m:r>
                      <a:rPr lang="en-GB" sz="2400" i="1" dirty="0" smtClean="0">
                        <a:latin typeface="Cambria Math" panose="02040503050406030204" pitchFamily="18" charset="0"/>
                      </a:rPr>
                      <m:t>135°</m:t>
                    </m:r>
                  </m:oMath>
                </a14:m>
                <a:r>
                  <a:rPr lang="en-GB" sz="2400" dirty="0"/>
                  <a:t> =</a:t>
                </a:r>
              </a:p>
            </p:txBody>
          </p:sp>
        </mc:Choice>
        <mc:Fallback xmlns="">
          <p:sp>
            <p:nvSpPr>
              <p:cNvPr id="10" name="TextBox 9">
                <a:extLst>
                  <a:ext uri="{FF2B5EF4-FFF2-40B4-BE49-F238E27FC236}">
                    <a16:creationId xmlns:a16="http://schemas.microsoft.com/office/drawing/2014/main" xmlns:a14="http://schemas.microsoft.com/office/drawing/2010/main" xmlns="" id="{2AB271C2-0BBA-4DEF-B28C-DE0A3F07C737}"/>
                  </a:ext>
                </a:extLst>
              </p:cNvPr>
              <p:cNvSpPr txBox="1">
                <a:spLocks noRot="1" noChangeAspect="1" noMove="1" noResize="1" noEditPoints="1" noAdjustHandles="1" noChangeArrowheads="1" noChangeShapeType="1" noTextEdit="1"/>
              </p:cNvSpPr>
              <p:nvPr/>
            </p:nvSpPr>
            <p:spPr>
              <a:xfrm>
                <a:off x="2232619" y="2687837"/>
                <a:ext cx="2266871" cy="461665"/>
              </a:xfrm>
              <a:prstGeom prst="rect">
                <a:avLst/>
              </a:prstGeom>
              <a:blipFill rotWithShape="1">
                <a:blip r:embed="rId7"/>
                <a:stretch>
                  <a:fillRect l="-4032"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A85A380-A0D0-4A1F-9590-5A83909E913A}"/>
                  </a:ext>
                </a:extLst>
              </p:cNvPr>
              <p:cNvSpPr/>
              <p:nvPr/>
            </p:nvSpPr>
            <p:spPr>
              <a:xfrm>
                <a:off x="2232619" y="3549204"/>
                <a:ext cx="2295821" cy="461665"/>
              </a:xfrm>
              <a:prstGeom prst="rect">
                <a:avLst/>
              </a:prstGeom>
            </p:spPr>
            <p:txBody>
              <a:bodyPr wrap="none">
                <a:spAutoFit/>
              </a:bodyPr>
              <a:lstStyle/>
              <a:p>
                <a:r>
                  <a:rPr lang="en-GB" sz="2400" dirty="0"/>
                  <a:t>b) tan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r>
                      <a:rPr lang="en-GB" sz="2400" i="1" dirty="0" smtClean="0">
                        <a:latin typeface="Cambria Math" panose="02040503050406030204" pitchFamily="18" charset="0"/>
                      </a:rPr>
                      <m:t>45</m:t>
                    </m:r>
                    <m:r>
                      <a:rPr lang="en-GB" sz="2400" i="1" dirty="0">
                        <a:latin typeface="Cambria Math" panose="02040503050406030204" pitchFamily="18" charset="0"/>
                      </a:rPr>
                      <m:t>°</m:t>
                    </m:r>
                  </m:oMath>
                </a14:m>
                <a:r>
                  <a:rPr lang="en-GB" sz="2400" dirty="0"/>
                  <a:t>) = </a:t>
                </a:r>
              </a:p>
            </p:txBody>
          </p:sp>
        </mc:Choice>
        <mc:Fallback xmlns="">
          <p:sp>
            <p:nvSpPr>
              <p:cNvPr id="12" name="Rectangle 11">
                <a:extLst>
                  <a:ext uri="{FF2B5EF4-FFF2-40B4-BE49-F238E27FC236}">
                    <a16:creationId xmlns:a16="http://schemas.microsoft.com/office/drawing/2014/main" xmlns:a14="http://schemas.microsoft.com/office/drawing/2010/main" xmlns="" id="{EA85A380-A0D0-4A1F-9590-5A83909E913A}"/>
                  </a:ext>
                </a:extLst>
              </p:cNvPr>
              <p:cNvSpPr>
                <a:spLocks noRot="1" noChangeAspect="1" noMove="1" noResize="1" noEditPoints="1" noAdjustHandles="1" noChangeArrowheads="1" noChangeShapeType="1" noTextEdit="1"/>
              </p:cNvSpPr>
              <p:nvPr/>
            </p:nvSpPr>
            <p:spPr>
              <a:xfrm>
                <a:off x="2232619" y="3549204"/>
                <a:ext cx="2295821" cy="461665"/>
              </a:xfrm>
              <a:prstGeom prst="rect">
                <a:avLst/>
              </a:prstGeom>
              <a:blipFill rotWithShape="1">
                <a:blip r:embed="rId8"/>
                <a:stretch>
                  <a:fillRect l="-3979" t="-9211" r="-3183"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79794BB-B2DF-42E7-A842-7A939C093771}"/>
                  </a:ext>
                </a:extLst>
              </p:cNvPr>
              <p:cNvSpPr txBox="1"/>
              <p:nvPr/>
            </p:nvSpPr>
            <p:spPr>
              <a:xfrm>
                <a:off x="2232619" y="4121384"/>
                <a:ext cx="2392666" cy="461665"/>
              </a:xfrm>
              <a:prstGeom prst="rect">
                <a:avLst/>
              </a:prstGeom>
              <a:noFill/>
            </p:spPr>
            <p:txBody>
              <a:bodyPr wrap="square" rtlCol="0">
                <a:spAutoFit/>
              </a:bodyPr>
              <a:lstStyle/>
              <a:p>
                <a:r>
                  <a:rPr lang="en-GB" sz="2400" dirty="0"/>
                  <a:t>c) tan </a:t>
                </a:r>
                <a14:m>
                  <m:oMath xmlns:m="http://schemas.openxmlformats.org/officeDocument/2006/math">
                    <m:r>
                      <a:rPr lang="en-GB" sz="2400" i="1" dirty="0" smtClean="0">
                        <a:latin typeface="Cambria Math" panose="02040503050406030204" pitchFamily="18" charset="0"/>
                      </a:rPr>
                      <m:t>315°</m:t>
                    </m:r>
                  </m:oMath>
                </a14:m>
                <a:r>
                  <a:rPr lang="en-GB" sz="2400" dirty="0"/>
                  <a:t> =</a:t>
                </a:r>
              </a:p>
            </p:txBody>
          </p:sp>
        </mc:Choice>
        <mc:Fallback xmlns="">
          <p:sp>
            <p:nvSpPr>
              <p:cNvPr id="13" name="TextBox 12">
                <a:extLst>
                  <a:ext uri="{FF2B5EF4-FFF2-40B4-BE49-F238E27FC236}">
                    <a16:creationId xmlns:a16="http://schemas.microsoft.com/office/drawing/2014/main" xmlns:a14="http://schemas.microsoft.com/office/drawing/2010/main" xmlns="" id="{879794BB-B2DF-42E7-A842-7A939C093771}"/>
                  </a:ext>
                </a:extLst>
              </p:cNvPr>
              <p:cNvSpPr txBox="1">
                <a:spLocks noRot="1" noChangeAspect="1" noMove="1" noResize="1" noEditPoints="1" noAdjustHandles="1" noChangeArrowheads="1" noChangeShapeType="1" noTextEdit="1"/>
              </p:cNvSpPr>
              <p:nvPr/>
            </p:nvSpPr>
            <p:spPr>
              <a:xfrm>
                <a:off x="2232619" y="4121384"/>
                <a:ext cx="2392666" cy="461665"/>
              </a:xfrm>
              <a:prstGeom prst="rect">
                <a:avLst/>
              </a:prstGeom>
              <a:blipFill rotWithShape="1">
                <a:blip r:embed="rId9"/>
                <a:stretch>
                  <a:fillRect l="-3817"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5322A51-1C56-42C1-BF95-277764E9C43D}"/>
                  </a:ext>
                </a:extLst>
              </p:cNvPr>
              <p:cNvSpPr txBox="1"/>
              <p:nvPr/>
            </p:nvSpPr>
            <p:spPr>
              <a:xfrm>
                <a:off x="2232619" y="5364971"/>
                <a:ext cx="2140764" cy="461665"/>
              </a:xfrm>
              <a:prstGeom prst="rect">
                <a:avLst/>
              </a:prstGeom>
              <a:noFill/>
            </p:spPr>
            <p:txBody>
              <a:bodyPr wrap="square" rtlCol="0">
                <a:spAutoFit/>
              </a:bodyPr>
              <a:lstStyle/>
              <a:p>
                <a:r>
                  <a:rPr lang="en-GB" sz="2400" dirty="0"/>
                  <a:t>e) tan </a:t>
                </a:r>
                <a14:m>
                  <m:oMath xmlns:m="http://schemas.openxmlformats.org/officeDocument/2006/math">
                    <m:r>
                      <a:rPr lang="en-GB" sz="2400" i="1" dirty="0" smtClean="0">
                        <a:latin typeface="Cambria Math" panose="02040503050406030204" pitchFamily="18" charset="0"/>
                      </a:rPr>
                      <m:t>150° </m:t>
                    </m:r>
                  </m:oMath>
                </a14:m>
                <a:r>
                  <a:rPr lang="en-GB" sz="2400" dirty="0"/>
                  <a:t>=</a:t>
                </a:r>
              </a:p>
            </p:txBody>
          </p:sp>
        </mc:Choice>
        <mc:Fallback xmlns="">
          <p:sp>
            <p:nvSpPr>
              <p:cNvPr id="15" name="TextBox 14">
                <a:extLst>
                  <a:ext uri="{FF2B5EF4-FFF2-40B4-BE49-F238E27FC236}">
                    <a16:creationId xmlns:a16="http://schemas.microsoft.com/office/drawing/2014/main" xmlns:a14="http://schemas.microsoft.com/office/drawing/2010/main" xmlns="" id="{95322A51-1C56-42C1-BF95-277764E9C43D}"/>
                  </a:ext>
                </a:extLst>
              </p:cNvPr>
              <p:cNvSpPr txBox="1">
                <a:spLocks noRot="1" noChangeAspect="1" noMove="1" noResize="1" noEditPoints="1" noAdjustHandles="1" noChangeArrowheads="1" noChangeShapeType="1" noTextEdit="1"/>
              </p:cNvSpPr>
              <p:nvPr/>
            </p:nvSpPr>
            <p:spPr>
              <a:xfrm>
                <a:off x="2232619" y="5364971"/>
                <a:ext cx="2140764" cy="461665"/>
              </a:xfrm>
              <a:prstGeom prst="rect">
                <a:avLst/>
              </a:prstGeom>
              <a:blipFill rotWithShape="1">
                <a:blip r:embed="rId10"/>
                <a:stretch>
                  <a:fillRect l="-4274"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C02DDB1-E0E3-456B-945C-9E405FE98447}"/>
                  </a:ext>
                </a:extLst>
              </p:cNvPr>
              <p:cNvSpPr txBox="1"/>
              <p:nvPr/>
            </p:nvSpPr>
            <p:spPr>
              <a:xfrm>
                <a:off x="2232619" y="6010487"/>
                <a:ext cx="2140764" cy="461665"/>
              </a:xfrm>
              <a:prstGeom prst="rect">
                <a:avLst/>
              </a:prstGeom>
              <a:noFill/>
            </p:spPr>
            <p:txBody>
              <a:bodyPr wrap="square" rtlCol="0">
                <a:spAutoFit/>
              </a:bodyPr>
              <a:lstStyle/>
              <a:p>
                <a:r>
                  <a:rPr lang="en-GB" sz="2400" dirty="0"/>
                  <a:t>f) tan </a:t>
                </a:r>
                <a14:m>
                  <m:oMath xmlns:m="http://schemas.openxmlformats.org/officeDocument/2006/math">
                    <m:r>
                      <a:rPr lang="en-GB" sz="2400" i="1" dirty="0" smtClean="0">
                        <a:latin typeface="Cambria Math" panose="02040503050406030204" pitchFamily="18" charset="0"/>
                      </a:rPr>
                      <m:t>60°</m:t>
                    </m:r>
                  </m:oMath>
                </a14:m>
                <a:r>
                  <a:rPr lang="en-GB" sz="2400" dirty="0"/>
                  <a:t> =</a:t>
                </a:r>
              </a:p>
            </p:txBody>
          </p:sp>
        </mc:Choice>
        <mc:Fallback xmlns="">
          <p:sp>
            <p:nvSpPr>
              <p:cNvPr id="16" name="TextBox 15">
                <a:extLst>
                  <a:ext uri="{FF2B5EF4-FFF2-40B4-BE49-F238E27FC236}">
                    <a16:creationId xmlns:a16="http://schemas.microsoft.com/office/drawing/2014/main" xmlns:a14="http://schemas.microsoft.com/office/drawing/2010/main" xmlns="" id="{9C02DDB1-E0E3-456B-945C-9E405FE98447}"/>
                  </a:ext>
                </a:extLst>
              </p:cNvPr>
              <p:cNvSpPr txBox="1">
                <a:spLocks noRot="1" noChangeAspect="1" noMove="1" noResize="1" noEditPoints="1" noAdjustHandles="1" noChangeArrowheads="1" noChangeShapeType="1" noTextEdit="1"/>
              </p:cNvSpPr>
              <p:nvPr/>
            </p:nvSpPr>
            <p:spPr>
              <a:xfrm>
                <a:off x="2232619" y="6010487"/>
                <a:ext cx="2140764" cy="461665"/>
              </a:xfrm>
              <a:prstGeom prst="rect">
                <a:avLst/>
              </a:prstGeom>
              <a:blipFill rotWithShape="1">
                <a:blip r:embed="rId11"/>
                <a:stretch>
                  <a:fillRect l="-4274"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BA22060-C240-4336-B999-73E8EA08566F}"/>
                  </a:ext>
                </a:extLst>
              </p:cNvPr>
              <p:cNvSpPr txBox="1"/>
              <p:nvPr/>
            </p:nvSpPr>
            <p:spPr>
              <a:xfrm>
                <a:off x="2232619" y="4743710"/>
                <a:ext cx="2209179" cy="461665"/>
              </a:xfrm>
              <a:prstGeom prst="rect">
                <a:avLst/>
              </a:prstGeom>
              <a:noFill/>
            </p:spPr>
            <p:txBody>
              <a:bodyPr wrap="square" rtlCol="0">
                <a:spAutoFit/>
              </a:bodyPr>
              <a:lstStyle/>
              <a:p>
                <a:r>
                  <a:rPr lang="en-GB" sz="2400" dirty="0"/>
                  <a:t>d) tan(</a:t>
                </a:r>
                <a14:m>
                  <m:oMath xmlns:m="http://schemas.openxmlformats.org/officeDocument/2006/math">
                    <m:r>
                      <a:rPr lang="en-GB" sz="2400" i="1" smtClean="0">
                        <a:latin typeface="Cambria Math" panose="02040503050406030204" pitchFamily="18" charset="0"/>
                        <a:ea typeface="Cambria Math" panose="02040503050406030204" pitchFamily="18" charset="0"/>
                      </a:rPr>
                      <m:t>−</m:t>
                    </m:r>
                  </m:oMath>
                </a14:m>
                <a:r>
                  <a:rPr lang="en-GB" sz="2400" dirty="0"/>
                  <a:t>30</a:t>
                </a:r>
                <a14:m>
                  <m:oMath xmlns:m="http://schemas.openxmlformats.org/officeDocument/2006/math">
                    <m:r>
                      <a:rPr lang="en-GB" sz="2400" i="1" dirty="0" smtClean="0">
                        <a:latin typeface="Cambria Math" panose="02040503050406030204" pitchFamily="18" charset="0"/>
                      </a:rPr>
                      <m:t>°</m:t>
                    </m:r>
                  </m:oMath>
                </a14:m>
                <a:r>
                  <a:rPr lang="en-GB" sz="2400" dirty="0"/>
                  <a:t>) = </a:t>
                </a:r>
              </a:p>
            </p:txBody>
          </p:sp>
        </mc:Choice>
        <mc:Fallback xmlns="">
          <p:sp>
            <p:nvSpPr>
              <p:cNvPr id="17" name="TextBox 16">
                <a:extLst>
                  <a:ext uri="{FF2B5EF4-FFF2-40B4-BE49-F238E27FC236}">
                    <a16:creationId xmlns:a16="http://schemas.microsoft.com/office/drawing/2014/main" xmlns:a14="http://schemas.microsoft.com/office/drawing/2010/main" xmlns="" id="{3BA22060-C240-4336-B999-73E8EA08566F}"/>
                  </a:ext>
                </a:extLst>
              </p:cNvPr>
              <p:cNvSpPr txBox="1">
                <a:spLocks noRot="1" noChangeAspect="1" noMove="1" noResize="1" noEditPoints="1" noAdjustHandles="1" noChangeArrowheads="1" noChangeShapeType="1" noTextEdit="1"/>
              </p:cNvSpPr>
              <p:nvPr/>
            </p:nvSpPr>
            <p:spPr>
              <a:xfrm>
                <a:off x="2232619" y="4743710"/>
                <a:ext cx="2209179" cy="461665"/>
              </a:xfrm>
              <a:prstGeom prst="rect">
                <a:avLst/>
              </a:prstGeom>
              <a:blipFill rotWithShape="1">
                <a:blip r:embed="rId12"/>
                <a:stretch>
                  <a:fillRect l="-4132" t="-9211" r="-358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789E26E-F2B7-3B46-82E7-E3CB243FE2F8}"/>
                  </a:ext>
                </a:extLst>
              </p:cNvPr>
              <p:cNvSpPr txBox="1"/>
              <p:nvPr/>
            </p:nvSpPr>
            <p:spPr>
              <a:xfrm>
                <a:off x="9336360" y="5605515"/>
                <a:ext cx="4063283" cy="937629"/>
              </a:xfrm>
              <a:prstGeom prst="rect">
                <a:avLst/>
              </a:prstGeom>
              <a:noFill/>
            </p:spPr>
            <p:txBody>
              <a:bodyPr wrap="square" rtlCol="0">
                <a:spAutoFit/>
              </a:bodyPr>
              <a:lstStyle/>
              <a:p>
                <a:r>
                  <a:rPr lang="en-GB" sz="2400" dirty="0">
                    <a:solidFill>
                      <a:srgbClr val="0070C0"/>
                    </a:solidFill>
                  </a:rPr>
                  <a:t>    </a:t>
                </a:r>
                <a:r>
                  <a:rPr lang="en-GB" dirty="0">
                    <a:solidFill>
                      <a:srgbClr val="0070C0"/>
                    </a:solidFill>
                  </a:rPr>
                  <a:t>Note that:  </a:t>
                </a:r>
              </a:p>
              <a:p>
                <a:r>
                  <a:rPr lang="en-GB" dirty="0">
                    <a:solidFill>
                      <a:srgbClr val="0070C0"/>
                    </a:solidFill>
                  </a:rPr>
                  <a:t>tan </a:t>
                </a:r>
                <a14:m>
                  <m:oMath xmlns:m="http://schemas.openxmlformats.org/officeDocument/2006/math">
                    <m:r>
                      <a:rPr lang="el-GR">
                        <a:solidFill>
                          <a:srgbClr val="0070C0"/>
                        </a:solidFill>
                        <a:latin typeface="Cambria Math"/>
                      </a:rPr>
                      <m:t>𝛳</m:t>
                    </m:r>
                  </m:oMath>
                </a14:m>
                <a:r>
                  <a:rPr lang="en-GB" dirty="0">
                    <a:solidFill>
                      <a:srgbClr val="0070C0"/>
                    </a:solidFill>
                  </a:rPr>
                  <a:t> = </a:t>
                </a:r>
                <a14:m>
                  <m:oMath xmlns:m="http://schemas.openxmlformats.org/officeDocument/2006/math">
                    <m:f>
                      <m:fPr>
                        <m:ctrlPr>
                          <a:rPr lang="en-GB" i="1">
                            <a:solidFill>
                              <a:srgbClr val="0070C0"/>
                            </a:solidFill>
                            <a:latin typeface="Cambria Math" panose="02040503050406030204" pitchFamily="18" charset="0"/>
                          </a:rPr>
                        </m:ctrlPr>
                      </m:fPr>
                      <m:num>
                        <m:r>
                          <a:rPr lang="en-GB" i="1">
                            <a:solidFill>
                              <a:srgbClr val="0070C0"/>
                            </a:solidFill>
                            <a:latin typeface="Cambria Math" panose="02040503050406030204" pitchFamily="18" charset="0"/>
                          </a:rPr>
                          <m:t>1</m:t>
                        </m:r>
                      </m:num>
                      <m:den>
                        <m:r>
                          <a:rPr lang="en-GB" i="1">
                            <a:solidFill>
                              <a:srgbClr val="0070C0"/>
                            </a:solidFill>
                            <a:latin typeface="Cambria Math" panose="02040503050406030204" pitchFamily="18" charset="0"/>
                          </a:rPr>
                          <m:t>(</m:t>
                        </m:r>
                        <m:func>
                          <m:funcPr>
                            <m:ctrlPr>
                              <a:rPr lang="en-GB" i="1">
                                <a:solidFill>
                                  <a:srgbClr val="0070C0"/>
                                </a:solidFill>
                                <a:latin typeface="Cambria Math" panose="02040503050406030204" pitchFamily="18" charset="0"/>
                              </a:rPr>
                            </m:ctrlPr>
                          </m:funcPr>
                          <m:fName>
                            <m:r>
                              <m:rPr>
                                <m:sty m:val="p"/>
                              </m:rPr>
                              <a:rPr lang="en-GB">
                                <a:solidFill>
                                  <a:srgbClr val="0070C0"/>
                                </a:solidFill>
                                <a:latin typeface="Cambria Math" panose="02040503050406030204" pitchFamily="18" charset="0"/>
                              </a:rPr>
                              <m:t>tan</m:t>
                            </m:r>
                          </m:fName>
                          <m:e>
                            <m:r>
                              <a:rPr lang="en-GB" i="1">
                                <a:solidFill>
                                  <a:srgbClr val="0070C0"/>
                                </a:solidFill>
                                <a:latin typeface="Cambria Math" panose="02040503050406030204" pitchFamily="18" charset="0"/>
                              </a:rPr>
                              <m:t>90 −</m:t>
                            </m:r>
                            <m:r>
                              <a:rPr lang="el-GR" b="0" i="1">
                                <a:solidFill>
                                  <a:srgbClr val="0070C0"/>
                                </a:solidFill>
                                <a:latin typeface="Cambria Math" panose="02040503050406030204" pitchFamily="18" charset="0"/>
                              </a:rPr>
                              <m:t>𝛳</m:t>
                            </m:r>
                            <m:r>
                              <a:rPr lang="en-GB" i="1">
                                <a:solidFill>
                                  <a:srgbClr val="0070C0"/>
                                </a:solidFill>
                                <a:latin typeface="Cambria Math" panose="02040503050406030204" pitchFamily="18" charset="0"/>
                              </a:rPr>
                              <m:t>)</m:t>
                            </m:r>
                          </m:e>
                        </m:func>
                      </m:den>
                    </m:f>
                  </m:oMath>
                </a14:m>
                <a:endParaRPr lang="en-US" dirty="0"/>
              </a:p>
            </p:txBody>
          </p:sp>
        </mc:Choice>
        <mc:Fallback xmlns="">
          <p:sp>
            <p:nvSpPr>
              <p:cNvPr id="6" name="TextBox 5">
                <a:extLst>
                  <a:ext uri="{FF2B5EF4-FFF2-40B4-BE49-F238E27FC236}">
                    <a16:creationId xmlns:a16="http://schemas.microsoft.com/office/drawing/2014/main" xmlns:a14="http://schemas.microsoft.com/office/drawing/2010/main" xmlns="" id="{C789E26E-F2B7-3B46-82E7-E3CB243FE2F8}"/>
                  </a:ext>
                </a:extLst>
              </p:cNvPr>
              <p:cNvSpPr txBox="1">
                <a:spLocks noRot="1" noChangeAspect="1" noMove="1" noResize="1" noEditPoints="1" noAdjustHandles="1" noChangeArrowheads="1" noChangeShapeType="1" noTextEdit="1"/>
              </p:cNvSpPr>
              <p:nvPr/>
            </p:nvSpPr>
            <p:spPr>
              <a:xfrm>
                <a:off x="9336360" y="5605515"/>
                <a:ext cx="4063283" cy="937629"/>
              </a:xfrm>
              <a:prstGeom prst="rect">
                <a:avLst/>
              </a:prstGeom>
              <a:blipFill rotWithShape="1">
                <a:blip r:embed="rId13"/>
                <a:stretch>
                  <a:fillRect l="-1652" b="-45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838FEF1-AD74-A248-A8DB-5DF7F563B172}"/>
                  </a:ext>
                </a:extLst>
              </p:cNvPr>
              <p:cNvSpPr txBox="1"/>
              <p:nvPr/>
            </p:nvSpPr>
            <p:spPr>
              <a:xfrm>
                <a:off x="4008946" y="5937149"/>
                <a:ext cx="3857866" cy="629981"/>
              </a:xfrm>
              <a:prstGeom prst="rect">
                <a:avLst/>
              </a:prstGeom>
              <a:noFill/>
            </p:spPr>
            <p:txBody>
              <a:bodyPr wrap="square" rtlCol="0">
                <a:spAutoFit/>
              </a:bodyPr>
              <a:lstStyle/>
              <a:p>
                <a14:m>
                  <m:oMath xmlns:m="http://schemas.openxmlformats.org/officeDocument/2006/math">
                    <m:f>
                      <m:fPr>
                        <m:ctrlPr>
                          <a:rPr lang="en-GB" sz="2400" i="1">
                            <a:solidFill>
                              <a:srgbClr val="FF0000"/>
                            </a:solidFill>
                            <a:latin typeface="Cambria Math" panose="02040503050406030204" pitchFamily="18" charset="0"/>
                          </a:rPr>
                        </m:ctrlPr>
                      </m:fPr>
                      <m:num>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60°</m:t>
                            </m:r>
                          </m:e>
                        </m:func>
                      </m:num>
                      <m:den>
                        <m:func>
                          <m:funcPr>
                            <m:ctrlPr>
                              <a:rPr lang="en-GB" sz="2400" i="1">
                                <a:solidFill>
                                  <a:srgbClr val="FF0000"/>
                                </a:solidFill>
                                <a:latin typeface="Cambria Math" panose="02040503050406030204" pitchFamily="18" charset="0"/>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60°</m:t>
                            </m:r>
                          </m:e>
                        </m:func>
                      </m:den>
                    </m:f>
                  </m:oMath>
                </a14:m>
                <a:r>
                  <a:rPr lang="en-GB" sz="2400" dirty="0">
                    <a:solidFill>
                      <a:srgbClr val="FF0000"/>
                    </a:solidFill>
                  </a:rPr>
                  <a:t> = </a:t>
                </a:r>
                <a14:m>
                  <m:oMath xmlns:m="http://schemas.openxmlformats.org/officeDocument/2006/math">
                    <m:f>
                      <m:fPr>
                        <m:ctrlPr>
                          <a:rPr lang="en-GB" sz="2400" i="1" dirty="0">
                            <a:solidFill>
                              <a:srgbClr val="FF0000"/>
                            </a:solidFill>
                            <a:latin typeface="Cambria Math" panose="02040503050406030204" pitchFamily="18" charset="0"/>
                          </a:rPr>
                        </m:ctrlPr>
                      </m:fPr>
                      <m:num>
                        <m:func>
                          <m:funcPr>
                            <m:ctrlPr>
                              <a:rPr lang="en-GB" sz="2400" i="1" dirty="0">
                                <a:solidFill>
                                  <a:srgbClr val="FF0000"/>
                                </a:solidFill>
                                <a:latin typeface="Cambria Math" panose="02040503050406030204" pitchFamily="18" charset="0"/>
                              </a:rPr>
                            </m:ctrlPr>
                          </m:funcPr>
                          <m:fName>
                            <m:r>
                              <m:rPr>
                                <m:sty m:val="p"/>
                              </m:rPr>
                              <a:rPr lang="en-GB" sz="2400" dirty="0">
                                <a:solidFill>
                                  <a:srgbClr val="FF0000"/>
                                </a:solidFill>
                                <a:latin typeface="Cambria Math" panose="02040503050406030204" pitchFamily="18" charset="0"/>
                              </a:rPr>
                              <m:t>cos</m:t>
                            </m:r>
                          </m:fName>
                          <m:e>
                            <m:r>
                              <a:rPr lang="en-GB" sz="2400" i="1" dirty="0">
                                <a:solidFill>
                                  <a:srgbClr val="FF0000"/>
                                </a:solidFill>
                                <a:latin typeface="Cambria Math" panose="02040503050406030204" pitchFamily="18" charset="0"/>
                              </a:rPr>
                              <m:t>30</m:t>
                            </m:r>
                            <m:r>
                              <a:rPr lang="en-GB" sz="2400" i="1" dirty="0">
                                <a:solidFill>
                                  <a:srgbClr val="FF0000"/>
                                </a:solidFill>
                                <a:latin typeface="Cambria Math" panose="02040503050406030204" pitchFamily="18" charset="0"/>
                                <a:ea typeface="Cambria Math" panose="02040503050406030204" pitchFamily="18" charset="0"/>
                              </a:rPr>
                              <m:t>°</m:t>
                            </m:r>
                          </m:e>
                        </m:func>
                      </m:num>
                      <m:den>
                        <m:func>
                          <m:funcPr>
                            <m:ctrlPr>
                              <a:rPr lang="en-GB" sz="2400" i="1" dirty="0">
                                <a:solidFill>
                                  <a:srgbClr val="FF0000"/>
                                </a:solidFill>
                                <a:latin typeface="Cambria Math" panose="02040503050406030204" pitchFamily="18" charset="0"/>
                              </a:rPr>
                            </m:ctrlPr>
                          </m:funcPr>
                          <m:fName>
                            <m:r>
                              <m:rPr>
                                <m:sty m:val="p"/>
                              </m:rPr>
                              <a:rPr lang="en-GB" sz="2400" dirty="0">
                                <a:solidFill>
                                  <a:srgbClr val="FF0000"/>
                                </a:solidFill>
                                <a:latin typeface="Cambria Math" panose="02040503050406030204" pitchFamily="18" charset="0"/>
                              </a:rPr>
                              <m:t>sin</m:t>
                            </m:r>
                          </m:fName>
                          <m:e>
                            <m:r>
                              <a:rPr lang="en-GB" sz="2400" i="1" dirty="0">
                                <a:solidFill>
                                  <a:srgbClr val="FF0000"/>
                                </a:solidFill>
                                <a:latin typeface="Cambria Math" panose="02040503050406030204" pitchFamily="18" charset="0"/>
                              </a:rPr>
                              <m:t>30</m:t>
                            </m:r>
                            <m:r>
                              <a:rPr lang="en-GB" sz="2400" i="1" dirty="0">
                                <a:solidFill>
                                  <a:srgbClr val="FF0000"/>
                                </a:solidFill>
                                <a:latin typeface="Cambria Math" panose="02040503050406030204" pitchFamily="18" charset="0"/>
                                <a:ea typeface="Cambria Math" panose="02040503050406030204" pitchFamily="18" charset="0"/>
                              </a:rPr>
                              <m:t>°</m:t>
                            </m:r>
                          </m:e>
                        </m:func>
                      </m:den>
                    </m:f>
                  </m:oMath>
                </a14:m>
                <a:r>
                  <a:rPr lang="en-GB" sz="2400" dirty="0">
                    <a:solidFill>
                      <a:srgbClr val="FF0000"/>
                    </a:solidFill>
                  </a:rPr>
                  <a:t> = </a:t>
                </a:r>
                <a14:m>
                  <m:oMath xmlns:m="http://schemas.openxmlformats.org/officeDocument/2006/math">
                    <m:f>
                      <m:fPr>
                        <m:ctrlPr>
                          <a:rPr lang="en-GB" sz="2400" i="1" dirty="0">
                            <a:solidFill>
                              <a:srgbClr val="FF0000"/>
                            </a:solidFill>
                            <a:latin typeface="Cambria Math" panose="02040503050406030204" pitchFamily="18" charset="0"/>
                          </a:rPr>
                        </m:ctrlPr>
                      </m:fPr>
                      <m:num>
                        <m:r>
                          <a:rPr lang="en-GB" sz="2400" i="1" dirty="0">
                            <a:solidFill>
                              <a:srgbClr val="FF0000"/>
                            </a:solidFill>
                            <a:latin typeface="Cambria Math" panose="02040503050406030204" pitchFamily="18" charset="0"/>
                          </a:rPr>
                          <m:t>1</m:t>
                        </m:r>
                      </m:num>
                      <m:den>
                        <m:func>
                          <m:funcPr>
                            <m:ctrlPr>
                              <a:rPr lang="en-GB" sz="2400" i="1" dirty="0">
                                <a:solidFill>
                                  <a:srgbClr val="FF0000"/>
                                </a:solidFill>
                                <a:latin typeface="Cambria Math" panose="02040503050406030204" pitchFamily="18" charset="0"/>
                              </a:rPr>
                            </m:ctrlPr>
                          </m:funcPr>
                          <m:fName>
                            <m:r>
                              <m:rPr>
                                <m:sty m:val="p"/>
                              </m:rPr>
                              <a:rPr lang="en-GB" sz="2400" dirty="0">
                                <a:solidFill>
                                  <a:srgbClr val="FF0000"/>
                                </a:solidFill>
                                <a:latin typeface="Cambria Math" panose="02040503050406030204" pitchFamily="18" charset="0"/>
                              </a:rPr>
                              <m:t>tan</m:t>
                            </m:r>
                          </m:fName>
                          <m:e>
                            <m:r>
                              <a:rPr lang="en-GB" sz="2400" i="1" dirty="0">
                                <a:solidFill>
                                  <a:srgbClr val="FF0000"/>
                                </a:solidFill>
                                <a:latin typeface="Cambria Math" panose="02040503050406030204" pitchFamily="18" charset="0"/>
                              </a:rPr>
                              <m:t>30</m:t>
                            </m:r>
                            <m:r>
                              <a:rPr lang="en-GB" sz="2400" i="1" dirty="0">
                                <a:solidFill>
                                  <a:srgbClr val="FF0000"/>
                                </a:solidFill>
                                <a:latin typeface="Cambria Math" panose="02040503050406030204" pitchFamily="18" charset="0"/>
                                <a:ea typeface="Cambria Math" panose="02040503050406030204" pitchFamily="18" charset="0"/>
                              </a:rPr>
                              <m:t>°</m:t>
                            </m:r>
                          </m:e>
                        </m:func>
                      </m:den>
                    </m:f>
                  </m:oMath>
                </a14:m>
                <a:r>
                  <a:rPr lang="en-GB" sz="2400" dirty="0">
                    <a:solidFill>
                      <a:srgbClr val="FF0000"/>
                    </a:solidFill>
                  </a:rPr>
                  <a:t> = </a:t>
                </a:r>
                <a14:m>
                  <m:oMath xmlns:m="http://schemas.openxmlformats.org/officeDocument/2006/math">
                    <m:rad>
                      <m:radPr>
                        <m:degHide m:val="on"/>
                        <m:ctrlPr>
                          <a:rPr lang="en-GB" sz="2400" i="1" dirty="0">
                            <a:solidFill>
                              <a:srgbClr val="FF0000"/>
                            </a:solidFill>
                            <a:latin typeface="Cambria Math" panose="02040503050406030204" pitchFamily="18" charset="0"/>
                            <a:ea typeface="Cambria Math" panose="02040503050406030204" pitchFamily="18" charset="0"/>
                          </a:rPr>
                        </m:ctrlPr>
                      </m:radPr>
                      <m:deg/>
                      <m:e>
                        <m:r>
                          <a:rPr lang="en-GB" sz="2400" i="1" dirty="0">
                            <a:solidFill>
                              <a:srgbClr val="FF0000"/>
                            </a:solidFill>
                            <a:latin typeface="Cambria Math" panose="02040503050406030204" pitchFamily="18" charset="0"/>
                            <a:ea typeface="Cambria Math" panose="02040503050406030204" pitchFamily="18" charset="0"/>
                          </a:rPr>
                          <m:t>3</m:t>
                        </m:r>
                      </m:e>
                    </m:rad>
                  </m:oMath>
                </a14:m>
                <a:endParaRPr lang="en-US" sz="2400" dirty="0"/>
              </a:p>
            </p:txBody>
          </p:sp>
        </mc:Choice>
        <mc:Fallback xmlns="">
          <p:sp>
            <p:nvSpPr>
              <p:cNvPr id="9" name="TextBox 8">
                <a:extLst>
                  <a:ext uri="{FF2B5EF4-FFF2-40B4-BE49-F238E27FC236}">
                    <a16:creationId xmlns:a16="http://schemas.microsoft.com/office/drawing/2014/main" id="{4838FEF1-AD74-A248-A8DB-5DF7F563B172}"/>
                  </a:ext>
                </a:extLst>
              </p:cNvPr>
              <p:cNvSpPr txBox="1">
                <a:spLocks noRot="1" noChangeAspect="1" noMove="1" noResize="1" noEditPoints="1" noAdjustHandles="1" noChangeArrowheads="1" noChangeShapeType="1" noTextEdit="1"/>
              </p:cNvSpPr>
              <p:nvPr/>
            </p:nvSpPr>
            <p:spPr>
              <a:xfrm>
                <a:off x="4008946" y="5937149"/>
                <a:ext cx="3857866" cy="629981"/>
              </a:xfrm>
              <a:prstGeom prst="rect">
                <a:avLst/>
              </a:prstGeom>
              <a:blipFill>
                <a:blip r:embed="rId14"/>
                <a:stretch>
                  <a:fillRect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DA6F535-A631-AB48-95E6-925DB6B1EBF4}"/>
                  </a:ext>
                </a:extLst>
              </p:cNvPr>
              <p:cNvSpPr txBox="1"/>
              <p:nvPr/>
            </p:nvSpPr>
            <p:spPr>
              <a:xfrm>
                <a:off x="4181409" y="5314823"/>
                <a:ext cx="4622748" cy="637354"/>
              </a:xfrm>
              <a:prstGeom prst="rect">
                <a:avLst/>
              </a:prstGeom>
              <a:noFill/>
            </p:spPr>
            <p:txBody>
              <a:bodyPr wrap="square" rtlCol="0">
                <a:spAutoFit/>
              </a:bodyPr>
              <a:lstStyle/>
              <a:p>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r>
                      <a:rPr lang="en-GB" sz="2400" b="0" i="1" dirty="0" smtClean="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tan (</a:t>
                </a:r>
                <a14:m>
                  <m:oMath xmlns:m="http://schemas.openxmlformats.org/officeDocument/2006/math">
                    <m:r>
                      <a:rPr lang="en-GB" sz="2400" i="1" dirty="0" smtClean="0">
                        <a:solidFill>
                          <a:srgbClr val="FF0000"/>
                        </a:solidFill>
                        <a:latin typeface="Cambria Math" panose="02040503050406030204" pitchFamily="18" charset="0"/>
                      </a:rPr>
                      <m:t>150°</m:t>
                    </m:r>
                    <m:r>
                      <a:rPr lang="en-GB" sz="2400" dirty="0" smtClean="0">
                        <a:solidFill>
                          <a:srgbClr val="FF0000"/>
                        </a:solidFill>
                        <a:latin typeface="Cambria Math" panose="02040503050406030204" pitchFamily="18" charset="0"/>
                        <a:ea typeface="Cambria Math" panose="02040503050406030204" pitchFamily="18" charset="0"/>
                      </a:rPr>
                      <m:t>−</m:t>
                    </m:r>
                    <m:r>
                      <a:rPr lang="en-GB" sz="2400" i="1" dirty="0" smtClean="0">
                        <a:solidFill>
                          <a:srgbClr val="FF0000"/>
                        </a:solidFill>
                        <a:latin typeface="Cambria Math" panose="02040503050406030204" pitchFamily="18" charset="0"/>
                      </a:rPr>
                      <m:t>180°</m:t>
                    </m:r>
                  </m:oMath>
                </a14:m>
                <a:r>
                  <a:rPr lang="en-GB" sz="2400" dirty="0">
                    <a:solidFill>
                      <a:srgbClr val="FF0000"/>
                    </a:solidFill>
                  </a:rPr>
                  <a:t>) =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ad>
                          <m:radPr>
                            <m:degHide m:val="on"/>
                            <m:ctrlPr>
                              <a:rPr lang="en-GB" sz="2400" i="1">
                                <a:solidFill>
                                  <a:srgbClr val="FF0000"/>
                                </a:solidFill>
                                <a:latin typeface="Cambria Math" panose="02040503050406030204" pitchFamily="18" charset="0"/>
                              </a:rPr>
                            </m:ctrlPr>
                          </m:radPr>
                          <m:deg/>
                          <m:e>
                            <m:r>
                              <a:rPr lang="en-GB" sz="2400" i="1">
                                <a:solidFill>
                                  <a:srgbClr val="FF0000"/>
                                </a:solidFill>
                                <a:latin typeface="Cambria Math" panose="02040503050406030204" pitchFamily="18" charset="0"/>
                              </a:rPr>
                              <m:t>3</m:t>
                            </m:r>
                          </m:e>
                        </m:rad>
                      </m:den>
                    </m:f>
                  </m:oMath>
                </a14:m>
                <a:endParaRPr lang="en-US" sz="2400" dirty="0"/>
              </a:p>
            </p:txBody>
          </p:sp>
        </mc:Choice>
        <mc:Fallback xmlns="">
          <p:sp>
            <p:nvSpPr>
              <p:cNvPr id="11" name="TextBox 10">
                <a:extLst>
                  <a:ext uri="{FF2B5EF4-FFF2-40B4-BE49-F238E27FC236}">
                    <a16:creationId xmlns:a16="http://schemas.microsoft.com/office/drawing/2014/main" id="{4DA6F535-A631-AB48-95E6-925DB6B1EBF4}"/>
                  </a:ext>
                </a:extLst>
              </p:cNvPr>
              <p:cNvSpPr txBox="1">
                <a:spLocks noRot="1" noChangeAspect="1" noMove="1" noResize="1" noEditPoints="1" noAdjustHandles="1" noChangeArrowheads="1" noChangeShapeType="1" noTextEdit="1"/>
              </p:cNvSpPr>
              <p:nvPr/>
            </p:nvSpPr>
            <p:spPr>
              <a:xfrm>
                <a:off x="4181409" y="5314823"/>
                <a:ext cx="4622748" cy="637354"/>
              </a:xfrm>
              <a:prstGeom prst="rect">
                <a:avLst/>
              </a:prstGeom>
              <a:blipFill>
                <a:blip r:embed="rId15"/>
                <a:stretch>
                  <a:fillRect b="-1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9F65546-6DC6-7345-864E-FCEF1DA15398}"/>
                  </a:ext>
                </a:extLst>
              </p:cNvPr>
              <p:cNvSpPr txBox="1"/>
              <p:nvPr/>
            </p:nvSpPr>
            <p:spPr>
              <a:xfrm>
                <a:off x="4398659" y="4651900"/>
                <a:ext cx="3183216" cy="637354"/>
              </a:xfrm>
              <a:prstGeom prst="rect">
                <a:avLst/>
              </a:prstGeom>
              <a:noFill/>
            </p:spPr>
            <p:txBody>
              <a:bodyPr wrap="square" rtlCol="0">
                <a:spAutoFit/>
              </a:bodyPr>
              <a:lstStyle/>
              <a:p>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tan </a:t>
                </a:r>
                <a14:m>
                  <m:oMath xmlns:m="http://schemas.openxmlformats.org/officeDocument/2006/math">
                    <m:r>
                      <a:rPr lang="en-GB" sz="2400" i="1" dirty="0" smtClean="0">
                        <a:solidFill>
                          <a:srgbClr val="FF0000"/>
                        </a:solidFill>
                        <a:latin typeface="Cambria Math" panose="02040503050406030204" pitchFamily="18" charset="0"/>
                      </a:rPr>
                      <m:t>30°</m:t>
                    </m:r>
                  </m:oMath>
                </a14:m>
                <a:r>
                  <a:rPr lang="en-GB" sz="2400" dirty="0">
                    <a:solidFill>
                      <a:srgbClr val="FF0000"/>
                    </a:solidFill>
                  </a:rPr>
                  <a:t> =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ad>
                          <m:radPr>
                            <m:degHide m:val="on"/>
                            <m:ctrlPr>
                              <a:rPr lang="en-GB" sz="2400" i="1">
                                <a:solidFill>
                                  <a:srgbClr val="FF0000"/>
                                </a:solidFill>
                                <a:latin typeface="Cambria Math" panose="02040503050406030204" pitchFamily="18" charset="0"/>
                              </a:rPr>
                            </m:ctrlPr>
                          </m:radPr>
                          <m:deg/>
                          <m:e>
                            <m:r>
                              <a:rPr lang="en-GB" sz="2400" i="1">
                                <a:solidFill>
                                  <a:srgbClr val="FF0000"/>
                                </a:solidFill>
                                <a:latin typeface="Cambria Math" panose="02040503050406030204" pitchFamily="18" charset="0"/>
                              </a:rPr>
                              <m:t>3</m:t>
                            </m:r>
                          </m:e>
                        </m:rad>
                      </m:den>
                    </m:f>
                  </m:oMath>
                </a14:m>
                <a:endParaRPr lang="en-GB" sz="2400" dirty="0"/>
              </a:p>
            </p:txBody>
          </p:sp>
        </mc:Choice>
        <mc:Fallback xmlns="">
          <p:sp>
            <p:nvSpPr>
              <p:cNvPr id="14" name="TextBox 13">
                <a:extLst>
                  <a:ext uri="{FF2B5EF4-FFF2-40B4-BE49-F238E27FC236}">
                    <a16:creationId xmlns:a16="http://schemas.microsoft.com/office/drawing/2014/main" id="{E9F65546-6DC6-7345-864E-FCEF1DA15398}"/>
                  </a:ext>
                </a:extLst>
              </p:cNvPr>
              <p:cNvSpPr txBox="1">
                <a:spLocks noRot="1" noChangeAspect="1" noMove="1" noResize="1" noEditPoints="1" noAdjustHandles="1" noChangeArrowheads="1" noChangeShapeType="1" noTextEdit="1"/>
              </p:cNvSpPr>
              <p:nvPr/>
            </p:nvSpPr>
            <p:spPr>
              <a:xfrm>
                <a:off x="4398659" y="4651900"/>
                <a:ext cx="3183216" cy="637354"/>
              </a:xfrm>
              <a:prstGeom prst="rect">
                <a:avLst/>
              </a:prstGeom>
              <a:blipFill>
                <a:blip r:embed="rId16"/>
                <a:stretch>
                  <a:fillRect b="-39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A759C08-677D-7C43-AC07-29E43938C667}"/>
                  </a:ext>
                </a:extLst>
              </p:cNvPr>
              <p:cNvSpPr txBox="1"/>
              <p:nvPr/>
            </p:nvSpPr>
            <p:spPr>
              <a:xfrm>
                <a:off x="4008946" y="4094748"/>
                <a:ext cx="4123307" cy="461665"/>
              </a:xfrm>
              <a:prstGeom prst="rect">
                <a:avLst/>
              </a:prstGeom>
              <a:noFill/>
            </p:spPr>
            <p:txBody>
              <a:bodyPr wrap="square" rtlCol="0">
                <a:spAutoFit/>
              </a:bodyPr>
              <a:lstStyle/>
              <a:p>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tan (</a:t>
                </a:r>
                <a14:m>
                  <m:oMath xmlns:m="http://schemas.openxmlformats.org/officeDocument/2006/math">
                    <m:r>
                      <a:rPr lang="en-GB" sz="2400" i="1" dirty="0" smtClean="0">
                        <a:solidFill>
                          <a:srgbClr val="FF0000"/>
                        </a:solidFill>
                        <a:latin typeface="Cambria Math" panose="02040503050406030204" pitchFamily="18" charset="0"/>
                      </a:rPr>
                      <m:t>315°</m:t>
                    </m:r>
                    <m:r>
                      <a:rPr lang="en-GB" sz="2400" i="1" dirty="0">
                        <a:solidFill>
                          <a:srgbClr val="FF0000"/>
                        </a:solidFill>
                        <a:latin typeface="Cambria Math" panose="02040503050406030204" pitchFamily="18" charset="0"/>
                        <a:ea typeface="Cambria Math" panose="02040503050406030204" pitchFamily="18" charset="0"/>
                      </a:rPr>
                      <m:t>− </m:t>
                    </m:r>
                    <m:r>
                      <a:rPr lang="en-GB" sz="2400" i="1" dirty="0" smtClean="0">
                        <a:solidFill>
                          <a:srgbClr val="FF0000"/>
                        </a:solidFill>
                        <a:latin typeface="Cambria Math" panose="02040503050406030204" pitchFamily="18" charset="0"/>
                      </a:rPr>
                      <m:t>360</m:t>
                    </m:r>
                    <m:r>
                      <a:rPr lang="en-GB" sz="2400" i="1" dirty="0">
                        <a:solidFill>
                          <a:srgbClr val="FF0000"/>
                        </a:solidFill>
                        <a:latin typeface="Cambria Math" panose="02040503050406030204" pitchFamily="18" charset="0"/>
                      </a:rPr>
                      <m:t>°) </m:t>
                    </m:r>
                  </m:oMath>
                </a14:m>
                <a:r>
                  <a:rPr lang="en-GB" sz="2400" dirty="0">
                    <a:solidFill>
                      <a:srgbClr val="FF0000"/>
                    </a:solidFill>
                  </a:rPr>
                  <a:t>=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1</a:t>
                </a:r>
              </a:p>
            </p:txBody>
          </p:sp>
        </mc:Choice>
        <mc:Fallback xmlns="">
          <p:sp>
            <p:nvSpPr>
              <p:cNvPr id="18" name="TextBox 17">
                <a:extLst>
                  <a:ext uri="{FF2B5EF4-FFF2-40B4-BE49-F238E27FC236}">
                    <a16:creationId xmlns:a16="http://schemas.microsoft.com/office/drawing/2014/main" id="{4A759C08-677D-7C43-AC07-29E43938C667}"/>
                  </a:ext>
                </a:extLst>
              </p:cNvPr>
              <p:cNvSpPr txBox="1">
                <a:spLocks noRot="1" noChangeAspect="1" noMove="1" noResize="1" noEditPoints="1" noAdjustHandles="1" noChangeArrowheads="1" noChangeShapeType="1" noTextEdit="1"/>
              </p:cNvSpPr>
              <p:nvPr/>
            </p:nvSpPr>
            <p:spPr>
              <a:xfrm>
                <a:off x="4008946" y="4094748"/>
                <a:ext cx="4123307" cy="461665"/>
              </a:xfrm>
              <a:prstGeom prst="rect">
                <a:avLst/>
              </a:prstGeom>
              <a:blipFill>
                <a:blip r:embed="rId17"/>
                <a:stretch>
                  <a:fillRect t="-7895" b="-236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8941DEC-6C8D-3748-B95B-FCC2B9CE2B8A}"/>
                  </a:ext>
                </a:extLst>
              </p:cNvPr>
              <p:cNvSpPr txBox="1"/>
              <p:nvPr/>
            </p:nvSpPr>
            <p:spPr>
              <a:xfrm>
                <a:off x="4298728" y="3559579"/>
                <a:ext cx="3063601" cy="461665"/>
              </a:xfrm>
              <a:prstGeom prst="rect">
                <a:avLst/>
              </a:prstGeom>
              <a:noFill/>
            </p:spPr>
            <p:txBody>
              <a:bodyPr wrap="square" rtlCol="0">
                <a:spAutoFit/>
              </a:bodyPr>
              <a:lstStyle/>
              <a:p>
                <a:r>
                  <a:rPr lang="en-GB" dirty="0"/>
                  <a:t>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tan </a:t>
                </a:r>
                <a14:m>
                  <m:oMath xmlns:m="http://schemas.openxmlformats.org/officeDocument/2006/math">
                    <m:r>
                      <a:rPr lang="en-GB" sz="2400" i="1" dirty="0" smtClean="0">
                        <a:solidFill>
                          <a:srgbClr val="FF0000"/>
                        </a:solidFill>
                        <a:latin typeface="Cambria Math" panose="02040503050406030204" pitchFamily="18" charset="0"/>
                      </a:rPr>
                      <m:t>45°</m:t>
                    </m:r>
                  </m:oMath>
                </a14:m>
                <a:r>
                  <a:rPr lang="en-GB"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1</a:t>
                </a:r>
              </a:p>
            </p:txBody>
          </p:sp>
        </mc:Choice>
        <mc:Fallback xmlns="">
          <p:sp>
            <p:nvSpPr>
              <p:cNvPr id="19" name="TextBox 18">
                <a:extLst>
                  <a:ext uri="{FF2B5EF4-FFF2-40B4-BE49-F238E27FC236}">
                    <a16:creationId xmlns:a16="http://schemas.microsoft.com/office/drawing/2014/main" id="{68941DEC-6C8D-3748-B95B-FCC2B9CE2B8A}"/>
                  </a:ext>
                </a:extLst>
              </p:cNvPr>
              <p:cNvSpPr txBox="1">
                <a:spLocks noRot="1" noChangeAspect="1" noMove="1" noResize="1" noEditPoints="1" noAdjustHandles="1" noChangeArrowheads="1" noChangeShapeType="1" noTextEdit="1"/>
              </p:cNvSpPr>
              <p:nvPr/>
            </p:nvSpPr>
            <p:spPr>
              <a:xfrm>
                <a:off x="4298728" y="3559579"/>
                <a:ext cx="3063601" cy="461665"/>
              </a:xfrm>
              <a:prstGeom prst="rect">
                <a:avLst/>
              </a:prstGeom>
              <a:blipFill>
                <a:blip r:embed="rId18"/>
                <a:stretch>
                  <a:fillRect t="-7895" b="-23684"/>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B7B366AF-330E-B34D-984A-9C1E200A4B73}"/>
              </a:ext>
            </a:extLst>
          </p:cNvPr>
          <p:cNvSpPr txBox="1"/>
          <p:nvPr/>
        </p:nvSpPr>
        <p:spPr>
          <a:xfrm>
            <a:off x="9264352" y="5595803"/>
            <a:ext cx="2304256" cy="1063845"/>
          </a:xfrm>
          <a:prstGeom prst="rect">
            <a:avLst/>
          </a:prstGeom>
          <a:noFill/>
          <a:ln w="12700">
            <a:solidFill>
              <a:schemeClr val="tx1"/>
            </a:solidFill>
          </a:ln>
        </p:spPr>
        <p:txBody>
          <a:bodyPr wrap="square" rtlCol="0">
            <a:spAutoFit/>
          </a:bodyPr>
          <a:lstStyle/>
          <a:p>
            <a:endParaRPr lang="en-US" dirty="0"/>
          </a:p>
        </p:txBody>
      </p:sp>
      <p:pic>
        <p:nvPicPr>
          <p:cNvPr id="21" name="Picture 20">
            <a:extLst>
              <a:ext uri="{FF2B5EF4-FFF2-40B4-BE49-F238E27FC236}">
                <a16:creationId xmlns:a16="http://schemas.microsoft.com/office/drawing/2014/main" id="{980C9680-ECE2-3B49-A62B-539E513B3471}"/>
              </a:ext>
            </a:extLst>
          </p:cNvPr>
          <p:cNvPicPr>
            <a:picLocks noChangeAspect="1"/>
          </p:cNvPicPr>
          <p:nvPr/>
        </p:nvPicPr>
        <p:blipFill>
          <a:blip r:embed="rId19"/>
          <a:stretch>
            <a:fillRect/>
          </a:stretch>
        </p:blipFill>
        <p:spPr>
          <a:xfrm>
            <a:off x="7646378" y="806580"/>
            <a:ext cx="4356100" cy="3098800"/>
          </a:xfrm>
          <a:prstGeom prst="rect">
            <a:avLst/>
          </a:prstGeom>
        </p:spPr>
      </p:pic>
      <p:sp>
        <p:nvSpPr>
          <p:cNvPr id="24" name="TextBox 23">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36788398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3" grpId="0"/>
      <p:bldP spid="15" grpId="0"/>
      <p:bldP spid="16" grpId="0"/>
      <p:bldP spid="17" grpId="0"/>
      <p:bldP spid="6" grpId="0"/>
      <p:bldP spid="9" grpId="0"/>
      <p:bldP spid="11" grpId="0"/>
      <p:bldP spid="14" grpId="0"/>
      <p:bldP spid="18" grpId="0"/>
      <p:bldP spid="19" grpId="0"/>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22420" y="61554"/>
            <a:ext cx="99695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713224F-27E2-487A-96F0-F82A599FABF2}"/>
              </a:ext>
            </a:extLst>
          </p:cNvPr>
          <p:cNvSpPr/>
          <p:nvPr/>
        </p:nvSpPr>
        <p:spPr>
          <a:xfrm>
            <a:off x="2342828" y="1471398"/>
            <a:ext cx="5319574" cy="461665"/>
          </a:xfrm>
          <a:prstGeom prst="rect">
            <a:avLst/>
          </a:prstGeom>
        </p:spPr>
        <p:txBody>
          <a:bodyPr wrap="square">
            <a:spAutoFit/>
          </a:bodyPr>
          <a:lstStyle/>
          <a:p>
            <a:r>
              <a:rPr lang="en-US" sz="2400" dirty="0"/>
              <a:t>1. Find the length marked </a:t>
            </a:r>
            <a:r>
              <a:rPr lang="en-US" sz="2400" i="1" dirty="0">
                <a:latin typeface="Times New Roman" panose="02020603050405020304" pitchFamily="18" charset="0"/>
                <a:cs typeface="Times New Roman" panose="02020603050405020304" pitchFamily="18" charset="0"/>
              </a:rPr>
              <a:t>x</a:t>
            </a:r>
            <a:r>
              <a:rPr lang="en-US" sz="2400" dirty="0"/>
              <a:t>  to 2 </a:t>
            </a:r>
            <a:r>
              <a:rPr lang="en-US" sz="2400" dirty="0" err="1"/>
              <a:t>d.p.</a:t>
            </a:r>
            <a:r>
              <a:rPr lang="en-US" sz="2400" dirty="0"/>
              <a:t> </a:t>
            </a:r>
            <a:endParaRPr lang="en-GB" sz="2400" dirty="0"/>
          </a:p>
        </p:txBody>
      </p:sp>
      <p:sp>
        <p:nvSpPr>
          <p:cNvPr id="5" name="Rectangle 4">
            <a:extLst>
              <a:ext uri="{FF2B5EF4-FFF2-40B4-BE49-F238E27FC236}">
                <a16:creationId xmlns:a16="http://schemas.microsoft.com/office/drawing/2014/main" id="{7D7FAB9E-2A12-43AF-95F4-E1619D97E8F7}"/>
              </a:ext>
            </a:extLst>
          </p:cNvPr>
          <p:cNvSpPr/>
          <p:nvPr/>
        </p:nvSpPr>
        <p:spPr>
          <a:xfrm>
            <a:off x="3529725" y="840012"/>
            <a:ext cx="6825908" cy="461665"/>
          </a:xfrm>
          <a:prstGeom prst="rect">
            <a:avLst/>
          </a:prstGeom>
        </p:spPr>
        <p:txBody>
          <a:bodyPr wrap="none">
            <a:spAutoFit/>
          </a:bodyPr>
          <a:lstStyle/>
          <a:p>
            <a:r>
              <a:rPr lang="en-US" altLang="en-US" sz="2400" dirty="0">
                <a:solidFill>
                  <a:srgbClr val="FF0000"/>
                </a:solidFill>
              </a:rPr>
              <a:t>Here are some questions to check your progress</a:t>
            </a:r>
            <a:endParaRPr lang="en-GB" sz="2400" dirty="0"/>
          </a:p>
        </p:txBody>
      </p:sp>
      <p:pic>
        <p:nvPicPr>
          <p:cNvPr id="9" name="Picture 8">
            <a:extLst>
              <a:ext uri="{FF2B5EF4-FFF2-40B4-BE49-F238E27FC236}">
                <a16:creationId xmlns:a16="http://schemas.microsoft.com/office/drawing/2014/main" id="{40A87F21-CB29-4304-8946-B37E62944014}"/>
              </a:ext>
            </a:extLst>
          </p:cNvPr>
          <p:cNvPicPr>
            <a:picLocks noChangeAspect="1"/>
          </p:cNvPicPr>
          <p:nvPr/>
        </p:nvPicPr>
        <p:blipFill>
          <a:blip r:embed="rId4"/>
          <a:stretch>
            <a:fillRect/>
          </a:stretch>
        </p:blipFill>
        <p:spPr>
          <a:xfrm>
            <a:off x="8551562" y="1308218"/>
            <a:ext cx="2240859" cy="1943401"/>
          </a:xfrm>
          <a:prstGeom prst="rect">
            <a:avLst/>
          </a:prstGeom>
        </p:spPr>
      </p:pic>
      <p:sp>
        <p:nvSpPr>
          <p:cNvPr id="10" name="Rectangle 9">
            <a:extLst>
              <a:ext uri="{FF2B5EF4-FFF2-40B4-BE49-F238E27FC236}">
                <a16:creationId xmlns:a16="http://schemas.microsoft.com/office/drawing/2014/main" id="{7D8A68C3-4CEA-402F-A3B7-F6BBA62F9E84}"/>
              </a:ext>
            </a:extLst>
          </p:cNvPr>
          <p:cNvSpPr/>
          <p:nvPr/>
        </p:nvSpPr>
        <p:spPr>
          <a:xfrm>
            <a:off x="2618156" y="2308780"/>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342C305F-E27F-40A8-BD22-427EA456563F}"/>
                  </a:ext>
                </a:extLst>
              </p:cNvPr>
              <p:cNvSpPr/>
              <p:nvPr/>
            </p:nvSpPr>
            <p:spPr>
              <a:xfrm>
                <a:off x="4397421" y="2220639"/>
                <a:ext cx="2924230" cy="616964"/>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2</m:t>
                        </m:r>
                      </m:num>
                      <m:den>
                        <m:func>
                          <m:funcPr>
                            <m:ctrlPr>
                              <a:rPr lang="en-GB" sz="2400" b="0" i="1" smtClean="0">
                                <a:solidFill>
                                  <a:srgbClr val="FF0000"/>
                                </a:solidFill>
                                <a:latin typeface="Cambria Math" panose="02040503050406030204" pitchFamily="18" charset="0"/>
                              </a:rPr>
                            </m:ctrlPr>
                          </m:funcPr>
                          <m:fName>
                            <m:r>
                              <m:rPr>
                                <m:sty m:val="p"/>
                              </m:rPr>
                              <a:rPr lang="en-GB" sz="2400" b="0" i="0" smtClean="0">
                                <a:solidFill>
                                  <a:srgbClr val="FF0000"/>
                                </a:solidFill>
                                <a:latin typeface="Cambria Math" panose="02040503050406030204" pitchFamily="18" charset="0"/>
                              </a:rPr>
                              <m:t>sin</m:t>
                            </m:r>
                          </m:fName>
                          <m:e>
                            <m:r>
                              <a:rPr lang="en-GB" sz="2400" b="0" i="1" smtClean="0">
                                <a:solidFill>
                                  <a:srgbClr val="FF0000"/>
                                </a:solidFill>
                                <a:latin typeface="Cambria Math" panose="02040503050406030204" pitchFamily="18" charset="0"/>
                              </a:rPr>
                              <m:t>50</m:t>
                            </m:r>
                          </m:e>
                        </m:func>
                      </m:den>
                    </m:f>
                  </m:oMath>
                </a14:m>
                <a:r>
                  <a:rPr lang="en-GB" sz="2400" dirty="0">
                    <a:solidFill>
                      <a:srgbClr val="FF0000"/>
                    </a:solidFill>
                  </a:rPr>
                  <a:t> = 2.61</a:t>
                </a:r>
              </a:p>
            </p:txBody>
          </p:sp>
        </mc:Choice>
        <mc:Fallback xmlns="">
          <p:sp>
            <p:nvSpPr>
              <p:cNvPr id="12" name="Rectangle 11">
                <a:extLst>
                  <a:ext uri="{FF2B5EF4-FFF2-40B4-BE49-F238E27FC236}">
                    <a16:creationId xmlns:a16="http://schemas.microsoft.com/office/drawing/2014/main" id="{342C305F-E27F-40A8-BD22-427EA456563F}"/>
                  </a:ext>
                </a:extLst>
              </p:cNvPr>
              <p:cNvSpPr>
                <a:spLocks noRot="1" noChangeAspect="1" noMove="1" noResize="1" noEditPoints="1" noAdjustHandles="1" noChangeArrowheads="1" noChangeShapeType="1" noTextEdit="1"/>
              </p:cNvSpPr>
              <p:nvPr/>
            </p:nvSpPr>
            <p:spPr>
              <a:xfrm>
                <a:off x="4397421" y="2220639"/>
                <a:ext cx="2924230" cy="616964"/>
              </a:xfrm>
              <a:prstGeom prst="rect">
                <a:avLst/>
              </a:prstGeom>
              <a:blipFill>
                <a:blip r:embed="rId5"/>
                <a:stretch>
                  <a:fillRect l="-3017" b="-102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1D1E9993-7B8B-41F8-86CD-99E3F5711D45}"/>
                  </a:ext>
                </a:extLst>
              </p:cNvPr>
              <p:cNvSpPr/>
              <p:nvPr/>
            </p:nvSpPr>
            <p:spPr>
              <a:xfrm>
                <a:off x="2342828" y="3197542"/>
                <a:ext cx="8049640" cy="623184"/>
              </a:xfrm>
              <a:prstGeom prst="rect">
                <a:avLst/>
              </a:prstGeom>
            </p:spPr>
            <p:txBody>
              <a:bodyPr wrap="none">
                <a:spAutoFit/>
              </a:bodyPr>
              <a:lstStyle/>
              <a:p>
                <a:r>
                  <a:rPr lang="en-GB" sz="2400" dirty="0"/>
                  <a:t>2.  Given that sin 45</a:t>
                </a:r>
                <a14:m>
                  <m:oMath xmlns:m="http://schemas.openxmlformats.org/officeDocument/2006/math">
                    <m:r>
                      <a:rPr lang="en-GB" sz="2400" i="1" dirty="0" smtClean="0">
                        <a:latin typeface="Cambria Math" panose="02040503050406030204" pitchFamily="18" charset="0"/>
                      </a:rPr>
                      <m:t>°</m:t>
                    </m:r>
                  </m:oMath>
                </a14:m>
                <a:r>
                  <a:rPr lang="en-GB" sz="2400" dirty="0"/>
                  <a:t> = </a:t>
                </a:r>
                <a14:m>
                  <m:oMath xmlns:m="http://schemas.openxmlformats.org/officeDocument/2006/math">
                    <m:f>
                      <m:fPr>
                        <m:ctrlPr>
                          <a:rPr lang="en-GB" sz="240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2</m:t>
                        </m:r>
                      </m:den>
                    </m:f>
                  </m:oMath>
                </a14:m>
                <a:r>
                  <a:rPr lang="en-GB" sz="2400" dirty="0"/>
                  <a:t> , f</a:t>
                </a:r>
                <a:r>
                  <a:rPr lang="en-US" sz="2400" dirty="0" err="1"/>
                  <a:t>ind</a:t>
                </a:r>
                <a:r>
                  <a:rPr lang="en-US" sz="2400" dirty="0"/>
                  <a:t>, without using a calculator,</a:t>
                </a:r>
                <a:endParaRPr lang="en-GB" sz="2400" dirty="0"/>
              </a:p>
            </p:txBody>
          </p:sp>
        </mc:Choice>
        <mc:Fallback xmlns="">
          <p:sp>
            <p:nvSpPr>
              <p:cNvPr id="15" name="Rectangle 14">
                <a:extLst>
                  <a:ext uri="{FF2B5EF4-FFF2-40B4-BE49-F238E27FC236}">
                    <a16:creationId xmlns:a16="http://schemas.microsoft.com/office/drawing/2014/main" xmlns:a14="http://schemas.microsoft.com/office/drawing/2010/main" xmlns="" id="{1D1E9993-7B8B-41F8-86CD-99E3F5711D45}"/>
                  </a:ext>
                </a:extLst>
              </p:cNvPr>
              <p:cNvSpPr>
                <a:spLocks noRot="1" noChangeAspect="1" noMove="1" noResize="1" noEditPoints="1" noAdjustHandles="1" noChangeArrowheads="1" noChangeShapeType="1" noTextEdit="1"/>
              </p:cNvSpPr>
              <p:nvPr/>
            </p:nvSpPr>
            <p:spPr>
              <a:xfrm>
                <a:off x="2342828" y="3197542"/>
                <a:ext cx="8049640" cy="623184"/>
              </a:xfrm>
              <a:prstGeom prst="rect">
                <a:avLst/>
              </a:prstGeom>
              <a:blipFill rotWithShape="1">
                <a:blip r:embed="rId6"/>
                <a:stretch>
                  <a:fillRect l="-1136" r="-1211"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B30F651-CE09-4D93-94CD-99D4201B344C}"/>
                  </a:ext>
                </a:extLst>
              </p:cNvPr>
              <p:cNvSpPr txBox="1"/>
              <p:nvPr/>
            </p:nvSpPr>
            <p:spPr>
              <a:xfrm>
                <a:off x="2520008" y="4227342"/>
                <a:ext cx="2157876" cy="461665"/>
              </a:xfrm>
              <a:prstGeom prst="rect">
                <a:avLst/>
              </a:prstGeom>
              <a:noFill/>
            </p:spPr>
            <p:txBody>
              <a:bodyPr wrap="square" rtlCol="0">
                <a:spAutoFit/>
              </a:bodyPr>
              <a:lstStyle/>
              <a:p>
                <a:r>
                  <a:rPr lang="en-GB" sz="2400" dirty="0"/>
                  <a:t>a) sin135</a:t>
                </a:r>
                <a14:m>
                  <m:oMath xmlns:m="http://schemas.openxmlformats.org/officeDocument/2006/math">
                    <m:r>
                      <a:rPr lang="en-GB" sz="2400" i="1" dirty="0" smtClean="0">
                        <a:latin typeface="Cambria Math" panose="02040503050406030204" pitchFamily="18" charset="0"/>
                      </a:rPr>
                      <m:t>°</m:t>
                    </m:r>
                  </m:oMath>
                </a14:m>
                <a:r>
                  <a:rPr lang="en-GB" sz="2400" dirty="0"/>
                  <a:t> = </a:t>
                </a:r>
              </a:p>
            </p:txBody>
          </p:sp>
        </mc:Choice>
        <mc:Fallback xmlns="">
          <p:sp>
            <p:nvSpPr>
              <p:cNvPr id="16" name="TextBox 15">
                <a:extLst>
                  <a:ext uri="{FF2B5EF4-FFF2-40B4-BE49-F238E27FC236}">
                    <a16:creationId xmlns:a16="http://schemas.microsoft.com/office/drawing/2014/main" id="{6B30F651-CE09-4D93-94CD-99D4201B344C}"/>
                  </a:ext>
                </a:extLst>
              </p:cNvPr>
              <p:cNvSpPr txBox="1">
                <a:spLocks noRot="1" noChangeAspect="1" noMove="1" noResize="1" noEditPoints="1" noAdjustHandles="1" noChangeArrowheads="1" noChangeShapeType="1" noTextEdit="1"/>
              </p:cNvSpPr>
              <p:nvPr/>
            </p:nvSpPr>
            <p:spPr>
              <a:xfrm>
                <a:off x="2520008" y="4227342"/>
                <a:ext cx="2157876" cy="461665"/>
              </a:xfrm>
              <a:prstGeom prst="rect">
                <a:avLst/>
              </a:prstGeom>
              <a:blipFill>
                <a:blip r:embed="rId7"/>
                <a:stretch>
                  <a:fillRect l="-3509"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68D0084-00DD-4398-913E-39E8FDE2C439}"/>
                  </a:ext>
                </a:extLst>
              </p:cNvPr>
              <p:cNvSpPr txBox="1"/>
              <p:nvPr/>
            </p:nvSpPr>
            <p:spPr>
              <a:xfrm>
                <a:off x="2531718" y="4833562"/>
                <a:ext cx="2177445" cy="461665"/>
              </a:xfrm>
              <a:prstGeom prst="rect">
                <a:avLst/>
              </a:prstGeom>
              <a:noFill/>
            </p:spPr>
            <p:txBody>
              <a:bodyPr wrap="square" rtlCol="0">
                <a:spAutoFit/>
              </a:bodyPr>
              <a:lstStyle/>
              <a:p>
                <a:r>
                  <a:rPr lang="en-GB" sz="2400" dirty="0"/>
                  <a:t>b) sin(</a:t>
                </a:r>
                <a14:m>
                  <m:oMath xmlns:m="http://schemas.openxmlformats.org/officeDocument/2006/math">
                    <m:r>
                      <a:rPr lang="en-GB" sz="2400" i="1" dirty="0" smtClean="0">
                        <a:solidFill>
                          <a:schemeClr val="tx1"/>
                        </a:solidFill>
                        <a:latin typeface="Cambria Math" panose="02040503050406030204" pitchFamily="18" charset="0"/>
                        <a:ea typeface="Cambria Math" panose="02040503050406030204" pitchFamily="18" charset="0"/>
                      </a:rPr>
                      <m:t>−</m:t>
                    </m:r>
                  </m:oMath>
                </a14:m>
                <a:r>
                  <a:rPr lang="en-GB" sz="2400" dirty="0"/>
                  <a:t>45</a:t>
                </a:r>
                <a14:m>
                  <m:oMath xmlns:m="http://schemas.openxmlformats.org/officeDocument/2006/math">
                    <m:r>
                      <a:rPr lang="en-GB" sz="2400" i="1" dirty="0" smtClean="0">
                        <a:latin typeface="Cambria Math" panose="02040503050406030204" pitchFamily="18" charset="0"/>
                      </a:rPr>
                      <m:t>°</m:t>
                    </m:r>
                  </m:oMath>
                </a14:m>
                <a:r>
                  <a:rPr lang="en-GB" sz="2400" dirty="0"/>
                  <a:t>) =</a:t>
                </a:r>
              </a:p>
            </p:txBody>
          </p:sp>
        </mc:Choice>
        <mc:Fallback xmlns="">
          <p:sp>
            <p:nvSpPr>
              <p:cNvPr id="17" name="TextBox 16">
                <a:extLst>
                  <a:ext uri="{FF2B5EF4-FFF2-40B4-BE49-F238E27FC236}">
                    <a16:creationId xmlns:a16="http://schemas.microsoft.com/office/drawing/2014/main" xmlns:a14="http://schemas.microsoft.com/office/drawing/2010/main" xmlns="" id="{468D0084-00DD-4398-913E-39E8FDE2C439}"/>
                  </a:ext>
                </a:extLst>
              </p:cNvPr>
              <p:cNvSpPr txBox="1">
                <a:spLocks noRot="1" noChangeAspect="1" noMove="1" noResize="1" noEditPoints="1" noAdjustHandles="1" noChangeArrowheads="1" noChangeShapeType="1" noTextEdit="1"/>
              </p:cNvSpPr>
              <p:nvPr/>
            </p:nvSpPr>
            <p:spPr>
              <a:xfrm>
                <a:off x="2531718" y="4833562"/>
                <a:ext cx="2177445" cy="461665"/>
              </a:xfrm>
              <a:prstGeom prst="rect">
                <a:avLst/>
              </a:prstGeom>
              <a:blipFill rotWithShape="1">
                <a:blip r:embed="rId8"/>
                <a:stretch>
                  <a:fillRect l="-4190" t="-9211" b="-30263"/>
                </a:stretch>
              </a:blipFill>
            </p:spPr>
            <p:txBody>
              <a:bodyPr/>
              <a:lstStyle/>
              <a:p>
                <a:r>
                  <a:rPr lang="en-GB">
                    <a:noFill/>
                  </a:rPr>
                  <a:t> </a:t>
                </a:r>
              </a:p>
            </p:txBody>
          </p:sp>
        </mc:Fallback>
      </mc:AlternateContent>
      <p:sp>
        <p:nvSpPr>
          <p:cNvPr id="18" name="TextBox 17">
            <a:extLst>
              <a:ext uri="{FF2B5EF4-FFF2-40B4-BE49-F238E27FC236}">
                <a16:creationId xmlns:a16="http://schemas.microsoft.com/office/drawing/2014/main" id="{DB97BA04-CE74-4DB8-8CF3-420B88123BA5}"/>
              </a:ext>
            </a:extLst>
          </p:cNvPr>
          <p:cNvSpPr txBox="1"/>
          <p:nvPr/>
        </p:nvSpPr>
        <p:spPr>
          <a:xfrm>
            <a:off x="2531719" y="5414090"/>
            <a:ext cx="2177444" cy="461665"/>
          </a:xfrm>
          <a:prstGeom prst="rect">
            <a:avLst/>
          </a:prstGeom>
          <a:noFill/>
        </p:spPr>
        <p:txBody>
          <a:bodyPr wrap="square" rtlCol="0">
            <a:spAutoFit/>
          </a:bodyPr>
          <a:lstStyle/>
          <a:p>
            <a:r>
              <a:rPr lang="en-GB" sz="2400" dirty="0"/>
              <a:t>c) cos 225°=</a:t>
            </a:r>
          </a:p>
        </p:txBody>
      </p:sp>
      <p:sp>
        <p:nvSpPr>
          <p:cNvPr id="19" name="TextBox 18">
            <a:extLst>
              <a:ext uri="{FF2B5EF4-FFF2-40B4-BE49-F238E27FC236}">
                <a16:creationId xmlns:a16="http://schemas.microsoft.com/office/drawing/2014/main" id="{EBBAB6C6-D384-4260-A2A0-4F147E6C57D8}"/>
              </a:ext>
            </a:extLst>
          </p:cNvPr>
          <p:cNvSpPr txBox="1"/>
          <p:nvPr/>
        </p:nvSpPr>
        <p:spPr>
          <a:xfrm>
            <a:off x="2434265" y="6032070"/>
            <a:ext cx="2739254" cy="461665"/>
          </a:xfrm>
          <a:prstGeom prst="rect">
            <a:avLst/>
          </a:prstGeom>
          <a:noFill/>
        </p:spPr>
        <p:txBody>
          <a:bodyPr wrap="square" rtlCol="0">
            <a:spAutoFit/>
          </a:bodyPr>
          <a:lstStyle/>
          <a:p>
            <a:r>
              <a:rPr lang="en-GB" sz="2400" dirty="0"/>
              <a:t> d) tan 135°=</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ABDECA57-B9FD-49C0-B396-4686AE3D4F3E}"/>
                  </a:ext>
                </a:extLst>
              </p:cNvPr>
              <p:cNvSpPr/>
              <p:nvPr/>
            </p:nvSpPr>
            <p:spPr>
              <a:xfrm>
                <a:off x="4617398" y="4141510"/>
                <a:ext cx="4532010" cy="623184"/>
              </a:xfrm>
              <a:prstGeom prst="rect">
                <a:avLst/>
              </a:prstGeom>
            </p:spPr>
            <p:txBody>
              <a:bodyPr wrap="none">
                <a:spAutoFit/>
              </a:bodyPr>
              <a:lstStyle/>
              <a:p>
                <a:r>
                  <a:rPr lang="en-GB" sz="2400" dirty="0">
                    <a:solidFill>
                      <a:srgbClr val="FF0000"/>
                    </a:solidFill>
                  </a:rPr>
                  <a:t>sin(180</a:t>
                </a:r>
                <a14:m>
                  <m:oMath xmlns:m="http://schemas.openxmlformats.org/officeDocument/2006/math">
                    <m:r>
                      <a:rPr lang="en-GB" sz="2400" i="1" dirty="0" smtClean="0">
                        <a:solidFill>
                          <a:srgbClr val="FF0000"/>
                        </a:solidFill>
                        <a:latin typeface="Cambria Math" panose="02040503050406030204" pitchFamily="18" charset="0"/>
                      </a:rPr>
                      <m:t>°</m:t>
                    </m:r>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135</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rPr>
                  <a:t>) = sin 45</a:t>
                </a:r>
                <a14:m>
                  <m:oMath xmlns:m="http://schemas.openxmlformats.org/officeDocument/2006/math">
                    <m:r>
                      <a:rPr lang="en-GB" sz="2400" i="1" dirty="0" smtClean="0">
                        <a:solidFill>
                          <a:srgbClr val="FF0000"/>
                        </a:solidFill>
                        <a:latin typeface="Cambria Math" panose="02040503050406030204" pitchFamily="18" charset="0"/>
                      </a:rPr>
                      <m:t>° </m:t>
                    </m:r>
                  </m:oMath>
                </a14:m>
                <a:r>
                  <a:rPr lang="en-GB" sz="2400" dirty="0">
                    <a:solidFill>
                      <a:srgbClr val="FF0000"/>
                    </a:solidFill>
                  </a:rPr>
                  <a:t>=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2</m:t>
                        </m:r>
                      </m:den>
                    </m:f>
                  </m:oMath>
                </a14:m>
                <a:r>
                  <a:rPr lang="en-GB" sz="2400" dirty="0">
                    <a:solidFill>
                      <a:srgbClr val="FF0000"/>
                    </a:solidFill>
                  </a:rPr>
                  <a:t> </a:t>
                </a:r>
              </a:p>
            </p:txBody>
          </p:sp>
        </mc:Choice>
        <mc:Fallback xmlns="">
          <p:sp>
            <p:nvSpPr>
              <p:cNvPr id="20" name="Rectangle 19">
                <a:extLst>
                  <a:ext uri="{FF2B5EF4-FFF2-40B4-BE49-F238E27FC236}">
                    <a16:creationId xmlns:a16="http://schemas.microsoft.com/office/drawing/2014/main" id="{ABDECA57-B9FD-49C0-B396-4686AE3D4F3E}"/>
                  </a:ext>
                </a:extLst>
              </p:cNvPr>
              <p:cNvSpPr>
                <a:spLocks noRot="1" noChangeAspect="1" noMove="1" noResize="1" noEditPoints="1" noAdjustHandles="1" noChangeArrowheads="1" noChangeShapeType="1" noTextEdit="1"/>
              </p:cNvSpPr>
              <p:nvPr/>
            </p:nvSpPr>
            <p:spPr>
              <a:xfrm>
                <a:off x="4617398" y="4141510"/>
                <a:ext cx="4532010" cy="623184"/>
              </a:xfrm>
              <a:prstGeom prst="rect">
                <a:avLst/>
              </a:prstGeom>
              <a:blipFill>
                <a:blip r:embed="rId9"/>
                <a:stretch>
                  <a:fillRect l="-1961"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316561BF-E744-42FA-883C-70BD0237585F}"/>
                  </a:ext>
                </a:extLst>
              </p:cNvPr>
              <p:cNvSpPr/>
              <p:nvPr/>
            </p:nvSpPr>
            <p:spPr>
              <a:xfrm>
                <a:off x="4709163" y="4764694"/>
                <a:ext cx="2393604" cy="623184"/>
              </a:xfrm>
              <a:prstGeom prst="rect">
                <a:avLst/>
              </a:prstGeom>
            </p:spPr>
            <p:txBody>
              <a:bodyPr wrap="none">
                <a:spAutoFit/>
              </a:bodyPr>
              <a:lstStyle/>
              <a:p>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sin 45</a:t>
                </a:r>
                <a14:m>
                  <m:oMath xmlns:m="http://schemas.openxmlformats.org/officeDocument/2006/math">
                    <m:r>
                      <a:rPr lang="en-GB" sz="2400" i="1" dirty="0">
                        <a:solidFill>
                          <a:srgbClr val="FF0000"/>
                        </a:solidFill>
                        <a:latin typeface="Cambria Math" panose="02040503050406030204" pitchFamily="18" charset="0"/>
                      </a:rPr>
                      <m:t>°</m:t>
                    </m:r>
                  </m:oMath>
                </a14:m>
                <a:r>
                  <a:rPr lang="en-GB"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ea typeface="Cambria Math" panose="02040503050406030204" pitchFamily="18" charset="0"/>
                          </a:rPr>
                          <m:t>√2</m:t>
                        </m:r>
                      </m:den>
                    </m:f>
                  </m:oMath>
                </a14:m>
                <a:endParaRPr lang="en-GB" sz="2400" dirty="0">
                  <a:solidFill>
                    <a:srgbClr val="FF0000"/>
                  </a:solidFill>
                </a:endParaRPr>
              </a:p>
            </p:txBody>
          </p:sp>
        </mc:Choice>
        <mc:Fallback xmlns="">
          <p:sp>
            <p:nvSpPr>
              <p:cNvPr id="21" name="Rectangle 20">
                <a:extLst>
                  <a:ext uri="{FF2B5EF4-FFF2-40B4-BE49-F238E27FC236}">
                    <a16:creationId xmlns:a16="http://schemas.microsoft.com/office/drawing/2014/main" id="{316561BF-E744-42FA-883C-70BD0237585F}"/>
                  </a:ext>
                </a:extLst>
              </p:cNvPr>
              <p:cNvSpPr>
                <a:spLocks noRot="1" noChangeAspect="1" noMove="1" noResize="1" noEditPoints="1" noAdjustHandles="1" noChangeArrowheads="1" noChangeShapeType="1" noTextEdit="1"/>
              </p:cNvSpPr>
              <p:nvPr/>
            </p:nvSpPr>
            <p:spPr>
              <a:xfrm>
                <a:off x="4709163" y="4764694"/>
                <a:ext cx="2393604" cy="623184"/>
              </a:xfrm>
              <a:prstGeom prst="rect">
                <a:avLst/>
              </a:prstGeom>
              <a:blipFill>
                <a:blip r:embed="rId10"/>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C6976A37-FFA9-4E65-9549-6EA822D3B23C}"/>
                  </a:ext>
                </a:extLst>
              </p:cNvPr>
              <p:cNvSpPr/>
              <p:nvPr/>
            </p:nvSpPr>
            <p:spPr>
              <a:xfrm>
                <a:off x="4709163" y="5346566"/>
                <a:ext cx="5381601" cy="623184"/>
              </a:xfrm>
              <a:prstGeom prst="rect">
                <a:avLst/>
              </a:prstGeom>
            </p:spPr>
            <p:txBody>
              <a:bodyPr wrap="none">
                <a:spAutoFit/>
              </a:bodyPr>
              <a:lstStyle/>
              <a:p>
                <a:r>
                  <a:rPr lang="en-GB" sz="2400" dirty="0">
                    <a:solidFill>
                      <a:srgbClr val="FF0000"/>
                    </a:solidFill>
                  </a:rPr>
                  <a:t>sin(90</a:t>
                </a:r>
                <a14:m>
                  <m:oMath xmlns:m="http://schemas.openxmlformats.org/officeDocument/2006/math">
                    <m:r>
                      <a:rPr lang="en-GB" sz="2400" i="1" dirty="0" smtClean="0">
                        <a:solidFill>
                          <a:srgbClr val="FF0000"/>
                        </a:solidFill>
                        <a:latin typeface="Cambria Math" panose="02040503050406030204" pitchFamily="18" charset="0"/>
                      </a:rPr>
                      <m:t>°</m:t>
                    </m:r>
                    <m:r>
                      <a:rPr lang="en-GB" sz="2400" i="1" dirty="0">
                        <a:solidFill>
                          <a:srgbClr val="FF0000"/>
                        </a:solidFill>
                        <a:latin typeface="Cambria Math" panose="02040503050406030204" pitchFamily="18" charset="0"/>
                        <a:ea typeface="Cambria Math" panose="02040503050406030204" pitchFamily="18" charset="0"/>
                      </a:rPr>
                      <m:t> − </m:t>
                    </m:r>
                  </m:oMath>
                </a14:m>
                <a:r>
                  <a:rPr lang="en-GB" sz="2400" dirty="0">
                    <a:solidFill>
                      <a:srgbClr val="FF0000"/>
                    </a:solidFill>
                  </a:rPr>
                  <a:t>225</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rPr>
                  <a:t>) = sin(</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135</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ea typeface="Cambria Math" panose="02040503050406030204" pitchFamily="18" charset="0"/>
                          </a:rPr>
                          <m:t>√2</m:t>
                        </m:r>
                      </m:den>
                    </m:f>
                  </m:oMath>
                </a14:m>
                <a:r>
                  <a:rPr lang="en-GB" sz="2400" dirty="0">
                    <a:solidFill>
                      <a:srgbClr val="FF0000"/>
                    </a:solidFill>
                  </a:rPr>
                  <a:t> </a:t>
                </a:r>
              </a:p>
            </p:txBody>
          </p:sp>
        </mc:Choice>
        <mc:Fallback xmlns="">
          <p:sp>
            <p:nvSpPr>
              <p:cNvPr id="6" name="Rectangle 5">
                <a:extLst>
                  <a:ext uri="{FF2B5EF4-FFF2-40B4-BE49-F238E27FC236}">
                    <a16:creationId xmlns:a16="http://schemas.microsoft.com/office/drawing/2014/main" id="{C6976A37-FFA9-4E65-9549-6EA822D3B23C}"/>
                  </a:ext>
                </a:extLst>
              </p:cNvPr>
              <p:cNvSpPr>
                <a:spLocks noRot="1" noChangeAspect="1" noMove="1" noResize="1" noEditPoints="1" noAdjustHandles="1" noChangeArrowheads="1" noChangeShapeType="1" noTextEdit="1"/>
              </p:cNvSpPr>
              <p:nvPr/>
            </p:nvSpPr>
            <p:spPr>
              <a:xfrm>
                <a:off x="4709163" y="5346566"/>
                <a:ext cx="5381601" cy="623184"/>
              </a:xfrm>
              <a:prstGeom prst="rect">
                <a:avLst/>
              </a:prstGeom>
              <a:blipFill>
                <a:blip r:embed="rId11"/>
                <a:stretch>
                  <a:fillRect l="-1647"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BE3FE6FC-CD43-4533-8F74-4E2A6457E9D7}"/>
                  </a:ext>
                </a:extLst>
              </p:cNvPr>
              <p:cNvSpPr/>
              <p:nvPr/>
            </p:nvSpPr>
            <p:spPr>
              <a:xfrm>
                <a:off x="4617398" y="6047297"/>
                <a:ext cx="5376793" cy="461665"/>
              </a:xfrm>
              <a:prstGeom prst="rect">
                <a:avLst/>
              </a:prstGeom>
            </p:spPr>
            <p:txBody>
              <a:bodyPr wrap="none">
                <a:spAutoFit/>
              </a:bodyPr>
              <a:lstStyle/>
              <a:p>
                <a:r>
                  <a:rPr lang="en-GB" sz="2400" dirty="0">
                    <a:solidFill>
                      <a:srgbClr val="FF0000"/>
                    </a:solidFill>
                  </a:rPr>
                  <a:t>tan (135</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ea typeface="Cambria Math" panose="02040503050406030204" pitchFamily="18" charset="0"/>
                  </a:rPr>
                  <a:t>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180</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rPr>
                  <a:t>) = tan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45</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rPr>
                  <a:t>) =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1</a:t>
                </a:r>
                <a:endParaRPr lang="en-GB" sz="2400" dirty="0"/>
              </a:p>
            </p:txBody>
          </p:sp>
        </mc:Choice>
        <mc:Fallback xmlns="">
          <p:sp>
            <p:nvSpPr>
              <p:cNvPr id="7" name="Rectangle 6">
                <a:extLst>
                  <a:ext uri="{FF2B5EF4-FFF2-40B4-BE49-F238E27FC236}">
                    <a16:creationId xmlns:a16="http://schemas.microsoft.com/office/drawing/2014/main" id="{BE3FE6FC-CD43-4533-8F74-4E2A6457E9D7}"/>
                  </a:ext>
                </a:extLst>
              </p:cNvPr>
              <p:cNvSpPr>
                <a:spLocks noRot="1" noChangeAspect="1" noMove="1" noResize="1" noEditPoints="1" noAdjustHandles="1" noChangeArrowheads="1" noChangeShapeType="1" noTextEdit="1"/>
              </p:cNvSpPr>
              <p:nvPr/>
            </p:nvSpPr>
            <p:spPr>
              <a:xfrm>
                <a:off x="4617398" y="6047297"/>
                <a:ext cx="5376793" cy="461665"/>
              </a:xfrm>
              <a:prstGeom prst="rect">
                <a:avLst/>
              </a:prstGeom>
              <a:blipFill>
                <a:blip r:embed="rId12"/>
                <a:stretch>
                  <a:fillRect l="-1651" t="-7895" b="-23684"/>
                </a:stretch>
              </a:blipFill>
            </p:spPr>
            <p:txBody>
              <a:bodyPr/>
              <a:lstStyle/>
              <a:p>
                <a:r>
                  <a:rPr lang="en-US">
                    <a:noFill/>
                  </a:rPr>
                  <a:t> </a:t>
                </a:r>
              </a:p>
            </p:txBody>
          </p:sp>
        </mc:Fallback>
      </mc:AlternateContent>
      <p:sp>
        <p:nvSpPr>
          <p:cNvPr id="22" name="Rectangle 21">
            <a:extLst>
              <a:ext uri="{FF2B5EF4-FFF2-40B4-BE49-F238E27FC236}">
                <a16:creationId xmlns:a16="http://schemas.microsoft.com/office/drawing/2014/main" id="{25E122F0-39F1-8044-A701-D91B71D2E908}"/>
              </a:ext>
            </a:extLst>
          </p:cNvPr>
          <p:cNvSpPr/>
          <p:nvPr/>
        </p:nvSpPr>
        <p:spPr>
          <a:xfrm>
            <a:off x="5822189" y="3725961"/>
            <a:ext cx="1468672" cy="461665"/>
          </a:xfrm>
          <a:prstGeom prst="rect">
            <a:avLst/>
          </a:prstGeom>
        </p:spPr>
        <p:txBody>
          <a:bodyPr wrap="none">
            <a:spAutoFit/>
          </a:bodyPr>
          <a:lstStyle/>
          <a:p>
            <a:r>
              <a:rPr lang="en-GB" sz="2400" b="1" dirty="0"/>
              <a:t>Answers</a:t>
            </a:r>
          </a:p>
        </p:txBody>
      </p:sp>
      <p:sp>
        <p:nvSpPr>
          <p:cNvPr id="23" name="TextBox 22">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26409250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3</a:t>
            </a:r>
            <a:endParaRPr lang="en-GB" dirty="0"/>
          </a:p>
        </p:txBody>
      </p:sp>
    </p:spTree>
    <p:extLst>
      <p:ext uri="{BB962C8B-B14F-4D97-AF65-F5344CB8AC3E}">
        <p14:creationId xmlns:p14="http://schemas.microsoft.com/office/powerpoint/2010/main" val="200651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545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Solving Trigonometrical Equations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2F534981-0DD8-4484-A5E7-AA70225E4C1B}"/>
              </a:ext>
            </a:extLst>
          </p:cNvPr>
          <p:cNvSpPr/>
          <p:nvPr/>
        </p:nvSpPr>
        <p:spPr>
          <a:xfrm>
            <a:off x="2390739" y="603184"/>
            <a:ext cx="9538964" cy="2015936"/>
          </a:xfrm>
          <a:prstGeom prst="rect">
            <a:avLst/>
          </a:prstGeom>
        </p:spPr>
        <p:txBody>
          <a:bodyPr wrap="square">
            <a:spAutoFit/>
          </a:bodyPr>
          <a:lstStyle/>
          <a:p>
            <a:pPr>
              <a:spcAft>
                <a:spcPts val="600"/>
              </a:spcAft>
            </a:pPr>
            <a:r>
              <a:rPr lang="en-US" sz="2400" dirty="0"/>
              <a:t>Trigonometric functions can be used to model physical phenomena but applying these functions to problems in the real world will often result in a trigonometric equation to solve. </a:t>
            </a:r>
          </a:p>
          <a:p>
            <a:r>
              <a:rPr lang="en-US" sz="2400" dirty="0"/>
              <a:t>In this section, you will consider some simple equations to solve. These will highlight the difficulties that can occur. </a:t>
            </a:r>
            <a:endParaRPr lang="en-GB" sz="2400" dirty="0"/>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46BEED8B-4CD9-4A34-A278-10B33CF468FC}"/>
                  </a:ext>
                </a:extLst>
              </p:cNvPr>
              <p:cNvSpPr/>
              <p:nvPr/>
            </p:nvSpPr>
            <p:spPr>
              <a:xfrm>
                <a:off x="2381413" y="3085013"/>
                <a:ext cx="9768408" cy="461665"/>
              </a:xfrm>
              <a:prstGeom prst="rect">
                <a:avLst/>
              </a:prstGeom>
            </p:spPr>
            <p:txBody>
              <a:bodyPr wrap="square">
                <a:spAutoFit/>
              </a:bodyPr>
              <a:lstStyle/>
              <a:p>
                <a:r>
                  <a:rPr lang="en-US" sz="2400" dirty="0"/>
                  <a:t>Solve 3 cos 𝑥 = −0.6  for  0</a:t>
                </a:r>
                <a14:m>
                  <m:oMath xmlns:m="http://schemas.openxmlformats.org/officeDocument/2006/math">
                    <m:r>
                      <a:rPr lang="en-US" sz="2400" i="1" dirty="0" smtClean="0">
                        <a:latin typeface="Cambria Math" panose="02040503050406030204" pitchFamily="18" charset="0"/>
                      </a:rPr>
                      <m:t>° </m:t>
                    </m:r>
                  </m:oMath>
                </a14:m>
                <a:r>
                  <a:rPr lang="en-US" sz="2400" dirty="0"/>
                  <a:t>≤ 𝑥 ≤ 360</a:t>
                </a:r>
                <a14:m>
                  <m:oMath xmlns:m="http://schemas.openxmlformats.org/officeDocument/2006/math">
                    <m:r>
                      <a:rPr lang="en-US" sz="2400" i="1" dirty="0" smtClean="0">
                        <a:latin typeface="Cambria Math" panose="02040503050406030204" pitchFamily="18" charset="0"/>
                      </a:rPr>
                      <m:t>°</m:t>
                    </m:r>
                  </m:oMath>
                </a14:m>
                <a:r>
                  <a:rPr lang="en-US" sz="2400" dirty="0"/>
                  <a:t>,  giving the answer to 1 </a:t>
                </a:r>
                <a:r>
                  <a:rPr lang="en-US" sz="2400" dirty="0" err="1"/>
                  <a:t>d.p.</a:t>
                </a:r>
                <a:endParaRPr lang="en-GB" sz="2400" dirty="0"/>
              </a:p>
            </p:txBody>
          </p:sp>
        </mc:Choice>
        <mc:Fallback xmlns="">
          <p:sp>
            <p:nvSpPr>
              <p:cNvPr id="4" name="Rectangle 3">
                <a:extLst>
                  <a:ext uri="{FF2B5EF4-FFF2-40B4-BE49-F238E27FC236}">
                    <a16:creationId xmlns:a16="http://schemas.microsoft.com/office/drawing/2014/main" xmlns:a14="http://schemas.microsoft.com/office/drawing/2010/main" xmlns="" id="{46BEED8B-4CD9-4A34-A278-10B33CF468FC}"/>
                  </a:ext>
                </a:extLst>
              </p:cNvPr>
              <p:cNvSpPr>
                <a:spLocks noRot="1" noChangeAspect="1" noMove="1" noResize="1" noEditPoints="1" noAdjustHandles="1" noChangeArrowheads="1" noChangeShapeType="1" noTextEdit="1"/>
              </p:cNvSpPr>
              <p:nvPr/>
            </p:nvSpPr>
            <p:spPr>
              <a:xfrm>
                <a:off x="2381413" y="3085013"/>
                <a:ext cx="9768408" cy="461665"/>
              </a:xfrm>
              <a:prstGeom prst="rect">
                <a:avLst/>
              </a:prstGeom>
              <a:blipFill rotWithShape="1">
                <a:blip r:embed="rId4"/>
                <a:stretch>
                  <a:fillRect l="-999" t="-10526" b="-30263"/>
                </a:stretch>
              </a:blipFill>
            </p:spPr>
            <p:txBody>
              <a:bodyPr/>
              <a:lstStyle/>
              <a:p>
                <a:r>
                  <a:rPr lang="en-GB">
                    <a:noFill/>
                  </a:rPr>
                  <a:t> </a:t>
                </a:r>
              </a:p>
            </p:txBody>
          </p:sp>
        </mc:Fallback>
      </mc:AlternateContent>
      <p:sp>
        <p:nvSpPr>
          <p:cNvPr id="5" name="Rectangle 4">
            <a:extLst>
              <a:ext uri="{FF2B5EF4-FFF2-40B4-BE49-F238E27FC236}">
                <a16:creationId xmlns:a16="http://schemas.microsoft.com/office/drawing/2014/main" id="{AE44BBB5-6F05-49F9-843B-88E09F968A43}"/>
              </a:ext>
            </a:extLst>
          </p:cNvPr>
          <p:cNvSpPr/>
          <p:nvPr/>
        </p:nvSpPr>
        <p:spPr>
          <a:xfrm>
            <a:off x="2385347" y="2640736"/>
            <a:ext cx="1451038" cy="461665"/>
          </a:xfrm>
          <a:prstGeom prst="rect">
            <a:avLst/>
          </a:prstGeom>
        </p:spPr>
        <p:txBody>
          <a:bodyPr wrap="none">
            <a:spAutoFit/>
          </a:bodyPr>
          <a:lstStyle/>
          <a:p>
            <a:r>
              <a:rPr lang="en-US" sz="2400" b="1" dirty="0"/>
              <a:t>E</a:t>
            </a:r>
            <a:r>
              <a:rPr lang="en-GB" sz="2400" b="1" dirty="0" err="1"/>
              <a:t>xample</a:t>
            </a:r>
            <a:endParaRPr lang="en-GB" sz="2400" b="1" dirty="0"/>
          </a:p>
        </p:txBody>
      </p:sp>
      <p:pic>
        <p:nvPicPr>
          <p:cNvPr id="6" name="Picture 5">
            <a:extLst>
              <a:ext uri="{FF2B5EF4-FFF2-40B4-BE49-F238E27FC236}">
                <a16:creationId xmlns:a16="http://schemas.microsoft.com/office/drawing/2014/main" id="{2AFF4FD9-4242-4AC2-86C9-DB70023387B2}"/>
              </a:ext>
            </a:extLst>
          </p:cNvPr>
          <p:cNvPicPr>
            <a:picLocks noChangeAspect="1"/>
          </p:cNvPicPr>
          <p:nvPr/>
        </p:nvPicPr>
        <p:blipFill>
          <a:blip r:embed="rId5"/>
          <a:stretch>
            <a:fillRect/>
          </a:stretch>
        </p:blipFill>
        <p:spPr>
          <a:xfrm>
            <a:off x="8137883" y="3685502"/>
            <a:ext cx="3882393" cy="2983858"/>
          </a:xfrm>
          <a:prstGeom prst="rect">
            <a:avLst/>
          </a:prstGeom>
        </p:spPr>
      </p:pic>
      <p:sp>
        <p:nvSpPr>
          <p:cNvPr id="7" name="Rectangle 6">
            <a:extLst>
              <a:ext uri="{FF2B5EF4-FFF2-40B4-BE49-F238E27FC236}">
                <a16:creationId xmlns:a16="http://schemas.microsoft.com/office/drawing/2014/main" id="{BAAAC7F1-57E3-4EAB-87BA-4ACB9960D391}"/>
              </a:ext>
            </a:extLst>
          </p:cNvPr>
          <p:cNvSpPr/>
          <p:nvPr/>
        </p:nvSpPr>
        <p:spPr>
          <a:xfrm>
            <a:off x="2390739" y="3514131"/>
            <a:ext cx="1412566" cy="461665"/>
          </a:xfrm>
          <a:prstGeom prst="rect">
            <a:avLst/>
          </a:prstGeom>
        </p:spPr>
        <p:txBody>
          <a:bodyPr wrap="none">
            <a:spAutoFit/>
          </a:bodyPr>
          <a:lstStyle/>
          <a:p>
            <a:r>
              <a:rPr lang="en-US" sz="2400" b="1" dirty="0"/>
              <a:t>Solution</a:t>
            </a:r>
            <a:endParaRPr lang="en-GB" sz="2400" b="1" dirty="0"/>
          </a:p>
        </p:txBody>
      </p:sp>
      <p:sp>
        <p:nvSpPr>
          <p:cNvPr id="8" name="Rectangle 7">
            <a:extLst>
              <a:ext uri="{FF2B5EF4-FFF2-40B4-BE49-F238E27FC236}">
                <a16:creationId xmlns:a16="http://schemas.microsoft.com/office/drawing/2014/main" id="{8F78CD21-BB0F-4F20-A8CC-37ED15A6B06A}"/>
              </a:ext>
            </a:extLst>
          </p:cNvPr>
          <p:cNvSpPr/>
          <p:nvPr/>
        </p:nvSpPr>
        <p:spPr>
          <a:xfrm>
            <a:off x="2381413" y="3916010"/>
            <a:ext cx="1882247" cy="461665"/>
          </a:xfrm>
          <a:prstGeom prst="rect">
            <a:avLst/>
          </a:prstGeom>
        </p:spPr>
        <p:txBody>
          <a:bodyPr wrap="none">
            <a:spAutoFit/>
          </a:bodyPr>
          <a:lstStyle/>
          <a:p>
            <a:r>
              <a:rPr lang="en-GB" sz="2400" dirty="0">
                <a:solidFill>
                  <a:srgbClr val="FF0000"/>
                </a:solidFill>
              </a:rPr>
              <a:t>Rearranging</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0B066E6-AD26-42D6-8B1D-46F3FB4EA560}"/>
                  </a:ext>
                </a:extLst>
              </p:cNvPr>
              <p:cNvSpPr/>
              <p:nvPr/>
            </p:nvSpPr>
            <p:spPr>
              <a:xfrm>
                <a:off x="4721942" y="3828551"/>
                <a:ext cx="2858475" cy="616515"/>
              </a:xfrm>
              <a:prstGeom prst="rect">
                <a:avLst/>
              </a:prstGeom>
            </p:spPr>
            <p:txBody>
              <a:bodyPr wrap="none">
                <a:spAutoFit/>
              </a:bodyPr>
              <a:lstStyle/>
              <a:p>
                <a:r>
                  <a:rPr lang="en-GB" sz="2400" dirty="0">
                    <a:solidFill>
                      <a:srgbClr val="FF0000"/>
                    </a:solidFill>
                  </a:rPr>
                  <a:t>cos 𝑥 =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−0.6</m:t>
                        </m:r>
                      </m:num>
                      <m:den>
                        <m:r>
                          <a:rPr lang="en-GB" sz="2400" b="0" i="1" smtClean="0">
                            <a:solidFill>
                              <a:srgbClr val="FF0000"/>
                            </a:solidFill>
                            <a:latin typeface="Cambria Math" panose="02040503050406030204" pitchFamily="18" charset="0"/>
                          </a:rPr>
                          <m:t>3</m:t>
                        </m:r>
                      </m:den>
                    </m:f>
                  </m:oMath>
                </a14:m>
                <a:r>
                  <a:rPr lang="en-GB" sz="2400" dirty="0">
                    <a:solidFill>
                      <a:srgbClr val="FF0000"/>
                    </a:solidFill>
                  </a:rPr>
                  <a:t> = − 0.2.</a:t>
                </a:r>
              </a:p>
            </p:txBody>
          </p:sp>
        </mc:Choice>
        <mc:Fallback xmlns="">
          <p:sp>
            <p:nvSpPr>
              <p:cNvPr id="9" name="Rectangle 8">
                <a:extLst>
                  <a:ext uri="{FF2B5EF4-FFF2-40B4-BE49-F238E27FC236}">
                    <a16:creationId xmlns="" xmlns:a16="http://schemas.microsoft.com/office/drawing/2014/main" xmlns:a14="http://schemas.microsoft.com/office/drawing/2010/main" id="{30B066E6-AD26-42D6-8B1D-46F3FB4EA560}"/>
                  </a:ext>
                </a:extLst>
              </p:cNvPr>
              <p:cNvSpPr>
                <a:spLocks noRot="1" noChangeAspect="1" noMove="1" noResize="1" noEditPoints="1" noAdjustHandles="1" noChangeArrowheads="1" noChangeShapeType="1" noTextEdit="1"/>
              </p:cNvSpPr>
              <p:nvPr/>
            </p:nvSpPr>
            <p:spPr>
              <a:xfrm>
                <a:off x="4721942" y="3828551"/>
                <a:ext cx="2858475" cy="616515"/>
              </a:xfrm>
              <a:prstGeom prst="rect">
                <a:avLst/>
              </a:prstGeom>
              <a:blipFill rotWithShape="1">
                <a:blip r:embed="rId6"/>
                <a:stretch>
                  <a:fillRect l="-3412" r="-2345" b="-8911"/>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2E8B820A-0A77-45DC-9A33-8E2206E7BB48}"/>
              </a:ext>
            </a:extLst>
          </p:cNvPr>
          <p:cNvSpPr/>
          <p:nvPr/>
        </p:nvSpPr>
        <p:spPr>
          <a:xfrm>
            <a:off x="2370945" y="4331508"/>
            <a:ext cx="5669271" cy="1200329"/>
          </a:xfrm>
          <a:prstGeom prst="rect">
            <a:avLst/>
          </a:prstGeom>
        </p:spPr>
        <p:txBody>
          <a:bodyPr wrap="square">
            <a:spAutoFit/>
          </a:bodyPr>
          <a:lstStyle/>
          <a:p>
            <a:r>
              <a:rPr lang="en-US" sz="2400" dirty="0">
                <a:solidFill>
                  <a:srgbClr val="FF0000"/>
                </a:solidFill>
              </a:rPr>
              <a:t>The graphs of the functions are shown </a:t>
            </a:r>
          </a:p>
          <a:p>
            <a:r>
              <a:rPr lang="en-US" sz="2400" dirty="0">
                <a:solidFill>
                  <a:srgbClr val="FF0000"/>
                </a:solidFill>
              </a:rPr>
              <a:t>and using the ‘inverse </a:t>
            </a:r>
            <a:r>
              <a:rPr lang="en-US" sz="2400" dirty="0" err="1">
                <a:solidFill>
                  <a:srgbClr val="FF0000"/>
                </a:solidFill>
              </a:rPr>
              <a:t>cos’</a:t>
            </a:r>
            <a:r>
              <a:rPr lang="en-US" sz="2400" dirty="0">
                <a:solidFill>
                  <a:srgbClr val="FF0000"/>
                </a:solidFill>
              </a:rPr>
              <a:t> button on </a:t>
            </a:r>
          </a:p>
          <a:p>
            <a:r>
              <a:rPr lang="en-US" sz="2400" dirty="0">
                <a:solidFill>
                  <a:srgbClr val="FF0000"/>
                </a:solidFill>
              </a:rPr>
              <a:t>your calculator gives:  </a:t>
            </a:r>
            <a:endParaRPr lang="en-GB" sz="2400" dirty="0">
              <a:solidFill>
                <a:srgbClr val="FF0000"/>
              </a:solidFill>
            </a:endParaRP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C3419DC8-F5C4-4308-A9B1-30F97C0F264E}"/>
                  </a:ext>
                </a:extLst>
              </p:cNvPr>
              <p:cNvSpPr/>
              <p:nvPr/>
            </p:nvSpPr>
            <p:spPr>
              <a:xfrm>
                <a:off x="2390739" y="5519102"/>
                <a:ext cx="6362731" cy="1277273"/>
              </a:xfrm>
              <a:prstGeom prst="rect">
                <a:avLst/>
              </a:prstGeom>
            </p:spPr>
            <p:txBody>
              <a:bodyPr wrap="square">
                <a:spAutoFit/>
              </a:bodyPr>
              <a:lstStyle/>
              <a:p>
                <a:pPr>
                  <a:spcAft>
                    <a:spcPts val="0"/>
                  </a:spcAft>
                </a:pPr>
                <a:r>
                  <a:rPr lang="en-US" sz="2400" dirty="0">
                    <a:solidFill>
                      <a:srgbClr val="FF0000"/>
                    </a:solidFill>
                  </a:rPr>
                  <a:t>                         𝑎 = 101.5</a:t>
                </a:r>
                <a14:m>
                  <m:oMath xmlns:m="http://schemas.openxmlformats.org/officeDocument/2006/math">
                    <m:r>
                      <a:rPr lang="en-US" sz="2400" i="1" dirty="0" smtClean="0">
                        <a:solidFill>
                          <a:srgbClr val="FF0000"/>
                        </a:solidFill>
                        <a:latin typeface="Cambria Math" panose="02040503050406030204" pitchFamily="18" charset="0"/>
                      </a:rPr>
                      <m:t>°</m:t>
                    </m:r>
                    <m:r>
                      <a:rPr lang="en-GB" sz="2400" b="0" i="1" dirty="0" smtClean="0">
                        <a:solidFill>
                          <a:srgbClr val="FF0000"/>
                        </a:solidFill>
                        <a:latin typeface="Cambria Math" panose="02040503050406030204" pitchFamily="18" charset="0"/>
                      </a:rPr>
                      <m:t> </m:t>
                    </m:r>
                  </m:oMath>
                </a14:m>
                <a:endParaRPr lang="en-GB" sz="2400" b="0" dirty="0">
                  <a:solidFill>
                    <a:srgbClr val="FF0000"/>
                  </a:solidFill>
                </a:endParaRPr>
              </a:p>
              <a:p>
                <a:pPr>
                  <a:spcAft>
                    <a:spcPts val="600"/>
                  </a:spcAft>
                </a:pPr>
                <a:r>
                  <a:rPr lang="en-GB" sz="2400" b="0" dirty="0">
                    <a:solidFill>
                      <a:srgbClr val="FF0000"/>
                    </a:solidFill>
                  </a:rPr>
                  <a:t>and by symmetry,  </a:t>
                </a:r>
              </a:p>
              <a:p>
                <a:r>
                  <a:rPr lang="en-GB" sz="2400" i="1" dirty="0">
                    <a:solidFill>
                      <a:srgbClr val="FF0000"/>
                    </a:solidFill>
                    <a:latin typeface="Times" pitchFamily="2" charset="0"/>
                  </a:rPr>
                  <a:t>b = </a:t>
                </a:r>
                <a:r>
                  <a:rPr lang="en-GB" sz="2400" dirty="0">
                    <a:solidFill>
                      <a:srgbClr val="FF0000"/>
                    </a:solidFill>
                    <a:latin typeface="Times" pitchFamily="2" charset="0"/>
                  </a:rPr>
                  <a:t>(</a:t>
                </a:r>
                <a:r>
                  <a:rPr lang="en-US" sz="2400" dirty="0">
                    <a:solidFill>
                      <a:srgbClr val="FF0000"/>
                    </a:solidFill>
                  </a:rPr>
                  <a:t>180</a:t>
                </a:r>
                <a14:m>
                  <m:oMath xmlns:m="http://schemas.openxmlformats.org/officeDocument/2006/math">
                    <m:r>
                      <a:rPr lang="en-US" sz="2400" i="1" dirty="0">
                        <a:solidFill>
                          <a:srgbClr val="FF0000"/>
                        </a:solidFill>
                        <a:latin typeface="Cambria Math" panose="02040503050406030204" pitchFamily="18" charset="0"/>
                      </a:rPr>
                      <m:t>°</m:t>
                    </m:r>
                  </m:oMath>
                </a14:m>
                <a:r>
                  <a:rPr lang="en-GB" sz="2400" i="1" dirty="0">
                    <a:solidFill>
                      <a:srgbClr val="FF0000"/>
                    </a:solidFill>
                    <a:latin typeface="Times" pitchFamily="2" charset="0"/>
                  </a:rPr>
                  <a:t>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r>
                      <a:rPr lang="en-GB" sz="2400" b="0" i="1" dirty="0" smtClean="0">
                        <a:solidFill>
                          <a:srgbClr val="FF0000"/>
                        </a:solidFill>
                        <a:latin typeface="Cambria Math" panose="02040503050406030204" pitchFamily="18" charset="0"/>
                        <a:ea typeface="Cambria Math" panose="02040503050406030204" pitchFamily="18" charset="0"/>
                      </a:rPr>
                      <m:t>𝑎</m:t>
                    </m:r>
                    <m:r>
                      <a:rPr lang="en-GB" sz="2400" b="0" i="0"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latin typeface="Times" pitchFamily="2" charset="0"/>
                  </a:rPr>
                  <a:t> + </a:t>
                </a:r>
                <a:r>
                  <a:rPr lang="en-US" sz="2400" dirty="0">
                    <a:solidFill>
                      <a:srgbClr val="FF0000"/>
                    </a:solidFill>
                  </a:rPr>
                  <a:t>180</a:t>
                </a:r>
                <a14:m>
                  <m:oMath xmlns:m="http://schemas.openxmlformats.org/officeDocument/2006/math">
                    <m:r>
                      <a:rPr lang="en-US" sz="2400" i="1" dirty="0">
                        <a:solidFill>
                          <a:srgbClr val="FF0000"/>
                        </a:solidFill>
                        <a:latin typeface="Cambria Math" panose="02040503050406030204" pitchFamily="18" charset="0"/>
                      </a:rPr>
                      <m:t>°</m:t>
                    </m:r>
                  </m:oMath>
                </a14:m>
                <a:r>
                  <a:rPr lang="en-GB" sz="2400" dirty="0">
                    <a:solidFill>
                      <a:srgbClr val="FF0000"/>
                    </a:solidFill>
                    <a:latin typeface="Times" pitchFamily="2" charset="0"/>
                  </a:rPr>
                  <a:t> = </a:t>
                </a:r>
                <a:r>
                  <a:rPr lang="en-US" sz="2400" dirty="0">
                    <a:solidFill>
                      <a:srgbClr val="FF0000"/>
                    </a:solidFill>
                  </a:rPr>
                  <a:t>360</a:t>
                </a:r>
                <a14:m>
                  <m:oMath xmlns:m="http://schemas.openxmlformats.org/officeDocument/2006/math">
                    <m:r>
                      <a:rPr lang="en-US" sz="2400" i="1" dirty="0">
                        <a:solidFill>
                          <a:srgbClr val="FF0000"/>
                        </a:solidFill>
                        <a:latin typeface="Cambria Math" panose="02040503050406030204" pitchFamily="18" charset="0"/>
                      </a:rPr>
                      <m:t>°</m:t>
                    </m:r>
                    <m:r>
                      <a:rPr lang="en-US" sz="2400" i="1" dirty="0" smtClean="0">
                        <a:solidFill>
                          <a:srgbClr val="FF0000"/>
                        </a:solidFill>
                        <a:latin typeface="Cambria Math" panose="02040503050406030204" pitchFamily="18" charset="0"/>
                        <a:ea typeface="Cambria Math" panose="02040503050406030204" pitchFamily="18" charset="0"/>
                      </a:rPr>
                      <m:t>−</m:t>
                    </m:r>
                    <m:r>
                      <a:rPr lang="en-GB" sz="2400" b="0" i="1" dirty="0" smtClean="0">
                        <a:solidFill>
                          <a:srgbClr val="FF0000"/>
                        </a:solidFill>
                        <a:latin typeface="Cambria Math" panose="02040503050406030204" pitchFamily="18" charset="0"/>
                        <a:ea typeface="Cambria Math" panose="02040503050406030204" pitchFamily="18" charset="0"/>
                      </a:rPr>
                      <m:t>𝑎</m:t>
                    </m:r>
                    <m:r>
                      <a:rPr lang="en-GB" sz="2400" b="0" i="0" dirty="0" smtClean="0">
                        <a:solidFill>
                          <a:srgbClr val="FF0000"/>
                        </a:solidFill>
                        <a:latin typeface="Cambria Math" panose="02040503050406030204" pitchFamily="18" charset="0"/>
                        <a:ea typeface="Cambria Math" panose="02040503050406030204" pitchFamily="18" charset="0"/>
                      </a:rPr>
                      <m:t> </m:t>
                    </m:r>
                  </m:oMath>
                </a14:m>
                <a:r>
                  <a:rPr lang="en-US" sz="2400" dirty="0">
                    <a:solidFill>
                      <a:srgbClr val="FF0000"/>
                    </a:solidFill>
                  </a:rPr>
                  <a:t>= 258.5</a:t>
                </a:r>
                <a14:m>
                  <m:oMath xmlns:m="http://schemas.openxmlformats.org/officeDocument/2006/math">
                    <m:r>
                      <a:rPr lang="en-US" sz="2400" i="1" dirty="0" smtClean="0">
                        <a:solidFill>
                          <a:srgbClr val="FF0000"/>
                        </a:solidFill>
                        <a:latin typeface="Cambria Math" panose="02040503050406030204" pitchFamily="18" charset="0"/>
                      </a:rPr>
                      <m:t>°</m:t>
                    </m:r>
                  </m:oMath>
                </a14:m>
                <a:endParaRPr lang="en-US" sz="2400" dirty="0">
                  <a:solidFill>
                    <a:srgbClr val="FF0000"/>
                  </a:solidFill>
                </a:endParaRPr>
              </a:p>
            </p:txBody>
          </p:sp>
        </mc:Choice>
        <mc:Fallback xmlns="">
          <p:sp>
            <p:nvSpPr>
              <p:cNvPr id="12" name="Rectangle 11">
                <a:extLst>
                  <a:ext uri="{FF2B5EF4-FFF2-40B4-BE49-F238E27FC236}">
                    <a16:creationId xmlns:a16="http://schemas.microsoft.com/office/drawing/2014/main" id="{C3419DC8-F5C4-4308-A9B1-30F97C0F264E}"/>
                  </a:ext>
                </a:extLst>
              </p:cNvPr>
              <p:cNvSpPr>
                <a:spLocks noRot="1" noChangeAspect="1" noMove="1" noResize="1" noEditPoints="1" noAdjustHandles="1" noChangeArrowheads="1" noChangeShapeType="1" noTextEdit="1"/>
              </p:cNvSpPr>
              <p:nvPr/>
            </p:nvSpPr>
            <p:spPr>
              <a:xfrm>
                <a:off x="2390739" y="5519102"/>
                <a:ext cx="6362731" cy="1277273"/>
              </a:xfrm>
              <a:prstGeom prst="rect">
                <a:avLst/>
              </a:prstGeom>
              <a:blipFill>
                <a:blip r:embed="rId7"/>
                <a:stretch>
                  <a:fillRect l="-1394" t="-3960" b="-9901"/>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4</a:t>
            </a:r>
            <a:endParaRPr lang="en-GB" dirty="0"/>
          </a:p>
        </p:txBody>
      </p:sp>
    </p:spTree>
    <p:extLst>
      <p:ext uri="{BB962C8B-B14F-4D97-AF65-F5344CB8AC3E}">
        <p14:creationId xmlns:p14="http://schemas.microsoft.com/office/powerpoint/2010/main" val="39051908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79576" y="61554"/>
            <a:ext cx="98168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Solving Trigonometrical Equations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A1B64766-E934-4D20-91C1-FC1774B80675}"/>
              </a:ext>
            </a:extLst>
          </p:cNvPr>
          <p:cNvSpPr/>
          <p:nvPr/>
        </p:nvSpPr>
        <p:spPr>
          <a:xfrm>
            <a:off x="2335138" y="1341336"/>
            <a:ext cx="5632175" cy="1569660"/>
          </a:xfrm>
          <a:prstGeom prst="rect">
            <a:avLst/>
          </a:prstGeom>
        </p:spPr>
        <p:txBody>
          <a:bodyPr wrap="square">
            <a:spAutoFit/>
          </a:bodyPr>
          <a:lstStyle/>
          <a:p>
            <a:r>
              <a:rPr lang="en-US" sz="2400" dirty="0"/>
              <a:t>Solve the equation tan </a:t>
            </a:r>
            <a:r>
              <a:rPr lang="en-US" sz="2400" i="1" dirty="0">
                <a:latin typeface="Times" pitchFamily="2" charset="0"/>
              </a:rPr>
              <a:t>x</a:t>
            </a:r>
            <a:r>
              <a:rPr lang="en-US" sz="2400" dirty="0"/>
              <a:t> = −2 where </a:t>
            </a:r>
            <a:r>
              <a:rPr lang="en-US" sz="2400" i="1" dirty="0">
                <a:latin typeface="Times" pitchFamily="2" charset="0"/>
              </a:rPr>
              <a:t>x</a:t>
            </a:r>
            <a:r>
              <a:rPr lang="en-US" sz="2400" dirty="0"/>
              <a:t> is </a:t>
            </a:r>
          </a:p>
          <a:p>
            <a:r>
              <a:rPr lang="en-US" sz="2400" dirty="0"/>
              <a:t>measured in radians and −2𝜋 ≤ 𝑥 ≤ 2𝜋. </a:t>
            </a:r>
          </a:p>
          <a:p>
            <a:r>
              <a:rPr lang="en-US" sz="2400" dirty="0"/>
              <a:t>Give your answers to 2 decimal places.  </a:t>
            </a:r>
          </a:p>
          <a:p>
            <a:r>
              <a:rPr lang="en-US" sz="2400" dirty="0"/>
              <a:t>(Set your calculator to radian mode.) </a:t>
            </a:r>
            <a:endParaRPr lang="en-GB" sz="2400" dirty="0"/>
          </a:p>
        </p:txBody>
      </p:sp>
      <p:sp>
        <p:nvSpPr>
          <p:cNvPr id="4" name="Rectangle 3">
            <a:extLst>
              <a:ext uri="{FF2B5EF4-FFF2-40B4-BE49-F238E27FC236}">
                <a16:creationId xmlns:a16="http://schemas.microsoft.com/office/drawing/2014/main" id="{56F36F04-76D3-4FBC-910E-98D1516A7B74}"/>
              </a:ext>
            </a:extLst>
          </p:cNvPr>
          <p:cNvSpPr/>
          <p:nvPr/>
        </p:nvSpPr>
        <p:spPr>
          <a:xfrm>
            <a:off x="2358108" y="817169"/>
            <a:ext cx="1451038" cy="461665"/>
          </a:xfrm>
          <a:prstGeom prst="rect">
            <a:avLst/>
          </a:prstGeom>
        </p:spPr>
        <p:txBody>
          <a:bodyPr wrap="none">
            <a:spAutoFit/>
          </a:bodyPr>
          <a:lstStyle/>
          <a:p>
            <a:r>
              <a:rPr lang="en-US" sz="2400" b="1" dirty="0"/>
              <a:t>E</a:t>
            </a:r>
            <a:r>
              <a:rPr lang="en-GB" sz="2400" b="1" dirty="0" err="1"/>
              <a:t>xample</a:t>
            </a:r>
            <a:endParaRPr lang="en-GB" sz="2400" b="1" dirty="0"/>
          </a:p>
        </p:txBody>
      </p:sp>
      <p:sp>
        <p:nvSpPr>
          <p:cNvPr id="5" name="Rectangle 4">
            <a:extLst>
              <a:ext uri="{FF2B5EF4-FFF2-40B4-BE49-F238E27FC236}">
                <a16:creationId xmlns:a16="http://schemas.microsoft.com/office/drawing/2014/main" id="{56C3E6C7-FB13-4315-915E-CD7EABB56B54}"/>
              </a:ext>
            </a:extLst>
          </p:cNvPr>
          <p:cNvSpPr/>
          <p:nvPr/>
        </p:nvSpPr>
        <p:spPr>
          <a:xfrm>
            <a:off x="2367558" y="2967335"/>
            <a:ext cx="1412566" cy="461665"/>
          </a:xfrm>
          <a:prstGeom prst="rect">
            <a:avLst/>
          </a:prstGeom>
        </p:spPr>
        <p:txBody>
          <a:bodyPr wrap="none">
            <a:spAutoFit/>
          </a:bodyPr>
          <a:lstStyle/>
          <a:p>
            <a:r>
              <a:rPr lang="en-US" sz="2400" b="1" dirty="0"/>
              <a:t>Solution</a:t>
            </a:r>
            <a:endParaRPr lang="en-GB" sz="2400" b="1" dirty="0"/>
          </a:p>
        </p:txBody>
      </p:sp>
      <p:sp>
        <p:nvSpPr>
          <p:cNvPr id="6" name="Rectangle 5">
            <a:extLst>
              <a:ext uri="{FF2B5EF4-FFF2-40B4-BE49-F238E27FC236}">
                <a16:creationId xmlns:a16="http://schemas.microsoft.com/office/drawing/2014/main" id="{3E3CA52A-2219-4724-AA0E-316FAEBC3C70}"/>
              </a:ext>
            </a:extLst>
          </p:cNvPr>
          <p:cNvSpPr/>
          <p:nvPr/>
        </p:nvSpPr>
        <p:spPr>
          <a:xfrm>
            <a:off x="2279576" y="3346840"/>
            <a:ext cx="9816810" cy="1200329"/>
          </a:xfrm>
          <a:prstGeom prst="rect">
            <a:avLst/>
          </a:prstGeom>
        </p:spPr>
        <p:txBody>
          <a:bodyPr wrap="square">
            <a:spAutoFit/>
          </a:bodyPr>
          <a:lstStyle/>
          <a:p>
            <a:r>
              <a:rPr lang="en-US" sz="2400" dirty="0">
                <a:solidFill>
                  <a:srgbClr val="FF0000"/>
                </a:solidFill>
              </a:rPr>
              <a:t>The graphs of </a:t>
            </a:r>
            <a:r>
              <a:rPr lang="en-US" sz="2400" i="1" dirty="0">
                <a:solidFill>
                  <a:srgbClr val="FF0000"/>
                </a:solidFill>
                <a:latin typeface="Times" pitchFamily="2" charset="0"/>
              </a:rPr>
              <a:t>y</a:t>
            </a:r>
            <a:r>
              <a:rPr lang="en-US" sz="2400" dirty="0">
                <a:solidFill>
                  <a:srgbClr val="FF0000"/>
                </a:solidFill>
              </a:rPr>
              <a:t> = tan </a:t>
            </a:r>
            <a:r>
              <a:rPr lang="en-US" sz="2400" i="1" dirty="0">
                <a:solidFill>
                  <a:srgbClr val="FF0000"/>
                </a:solidFill>
                <a:latin typeface="Times" pitchFamily="2" charset="0"/>
              </a:rPr>
              <a:t>x </a:t>
            </a:r>
            <a:r>
              <a:rPr lang="en-US" sz="2400" dirty="0">
                <a:solidFill>
                  <a:srgbClr val="FF0000"/>
                </a:solidFill>
              </a:rPr>
              <a:t>and </a:t>
            </a:r>
            <a:r>
              <a:rPr lang="en-US" sz="2400" i="1" dirty="0">
                <a:solidFill>
                  <a:srgbClr val="FF0000"/>
                </a:solidFill>
                <a:latin typeface="Times" pitchFamily="2" charset="0"/>
              </a:rPr>
              <a:t>y</a:t>
            </a:r>
            <a:r>
              <a:rPr lang="en-US" sz="2400" dirty="0">
                <a:solidFill>
                  <a:srgbClr val="FF0000"/>
                </a:solidFill>
              </a:rPr>
              <a:t> = −2 are</a:t>
            </a:r>
          </a:p>
          <a:p>
            <a:r>
              <a:rPr lang="en-US" sz="2400" dirty="0">
                <a:solidFill>
                  <a:srgbClr val="FF0000"/>
                </a:solidFill>
              </a:rPr>
              <a:t>shown opposite. You can see that there </a:t>
            </a:r>
          </a:p>
          <a:p>
            <a:r>
              <a:rPr lang="en-US" sz="2400" dirty="0">
                <a:solidFill>
                  <a:srgbClr val="FF0000"/>
                </a:solidFill>
              </a:rPr>
              <a:t>are four solutions denoted by </a:t>
            </a:r>
            <a:r>
              <a:rPr lang="en-US" sz="2400" i="1" dirty="0">
                <a:solidFill>
                  <a:srgbClr val="FF0000"/>
                </a:solidFill>
                <a:latin typeface="Times" pitchFamily="2" charset="0"/>
              </a:rPr>
              <a:t>a, b, c </a:t>
            </a:r>
            <a:r>
              <a:rPr lang="en-US" sz="2400" dirty="0">
                <a:solidFill>
                  <a:srgbClr val="FF0000"/>
                </a:solidFill>
                <a:latin typeface="Times" pitchFamily="2" charset="0"/>
              </a:rPr>
              <a:t>and</a:t>
            </a:r>
            <a:r>
              <a:rPr lang="en-US" sz="2400" i="1" dirty="0">
                <a:solidFill>
                  <a:srgbClr val="FF0000"/>
                </a:solidFill>
                <a:latin typeface="Times" pitchFamily="2" charset="0"/>
              </a:rPr>
              <a:t> d  </a:t>
            </a:r>
            <a:r>
              <a:rPr lang="en-US" sz="2400" dirty="0">
                <a:solidFill>
                  <a:srgbClr val="FF0000"/>
                </a:solidFill>
                <a:latin typeface="+mj-lt"/>
              </a:rPr>
              <a:t>that lie between </a:t>
            </a:r>
            <a:r>
              <a:rPr lang="en-US" sz="2400" dirty="0">
                <a:solidFill>
                  <a:srgbClr val="FF0000"/>
                </a:solidFill>
              </a:rPr>
              <a:t>−2𝜋 and 2𝜋.</a:t>
            </a:r>
            <a:r>
              <a:rPr lang="en-US" sz="2400" dirty="0">
                <a:solidFill>
                  <a:srgbClr val="FF0000"/>
                </a:solidFill>
                <a:latin typeface="+mj-lt"/>
              </a:rPr>
              <a:t> </a:t>
            </a:r>
            <a:r>
              <a:rPr lang="en-US" sz="2400" i="1" dirty="0">
                <a:solidFill>
                  <a:srgbClr val="FF0000"/>
                </a:solidFill>
                <a:latin typeface="Times" pitchFamily="2" charset="0"/>
              </a:rPr>
              <a:t>  </a:t>
            </a:r>
            <a:r>
              <a:rPr lang="en-US" sz="2400" i="1" dirty="0">
                <a:solidFill>
                  <a:srgbClr val="FF0000"/>
                </a:solidFill>
              </a:rPr>
              <a:t> </a:t>
            </a:r>
            <a:endParaRPr lang="en-GB" sz="2400" i="1" dirty="0">
              <a:solidFill>
                <a:srgbClr val="FF0000"/>
              </a:solidFill>
            </a:endParaRPr>
          </a:p>
        </p:txBody>
      </p:sp>
      <p:pic>
        <p:nvPicPr>
          <p:cNvPr id="7" name="Picture 6">
            <a:extLst>
              <a:ext uri="{FF2B5EF4-FFF2-40B4-BE49-F238E27FC236}">
                <a16:creationId xmlns:a16="http://schemas.microsoft.com/office/drawing/2014/main" id="{C5EF43C4-3421-4393-B516-23225FB37608}"/>
              </a:ext>
            </a:extLst>
          </p:cNvPr>
          <p:cNvPicPr>
            <a:picLocks noChangeAspect="1"/>
          </p:cNvPicPr>
          <p:nvPr/>
        </p:nvPicPr>
        <p:blipFill>
          <a:blip r:embed="rId4"/>
          <a:stretch>
            <a:fillRect/>
          </a:stretch>
        </p:blipFill>
        <p:spPr>
          <a:xfrm>
            <a:off x="8055767" y="1038039"/>
            <a:ext cx="4040619" cy="3013632"/>
          </a:xfrm>
          <a:prstGeom prst="rect">
            <a:avLst/>
          </a:prstGeom>
        </p:spPr>
      </p:pic>
      <p:sp>
        <p:nvSpPr>
          <p:cNvPr id="8" name="Rectangle 7">
            <a:extLst>
              <a:ext uri="{FF2B5EF4-FFF2-40B4-BE49-F238E27FC236}">
                <a16:creationId xmlns:a16="http://schemas.microsoft.com/office/drawing/2014/main" id="{498028CF-FCC9-4679-B1D1-5CEE4006162B}"/>
              </a:ext>
            </a:extLst>
          </p:cNvPr>
          <p:cNvSpPr/>
          <p:nvPr/>
        </p:nvSpPr>
        <p:spPr>
          <a:xfrm>
            <a:off x="4562624" y="5485089"/>
            <a:ext cx="4557712" cy="1354217"/>
          </a:xfrm>
          <a:prstGeom prst="rect">
            <a:avLst/>
          </a:prstGeom>
        </p:spPr>
        <p:txBody>
          <a:bodyPr wrap="square">
            <a:spAutoFit/>
          </a:bodyPr>
          <a:lstStyle/>
          <a:p>
            <a:pPr>
              <a:spcAft>
                <a:spcPts val="600"/>
              </a:spcAft>
            </a:pPr>
            <a:r>
              <a:rPr lang="en-GB" sz="2400" dirty="0">
                <a:solidFill>
                  <a:srgbClr val="FF0000"/>
                </a:solidFill>
              </a:rPr>
              <a:t>Now  𝑎 = 𝑏 − 𝜋 = −4.249 </a:t>
            </a:r>
          </a:p>
          <a:p>
            <a:pPr>
              <a:spcAft>
                <a:spcPts val="600"/>
              </a:spcAft>
            </a:pPr>
            <a:r>
              <a:rPr lang="en-GB" sz="2400" dirty="0">
                <a:solidFill>
                  <a:srgbClr val="FF0000"/>
                </a:solidFill>
              </a:rPr>
              <a:t>         𝑐 = 𝑏 + 𝜋 = 2.035</a:t>
            </a:r>
          </a:p>
          <a:p>
            <a:pPr>
              <a:spcAft>
                <a:spcPts val="600"/>
              </a:spcAft>
            </a:pPr>
            <a:r>
              <a:rPr lang="en-GB" sz="2400" dirty="0">
                <a:solidFill>
                  <a:srgbClr val="FF0000"/>
                </a:solidFill>
              </a:rPr>
              <a:t>         𝑑 = 𝑏 + 2𝜋 = 5.177 </a:t>
            </a:r>
          </a:p>
        </p:txBody>
      </p:sp>
      <p:sp>
        <p:nvSpPr>
          <p:cNvPr id="9" name="Rectangle 8">
            <a:extLst>
              <a:ext uri="{FF2B5EF4-FFF2-40B4-BE49-F238E27FC236}">
                <a16:creationId xmlns:a16="http://schemas.microsoft.com/office/drawing/2014/main" id="{F8D80F24-50A4-461A-8A61-A798DF9A10E0}"/>
              </a:ext>
            </a:extLst>
          </p:cNvPr>
          <p:cNvSpPr/>
          <p:nvPr/>
        </p:nvSpPr>
        <p:spPr>
          <a:xfrm>
            <a:off x="2315120" y="4619632"/>
            <a:ext cx="9541520" cy="830997"/>
          </a:xfrm>
          <a:prstGeom prst="rect">
            <a:avLst/>
          </a:prstGeom>
        </p:spPr>
        <p:txBody>
          <a:bodyPr wrap="square">
            <a:spAutoFit/>
          </a:bodyPr>
          <a:lstStyle/>
          <a:p>
            <a:r>
              <a:rPr lang="en-US" sz="2400" dirty="0">
                <a:solidFill>
                  <a:srgbClr val="FF0000"/>
                </a:solidFill>
              </a:rPr>
              <a:t>To find </a:t>
            </a:r>
            <a:r>
              <a:rPr lang="en-US" sz="2400" i="1" dirty="0">
                <a:solidFill>
                  <a:srgbClr val="FF0000"/>
                </a:solidFill>
                <a:latin typeface="Times" pitchFamily="2" charset="0"/>
              </a:rPr>
              <a:t>b</a:t>
            </a:r>
            <a:r>
              <a:rPr lang="en-US" sz="2400" dirty="0">
                <a:solidFill>
                  <a:srgbClr val="FF0000"/>
                </a:solidFill>
              </a:rPr>
              <a:t>, the solution between −𝜋 ≤ 𝑥 ≤ 𝜋  input  −2 in your calculator and use the 'inverse tan' (or 'arctan’) button. This gives </a:t>
            </a:r>
            <a:r>
              <a:rPr lang="en-US" sz="2400" i="1" dirty="0">
                <a:solidFill>
                  <a:srgbClr val="FF0000"/>
                </a:solidFill>
                <a:latin typeface="Times" pitchFamily="2" charset="0"/>
              </a:rPr>
              <a:t>b</a:t>
            </a:r>
            <a:r>
              <a:rPr lang="en-US" sz="2400" i="1" dirty="0">
                <a:solidFill>
                  <a:srgbClr val="FF0000"/>
                </a:solidFill>
              </a:rPr>
              <a:t> </a:t>
            </a:r>
            <a:r>
              <a:rPr lang="en-US" sz="2400" dirty="0">
                <a:solidFill>
                  <a:srgbClr val="FF0000"/>
                </a:solidFill>
              </a:rPr>
              <a:t>= −1.107 . </a:t>
            </a:r>
            <a:endParaRPr lang="en-GB" sz="2400" dirty="0">
              <a:solidFill>
                <a:srgbClr val="FF0000"/>
              </a:solidFill>
            </a:endParaRPr>
          </a:p>
        </p:txBody>
      </p:sp>
      <p:sp>
        <p:nvSpPr>
          <p:cNvPr id="13" name="TextBox 12">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4</a:t>
            </a:r>
            <a:endParaRPr lang="en-GB" dirty="0"/>
          </a:p>
        </p:txBody>
      </p:sp>
    </p:spTree>
    <p:extLst>
      <p:ext uri="{BB962C8B-B14F-4D97-AF65-F5344CB8AC3E}">
        <p14:creationId xmlns:p14="http://schemas.microsoft.com/office/powerpoint/2010/main" val="21389718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22420" y="61554"/>
            <a:ext cx="98739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Section 4: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D7FAB9E-2A12-43AF-95F4-E1619D97E8F7}"/>
              </a:ext>
            </a:extLst>
          </p:cNvPr>
          <p:cNvSpPr/>
          <p:nvPr/>
        </p:nvSpPr>
        <p:spPr>
          <a:xfrm>
            <a:off x="3529725" y="840012"/>
            <a:ext cx="6825908" cy="461665"/>
          </a:xfrm>
          <a:prstGeom prst="rect">
            <a:avLst/>
          </a:prstGeom>
        </p:spPr>
        <p:txBody>
          <a:bodyPr wrap="none">
            <a:spAutoFit/>
          </a:bodyPr>
          <a:lstStyle/>
          <a:p>
            <a:r>
              <a:rPr lang="en-US" altLang="en-US" sz="2400" dirty="0">
                <a:solidFill>
                  <a:srgbClr val="FF0000"/>
                </a:solidFill>
              </a:rPr>
              <a:t>Here are some questions to check your progress</a:t>
            </a:r>
            <a:endParaRPr lang="en-GB" sz="2400" dirty="0"/>
          </a:p>
        </p:txBody>
      </p:sp>
      <p:sp>
        <p:nvSpPr>
          <p:cNvPr id="10" name="Rectangle 9">
            <a:extLst>
              <a:ext uri="{FF2B5EF4-FFF2-40B4-BE49-F238E27FC236}">
                <a16:creationId xmlns:a16="http://schemas.microsoft.com/office/drawing/2014/main" id="{7D8A68C3-4CEA-402F-A3B7-F6BBA62F9E84}"/>
              </a:ext>
            </a:extLst>
          </p:cNvPr>
          <p:cNvSpPr/>
          <p:nvPr/>
        </p:nvSpPr>
        <p:spPr>
          <a:xfrm>
            <a:off x="2523093" y="2180330"/>
            <a:ext cx="1468672" cy="461665"/>
          </a:xfrm>
          <a:prstGeom prst="rect">
            <a:avLst/>
          </a:prstGeom>
        </p:spPr>
        <p:txBody>
          <a:bodyPr wrap="none">
            <a:spAutoFit/>
          </a:bodyPr>
          <a:lstStyle/>
          <a:p>
            <a:r>
              <a:rPr lang="en-GB" sz="2400" b="1" dirty="0"/>
              <a:t>Answers</a:t>
            </a:r>
          </a:p>
        </p:txBody>
      </p:sp>
      <p:sp>
        <p:nvSpPr>
          <p:cNvPr id="12" name="Rectangle 11">
            <a:extLst>
              <a:ext uri="{FF2B5EF4-FFF2-40B4-BE49-F238E27FC236}">
                <a16:creationId xmlns:a16="http://schemas.microsoft.com/office/drawing/2014/main" id="{342C305F-E27F-40A8-BD22-427EA456563F}"/>
              </a:ext>
            </a:extLst>
          </p:cNvPr>
          <p:cNvSpPr/>
          <p:nvPr/>
        </p:nvSpPr>
        <p:spPr>
          <a:xfrm>
            <a:off x="3100015" y="2762287"/>
            <a:ext cx="2924230" cy="461665"/>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60°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300°</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BBAB6C6-D384-4260-A2A0-4F147E6C57D8}"/>
                  </a:ext>
                </a:extLst>
              </p:cNvPr>
              <p:cNvSpPr txBox="1"/>
              <p:nvPr/>
            </p:nvSpPr>
            <p:spPr>
              <a:xfrm>
                <a:off x="2783632" y="5639004"/>
                <a:ext cx="6094765"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r>
                      <a:rPr lang="en-GB" sz="2400" i="1" dirty="0">
                        <a:latin typeface="Cambria Math" panose="02040503050406030204" pitchFamily="18" charset="0"/>
                        <a:ea typeface="Cambria Math" panose="02040503050406030204" pitchFamily="18" charset="0"/>
                      </a:rPr>
                      <m:t> </m:t>
                    </m:r>
                  </m:oMath>
                </a14:m>
                <a:r>
                  <a:rPr lang="en-GB" sz="2400" dirty="0">
                    <a:solidFill>
                      <a:srgbClr val="FF0000"/>
                    </a:solidFill>
                  </a:rPr>
                  <a:t>4.372,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1.231,  1.231,  4.372  </a:t>
                </a:r>
              </a:p>
            </p:txBody>
          </p:sp>
        </mc:Choice>
        <mc:Fallback xmlns="">
          <p:sp>
            <p:nvSpPr>
              <p:cNvPr id="19" name="TextBox 18">
                <a:extLst>
                  <a:ext uri="{FF2B5EF4-FFF2-40B4-BE49-F238E27FC236}">
                    <a16:creationId xmlns:a16="http://schemas.microsoft.com/office/drawing/2014/main" xmlns:a14="http://schemas.microsoft.com/office/drawing/2010/main" xmlns="" id="{EBBAB6C6-D384-4260-A2A0-4F147E6C57D8}"/>
                  </a:ext>
                </a:extLst>
              </p:cNvPr>
              <p:cNvSpPr txBox="1">
                <a:spLocks noRot="1" noChangeAspect="1" noMove="1" noResize="1" noEditPoints="1" noAdjustHandles="1" noChangeArrowheads="1" noChangeShapeType="1" noTextEdit="1"/>
              </p:cNvSpPr>
              <p:nvPr/>
            </p:nvSpPr>
            <p:spPr>
              <a:xfrm>
                <a:off x="2783632" y="5639004"/>
                <a:ext cx="6094765" cy="461665"/>
              </a:xfrm>
              <a:prstGeom prst="rect">
                <a:avLst/>
              </a:prstGeom>
              <a:blipFill rotWithShape="1">
                <a:blip r:embed="rId4"/>
                <a:stretch>
                  <a:fillRect l="-1602" t="-10526" b="-28947"/>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253F1F74-D483-4AA5-91A0-F69EB728BA6A}"/>
              </a:ext>
            </a:extLst>
          </p:cNvPr>
          <p:cNvSpPr/>
          <p:nvPr/>
        </p:nvSpPr>
        <p:spPr>
          <a:xfrm>
            <a:off x="2442550" y="1505529"/>
            <a:ext cx="5904656" cy="461665"/>
          </a:xfrm>
          <a:prstGeom prst="rect">
            <a:avLst/>
          </a:prstGeom>
        </p:spPr>
        <p:txBody>
          <a:bodyPr wrap="square">
            <a:spAutoFit/>
          </a:bodyPr>
          <a:lstStyle/>
          <a:p>
            <a:r>
              <a:rPr lang="en-GB" dirty="0"/>
              <a:t>1.	</a:t>
            </a:r>
            <a:r>
              <a:rPr lang="en-GB" sz="2400" dirty="0"/>
              <a:t>Solve cos </a:t>
            </a:r>
            <a:r>
              <a:rPr lang="en-GB" sz="2400" i="1" dirty="0">
                <a:latin typeface="Times" pitchFamily="2" charset="0"/>
              </a:rPr>
              <a:t>x</a:t>
            </a:r>
            <a:r>
              <a:rPr lang="en-GB" sz="2400" dirty="0"/>
              <a:t> = 0.5,    0° ≤  </a:t>
            </a:r>
            <a:r>
              <a:rPr lang="en-GB" sz="2400" i="1" dirty="0">
                <a:latin typeface="Times" pitchFamily="2" charset="0"/>
              </a:rPr>
              <a:t>x</a:t>
            </a:r>
            <a:r>
              <a:rPr lang="en-GB" sz="2400" dirty="0"/>
              <a:t> ≤ 360°</a:t>
            </a:r>
          </a:p>
        </p:txBody>
      </p:sp>
      <p:pic>
        <p:nvPicPr>
          <p:cNvPr id="24" name="Picture 23">
            <a:extLst>
              <a:ext uri="{FF2B5EF4-FFF2-40B4-BE49-F238E27FC236}">
                <a16:creationId xmlns:a16="http://schemas.microsoft.com/office/drawing/2014/main" id="{B8777213-096E-4E84-8229-C667E0D6B086}"/>
              </a:ext>
            </a:extLst>
          </p:cNvPr>
          <p:cNvPicPr>
            <a:picLocks noChangeAspect="1"/>
          </p:cNvPicPr>
          <p:nvPr/>
        </p:nvPicPr>
        <p:blipFill rotWithShape="1">
          <a:blip r:embed="rId5"/>
          <a:srcRect t="44291"/>
          <a:stretch/>
        </p:blipFill>
        <p:spPr>
          <a:xfrm>
            <a:off x="6926188" y="2180330"/>
            <a:ext cx="5146478" cy="2025764"/>
          </a:xfrm>
          <a:prstGeom prst="rect">
            <a:avLst/>
          </a:prstGeom>
        </p:spPr>
      </p:pic>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31676033-14CC-49EC-AFD6-1D2A9DEC5704}"/>
                  </a:ext>
                </a:extLst>
              </p:cNvPr>
              <p:cNvSpPr/>
              <p:nvPr/>
            </p:nvSpPr>
            <p:spPr>
              <a:xfrm>
                <a:off x="2489830" y="4416966"/>
                <a:ext cx="5221301" cy="625812"/>
              </a:xfrm>
              <a:prstGeom prst="rect">
                <a:avLst/>
              </a:prstGeom>
            </p:spPr>
            <p:txBody>
              <a:bodyPr wrap="none">
                <a:spAutoFit/>
              </a:bodyPr>
              <a:lstStyle/>
              <a:p>
                <a:r>
                  <a:rPr lang="en-GB" sz="2400" dirty="0">
                    <a:latin typeface="+mj-lt"/>
                  </a:rPr>
                  <a:t>2.  Solve  cos </a:t>
                </a:r>
                <a:r>
                  <a:rPr lang="en-GB" sz="2400" i="1" dirty="0">
                    <a:latin typeface="Times" pitchFamily="2" charset="0"/>
                  </a:rPr>
                  <a:t>x</a:t>
                </a:r>
                <a:r>
                  <a:rPr lang="en-GB" sz="2400" i="1" dirty="0">
                    <a:latin typeface="+mj-lt"/>
                  </a:rPr>
                  <a:t> </a:t>
                </a:r>
                <a:r>
                  <a:rPr lang="en-GB" sz="2400" dirty="0">
                    <a:solidFill>
                      <a:schemeClr val="tx1"/>
                    </a:solidFill>
                    <a:latin typeface="+mj-lt"/>
                  </a:rPr>
                  <a:t>= </a:t>
                </a:r>
                <a14:m>
                  <m:oMath xmlns:m="http://schemas.openxmlformats.org/officeDocument/2006/math">
                    <m:f>
                      <m:fPr>
                        <m:ctrlPr>
                          <a:rPr lang="en-GB" sz="2400" i="1">
                            <a:solidFill>
                              <a:schemeClr val="tx1"/>
                            </a:solidFill>
                            <a:latin typeface="Cambria Math" panose="02040503050406030204" pitchFamily="18" charset="0"/>
                          </a:rPr>
                        </m:ctrlPr>
                      </m:fPr>
                      <m:num>
                        <m:r>
                          <a:rPr lang="en-GB" sz="2400" i="1">
                            <a:solidFill>
                              <a:schemeClr val="tx1"/>
                            </a:solidFill>
                            <a:latin typeface="Cambria Math" panose="02040503050406030204" pitchFamily="18" charset="0"/>
                          </a:rPr>
                          <m:t>1</m:t>
                        </m:r>
                      </m:num>
                      <m:den>
                        <m:r>
                          <a:rPr lang="en-GB" sz="2400" i="1">
                            <a:solidFill>
                              <a:schemeClr val="tx1"/>
                            </a:solidFill>
                            <a:latin typeface="Cambria Math" panose="02040503050406030204" pitchFamily="18" charset="0"/>
                          </a:rPr>
                          <m:t>3</m:t>
                        </m:r>
                      </m:den>
                    </m:f>
                  </m:oMath>
                </a14:m>
                <a:r>
                  <a:rPr lang="en-GB" sz="2400" dirty="0">
                    <a:solidFill>
                      <a:schemeClr val="tx1"/>
                    </a:solidFill>
                    <a:latin typeface="+mj-lt"/>
                  </a:rPr>
                  <a:t>  for  </a:t>
                </a:r>
                <a14:m>
                  <m:oMath xmlns:m="http://schemas.openxmlformats.org/officeDocument/2006/math">
                    <m:r>
                      <a:rPr lang="en-GB" sz="2400" i="1" dirty="0" smtClean="0">
                        <a:solidFill>
                          <a:schemeClr val="tx1"/>
                        </a:solidFill>
                        <a:latin typeface="Cambria Math" panose="02040503050406030204" pitchFamily="18" charset="0"/>
                        <a:ea typeface="Cambria Math" panose="02040503050406030204" pitchFamily="18" charset="0"/>
                      </a:rPr>
                      <m:t>−</m:t>
                    </m:r>
                  </m:oMath>
                </a14:m>
                <a:r>
                  <a:rPr lang="en-GB" sz="2400" dirty="0">
                    <a:solidFill>
                      <a:schemeClr val="tx1"/>
                    </a:solidFill>
                    <a:latin typeface="+mj-lt"/>
                  </a:rPr>
                  <a:t>2</a:t>
                </a:r>
                <a:r>
                  <a:rPr lang="en-GB" sz="2400" dirty="0">
                    <a:latin typeface="+mj-lt"/>
                  </a:rPr>
                  <a:t>𝜋 ≤ 𝑥 ≤ 2𝜋</a:t>
                </a:r>
              </a:p>
            </p:txBody>
          </p:sp>
        </mc:Choice>
        <mc:Fallback xmlns="">
          <p:sp>
            <p:nvSpPr>
              <p:cNvPr id="14" name="Rectangle 13">
                <a:extLst>
                  <a:ext uri="{FF2B5EF4-FFF2-40B4-BE49-F238E27FC236}">
                    <a16:creationId xmlns:a16="http://schemas.microsoft.com/office/drawing/2014/main" id="{31676033-14CC-49EC-AFD6-1D2A9DEC5704}"/>
                  </a:ext>
                </a:extLst>
              </p:cNvPr>
              <p:cNvSpPr>
                <a:spLocks noRot="1" noChangeAspect="1" noMove="1" noResize="1" noEditPoints="1" noAdjustHandles="1" noChangeArrowheads="1" noChangeShapeType="1" noTextEdit="1"/>
              </p:cNvSpPr>
              <p:nvPr/>
            </p:nvSpPr>
            <p:spPr>
              <a:xfrm>
                <a:off x="2489830" y="4416966"/>
                <a:ext cx="5221301" cy="625812"/>
              </a:xfrm>
              <a:prstGeom prst="rect">
                <a:avLst/>
              </a:prstGeom>
              <a:blipFill>
                <a:blip r:embed="rId6"/>
                <a:stretch>
                  <a:fillRect l="-1699" r="-485" b="-10204"/>
                </a:stretch>
              </a:blipFill>
            </p:spPr>
            <p:txBody>
              <a:bodyPr/>
              <a:lstStyle/>
              <a:p>
                <a:r>
                  <a:rPr lang="en-US">
                    <a:noFill/>
                  </a:rPr>
                  <a:t> </a:t>
                </a:r>
              </a:p>
            </p:txBody>
          </p:sp>
        </mc:Fallback>
      </mc:AlternateContent>
      <p:sp>
        <p:nvSpPr>
          <p:cNvPr id="26" name="Rectangle 25">
            <a:extLst>
              <a:ext uri="{FF2B5EF4-FFF2-40B4-BE49-F238E27FC236}">
                <a16:creationId xmlns:a16="http://schemas.microsoft.com/office/drawing/2014/main" id="{39AEE431-BA6E-4791-8C66-C3891D70AB12}"/>
              </a:ext>
            </a:extLst>
          </p:cNvPr>
          <p:cNvSpPr/>
          <p:nvPr/>
        </p:nvSpPr>
        <p:spPr>
          <a:xfrm>
            <a:off x="9048328" y="1505529"/>
            <a:ext cx="2344040" cy="461665"/>
          </a:xfrm>
          <a:prstGeom prst="rect">
            <a:avLst/>
          </a:prstGeom>
        </p:spPr>
        <p:txBody>
          <a:bodyPr wrap="none">
            <a:spAutoFit/>
          </a:bodyPr>
          <a:lstStyle/>
          <a:p>
            <a:r>
              <a:rPr lang="en-GB" sz="2400" dirty="0">
                <a:latin typeface="CambriaMath"/>
              </a:rPr>
              <a:t>𝜋 radians =180°</a:t>
            </a:r>
            <a:endParaRPr lang="en-GB" sz="2400" dirty="0"/>
          </a:p>
        </p:txBody>
      </p:sp>
      <p:sp>
        <p:nvSpPr>
          <p:cNvPr id="6" name="TextBox 5">
            <a:extLst>
              <a:ext uri="{FF2B5EF4-FFF2-40B4-BE49-F238E27FC236}">
                <a16:creationId xmlns:a16="http://schemas.microsoft.com/office/drawing/2014/main" id="{46BD7BFE-0EAD-EF4A-8F0E-25F88BAF3E81}"/>
              </a:ext>
            </a:extLst>
          </p:cNvPr>
          <p:cNvSpPr txBox="1"/>
          <p:nvPr/>
        </p:nvSpPr>
        <p:spPr>
          <a:xfrm>
            <a:off x="2529418" y="5081021"/>
            <a:ext cx="1462347" cy="461665"/>
          </a:xfrm>
          <a:prstGeom prst="rect">
            <a:avLst/>
          </a:prstGeom>
          <a:noFill/>
        </p:spPr>
        <p:txBody>
          <a:bodyPr wrap="square" rtlCol="0">
            <a:spAutoFit/>
          </a:bodyPr>
          <a:lstStyle/>
          <a:p>
            <a:r>
              <a:rPr lang="en-US" sz="2400" b="1" dirty="0"/>
              <a:t>Answers</a:t>
            </a:r>
          </a:p>
        </p:txBody>
      </p:sp>
      <p:sp>
        <p:nvSpPr>
          <p:cNvPr id="15" name="TextBox 14">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4</a:t>
            </a:r>
            <a:endParaRPr lang="en-GB" dirty="0"/>
          </a:p>
        </p:txBody>
      </p:sp>
    </p:spTree>
    <p:extLst>
      <p:ext uri="{BB962C8B-B14F-4D97-AF65-F5344CB8AC3E}">
        <p14:creationId xmlns:p14="http://schemas.microsoft.com/office/powerpoint/2010/main" val="841609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4: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4</a:t>
            </a:r>
            <a:endParaRPr lang="en-GB" dirty="0"/>
          </a:p>
        </p:txBody>
      </p:sp>
    </p:spTree>
    <p:extLst>
      <p:ext uri="{BB962C8B-B14F-4D97-AF65-F5344CB8AC3E}">
        <p14:creationId xmlns:p14="http://schemas.microsoft.com/office/powerpoint/2010/main" val="172237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8888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Properties of Trigonometrical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6F36F04-76D3-4FBC-910E-98D1516A7B74}"/>
              </a:ext>
            </a:extLst>
          </p:cNvPr>
          <p:cNvSpPr/>
          <p:nvPr/>
        </p:nvSpPr>
        <p:spPr>
          <a:xfrm>
            <a:off x="2412405" y="727508"/>
            <a:ext cx="1451038" cy="461665"/>
          </a:xfrm>
          <a:prstGeom prst="rect">
            <a:avLst/>
          </a:prstGeom>
        </p:spPr>
        <p:txBody>
          <a:bodyPr wrap="none">
            <a:spAutoFit/>
          </a:bodyPr>
          <a:lstStyle/>
          <a:p>
            <a:r>
              <a:rPr lang="en-US" sz="2400" b="1" dirty="0"/>
              <a:t>E</a:t>
            </a:r>
            <a:r>
              <a:rPr lang="en-GB" sz="2400" b="1" dirty="0" err="1"/>
              <a:t>xample</a:t>
            </a:r>
            <a:endParaRPr lang="en-GB" sz="2400" b="1" dirty="0"/>
          </a:p>
        </p:txBody>
      </p:sp>
      <p:sp>
        <p:nvSpPr>
          <p:cNvPr id="5" name="Rectangle 4">
            <a:extLst>
              <a:ext uri="{FF2B5EF4-FFF2-40B4-BE49-F238E27FC236}">
                <a16:creationId xmlns:a16="http://schemas.microsoft.com/office/drawing/2014/main" id="{56C3E6C7-FB13-4315-915E-CD7EABB56B54}"/>
              </a:ext>
            </a:extLst>
          </p:cNvPr>
          <p:cNvSpPr/>
          <p:nvPr/>
        </p:nvSpPr>
        <p:spPr>
          <a:xfrm>
            <a:off x="2382375" y="1934628"/>
            <a:ext cx="1412566" cy="461665"/>
          </a:xfrm>
          <a:prstGeom prst="rect">
            <a:avLst/>
          </a:prstGeom>
        </p:spPr>
        <p:txBody>
          <a:bodyPr wrap="none">
            <a:spAutoFit/>
          </a:bodyPr>
          <a:lstStyle/>
          <a:p>
            <a:r>
              <a:rPr lang="en-US" sz="2400" b="1" dirty="0"/>
              <a:t>Solution</a:t>
            </a:r>
            <a:endParaRPr lang="en-GB" sz="2400" b="1"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253CB6E-C837-4D70-B0A5-E48244B08D7E}"/>
                  </a:ext>
                </a:extLst>
              </p:cNvPr>
              <p:cNvSpPr/>
              <p:nvPr/>
            </p:nvSpPr>
            <p:spPr>
              <a:xfrm>
                <a:off x="2388220" y="1144285"/>
                <a:ext cx="9381446" cy="461665"/>
              </a:xfrm>
              <a:prstGeom prst="rect">
                <a:avLst/>
              </a:prstGeom>
            </p:spPr>
            <p:txBody>
              <a:bodyPr wrap="square">
                <a:spAutoFit/>
              </a:bodyPr>
              <a:lstStyle/>
              <a:p>
                <a:r>
                  <a:rPr lang="en-US" sz="2400" dirty="0"/>
                  <a:t>Find all solutions between 0</a:t>
                </a:r>
                <a14:m>
                  <m:oMath xmlns:m="http://schemas.openxmlformats.org/officeDocument/2006/math">
                    <m:r>
                      <a:rPr lang="en-US" sz="2400" i="1" dirty="0" smtClean="0">
                        <a:latin typeface="Cambria Math" panose="02040503050406030204" pitchFamily="18" charset="0"/>
                      </a:rPr>
                      <m:t>°</m:t>
                    </m:r>
                  </m:oMath>
                </a14:m>
                <a:r>
                  <a:rPr lang="en-US" sz="2400" dirty="0"/>
                  <a:t> and 360</a:t>
                </a:r>
                <a14:m>
                  <m:oMath xmlns:m="http://schemas.openxmlformats.org/officeDocument/2006/math">
                    <m:r>
                      <a:rPr lang="en-US" sz="2400" i="1" dirty="0" smtClean="0">
                        <a:latin typeface="Cambria Math" panose="02040503050406030204" pitchFamily="18" charset="0"/>
                      </a:rPr>
                      <m:t>°</m:t>
                    </m:r>
                  </m:oMath>
                </a14:m>
                <a:r>
                  <a:rPr lang="en-US" sz="2400" dirty="0"/>
                  <a:t> of the equation </a:t>
                </a:r>
                <a:endParaRPr lang="en-GB" sz="2400" dirty="0"/>
              </a:p>
            </p:txBody>
          </p:sp>
        </mc:Choice>
        <mc:Fallback xmlns="">
          <p:sp>
            <p:nvSpPr>
              <p:cNvPr id="3" name="Rectangle 2">
                <a:extLst>
                  <a:ext uri="{FF2B5EF4-FFF2-40B4-BE49-F238E27FC236}">
                    <a16:creationId xmlns:a16="http://schemas.microsoft.com/office/drawing/2014/main" id="{3253CB6E-C837-4D70-B0A5-E48244B08D7E}"/>
                  </a:ext>
                </a:extLst>
              </p:cNvPr>
              <p:cNvSpPr>
                <a:spLocks noRot="1" noChangeAspect="1" noMove="1" noResize="1" noEditPoints="1" noAdjustHandles="1" noChangeArrowheads="1" noChangeShapeType="1" noTextEdit="1"/>
              </p:cNvSpPr>
              <p:nvPr/>
            </p:nvSpPr>
            <p:spPr>
              <a:xfrm>
                <a:off x="2388220" y="1144285"/>
                <a:ext cx="9381446" cy="461665"/>
              </a:xfrm>
              <a:prstGeom prst="rect">
                <a:avLst/>
              </a:prstGeom>
              <a:blipFill>
                <a:blip r:embed="rId4"/>
                <a:stretch>
                  <a:fillRect l="-946" t="-8108" b="-27027"/>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2A0F9AD9-2C94-4F9D-8E6B-3804E3877999}"/>
              </a:ext>
            </a:extLst>
          </p:cNvPr>
          <p:cNvSpPr/>
          <p:nvPr/>
        </p:nvSpPr>
        <p:spPr>
          <a:xfrm>
            <a:off x="4079776" y="1551966"/>
            <a:ext cx="4984057" cy="461665"/>
          </a:xfrm>
          <a:prstGeom prst="rect">
            <a:avLst/>
          </a:prstGeom>
        </p:spPr>
        <p:txBody>
          <a:bodyPr wrap="none">
            <a:spAutoFit/>
          </a:bodyPr>
          <a:lstStyle/>
          <a:p>
            <a:r>
              <a:rPr lang="en-US" sz="2400" dirty="0"/>
              <a:t>sin </a:t>
            </a:r>
            <a:r>
              <a:rPr lang="en-US" sz="2400" i="1" dirty="0">
                <a:latin typeface="Times New Roman" panose="02020603050405020304" pitchFamily="18" charset="0"/>
                <a:cs typeface="Times New Roman" panose="02020603050405020304" pitchFamily="18" charset="0"/>
              </a:rPr>
              <a:t>x</a:t>
            </a:r>
            <a:r>
              <a:rPr lang="en-US" sz="2400" dirty="0"/>
              <a:t> = 2 cos </a:t>
            </a:r>
            <a:r>
              <a:rPr lang="en-US" sz="2400" i="1" dirty="0">
                <a:latin typeface="Times New Roman" panose="02020603050405020304" pitchFamily="18" charset="0"/>
                <a:cs typeface="Times New Roman" panose="02020603050405020304" pitchFamily="18" charset="0"/>
              </a:rPr>
              <a:t>x</a:t>
            </a:r>
            <a:r>
              <a:rPr lang="en-US" sz="2400" i="1" dirty="0"/>
              <a:t> </a:t>
            </a:r>
            <a:r>
              <a:rPr lang="en-US" sz="2400" dirty="0"/>
              <a:t> to 2 decimal places</a:t>
            </a:r>
            <a:r>
              <a:rPr lang="en-US" dirty="0"/>
              <a:t>.</a:t>
            </a:r>
            <a:endParaRPr lang="en-GB" dirty="0"/>
          </a:p>
        </p:txBody>
      </p:sp>
      <p:sp>
        <p:nvSpPr>
          <p:cNvPr id="7" name="Rectangle 6">
            <a:extLst>
              <a:ext uri="{FF2B5EF4-FFF2-40B4-BE49-F238E27FC236}">
                <a16:creationId xmlns:a16="http://schemas.microsoft.com/office/drawing/2014/main" id="{495DC699-B066-4FB8-8724-17C6E9C20837}"/>
              </a:ext>
            </a:extLst>
          </p:cNvPr>
          <p:cNvSpPr/>
          <p:nvPr/>
        </p:nvSpPr>
        <p:spPr>
          <a:xfrm>
            <a:off x="2388220" y="2380097"/>
            <a:ext cx="9381446" cy="830997"/>
          </a:xfrm>
          <a:prstGeom prst="rect">
            <a:avLst/>
          </a:prstGeom>
        </p:spPr>
        <p:txBody>
          <a:bodyPr wrap="square">
            <a:spAutoFit/>
          </a:bodyPr>
          <a:lstStyle/>
          <a:p>
            <a:pPr>
              <a:spcAft>
                <a:spcPts val="600"/>
              </a:spcAft>
            </a:pPr>
            <a:r>
              <a:rPr lang="en-US" sz="2400" dirty="0">
                <a:solidFill>
                  <a:srgbClr val="FF0000"/>
                </a:solidFill>
              </a:rPr>
              <a:t>Assuming  cos 𝑥 ≠ 0, you can divide both sides of the equation by cos 𝑥 to give</a:t>
            </a:r>
            <a:endParaRPr lang="en-GB" sz="2400" dirty="0">
              <a:solidFill>
                <a:srgbClr val="FF0000"/>
              </a:solidFill>
            </a:endParaRPr>
          </a:p>
        </p:txBody>
      </p:sp>
      <p:sp>
        <p:nvSpPr>
          <p:cNvPr id="8" name="Rectangle 7">
            <a:extLst>
              <a:ext uri="{FF2B5EF4-FFF2-40B4-BE49-F238E27FC236}">
                <a16:creationId xmlns:a16="http://schemas.microsoft.com/office/drawing/2014/main" id="{B238E30F-7B90-4A0D-AD83-F161071F97DA}"/>
              </a:ext>
            </a:extLst>
          </p:cNvPr>
          <p:cNvSpPr/>
          <p:nvPr/>
        </p:nvSpPr>
        <p:spPr>
          <a:xfrm>
            <a:off x="4223792" y="2738970"/>
            <a:ext cx="1467068" cy="461665"/>
          </a:xfrm>
          <a:prstGeom prst="rect">
            <a:avLst/>
          </a:prstGeom>
        </p:spPr>
        <p:txBody>
          <a:bodyPr wrap="none">
            <a:spAutoFit/>
          </a:bodyPr>
          <a:lstStyle/>
          <a:p>
            <a:r>
              <a:rPr lang="en-GB" sz="2400" dirty="0">
                <a:solidFill>
                  <a:srgbClr val="FF0000"/>
                </a:solidFill>
              </a:rPr>
              <a:t>tan 𝑥 = 2.</a:t>
            </a:r>
          </a:p>
        </p:txBody>
      </p:sp>
      <p:pic>
        <p:nvPicPr>
          <p:cNvPr id="9" name="Picture 8">
            <a:extLst>
              <a:ext uri="{FF2B5EF4-FFF2-40B4-BE49-F238E27FC236}">
                <a16:creationId xmlns:a16="http://schemas.microsoft.com/office/drawing/2014/main" id="{045DA87A-DAA9-442A-AFDA-DA483F25A762}"/>
              </a:ext>
            </a:extLst>
          </p:cNvPr>
          <p:cNvPicPr>
            <a:picLocks noChangeAspect="1"/>
          </p:cNvPicPr>
          <p:nvPr/>
        </p:nvPicPr>
        <p:blipFill>
          <a:blip r:embed="rId5"/>
          <a:stretch>
            <a:fillRect/>
          </a:stretch>
        </p:blipFill>
        <p:spPr>
          <a:xfrm>
            <a:off x="7182006" y="2981230"/>
            <a:ext cx="4914379" cy="3334071"/>
          </a:xfrm>
          <a:prstGeom prst="rect">
            <a:avLst/>
          </a:prstGeom>
        </p:spPr>
      </p:pic>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8745AB9C-B7CD-4245-9D72-3CB1DFBDF10B}"/>
                  </a:ext>
                </a:extLst>
              </p:cNvPr>
              <p:cNvSpPr/>
              <p:nvPr/>
            </p:nvSpPr>
            <p:spPr>
              <a:xfrm>
                <a:off x="2382375" y="3290436"/>
                <a:ext cx="4769602" cy="1200329"/>
              </a:xfrm>
              <a:prstGeom prst="rect">
                <a:avLst/>
              </a:prstGeom>
            </p:spPr>
            <p:txBody>
              <a:bodyPr wrap="square">
                <a:spAutoFit/>
              </a:bodyPr>
              <a:lstStyle/>
              <a:p>
                <a:r>
                  <a:rPr lang="en-US" sz="2400" dirty="0">
                    <a:solidFill>
                      <a:srgbClr val="FF0000"/>
                    </a:solidFill>
                  </a:rPr>
                  <a:t>The graphs of </a:t>
                </a:r>
                <a:r>
                  <a:rPr lang="en-US" sz="2400" i="1" dirty="0">
                    <a:solidFill>
                      <a:srgbClr val="FF0000"/>
                    </a:solidFill>
                    <a:latin typeface="Times" pitchFamily="2" charset="0"/>
                  </a:rPr>
                  <a:t>y</a:t>
                </a:r>
                <a:r>
                  <a:rPr lang="en-US" sz="2400" dirty="0">
                    <a:solidFill>
                      <a:srgbClr val="FF0000"/>
                    </a:solidFill>
                    <a:latin typeface="Times" pitchFamily="2" charset="0"/>
                  </a:rPr>
                  <a:t> </a:t>
                </a:r>
                <a:r>
                  <a:rPr lang="en-US" sz="2400" dirty="0">
                    <a:solidFill>
                      <a:srgbClr val="FF0000"/>
                    </a:solidFill>
                  </a:rPr>
                  <a:t>= tan 𝑥 and </a:t>
                </a:r>
                <a:r>
                  <a:rPr lang="en-US" sz="2400" i="1" dirty="0">
                    <a:solidFill>
                      <a:srgbClr val="FF0000"/>
                    </a:solidFill>
                    <a:latin typeface="Times" pitchFamily="2" charset="0"/>
                  </a:rPr>
                  <a:t>y </a:t>
                </a:r>
                <a:r>
                  <a:rPr lang="en-US" sz="2400" dirty="0">
                    <a:solidFill>
                      <a:srgbClr val="FF0000"/>
                    </a:solidFill>
                  </a:rPr>
                  <a:t>= 2   show that there are 2 solutions in the range 0</a:t>
                </a:r>
                <a14:m>
                  <m:oMath xmlns:m="http://schemas.openxmlformats.org/officeDocument/2006/math">
                    <m:r>
                      <a:rPr lang="en-US" sz="2400" i="1" dirty="0" smtClean="0">
                        <a:solidFill>
                          <a:srgbClr val="FF0000"/>
                        </a:solidFill>
                        <a:latin typeface="Cambria Math" panose="02040503050406030204" pitchFamily="18" charset="0"/>
                      </a:rPr>
                      <m:t>°</m:t>
                    </m:r>
                  </m:oMath>
                </a14:m>
                <a:r>
                  <a:rPr lang="en-US" sz="2400" dirty="0">
                    <a:solidFill>
                      <a:srgbClr val="FF0000"/>
                    </a:solidFill>
                  </a:rPr>
                  <a:t> to 360</a:t>
                </a:r>
                <a14:m>
                  <m:oMath xmlns:m="http://schemas.openxmlformats.org/officeDocument/2006/math">
                    <m:r>
                      <a:rPr lang="en-US" sz="2400" i="1" dirty="0" smtClean="0">
                        <a:solidFill>
                          <a:srgbClr val="FF0000"/>
                        </a:solidFill>
                        <a:latin typeface="Cambria Math" panose="02040503050406030204" pitchFamily="18" charset="0"/>
                      </a:rPr>
                      <m:t>°</m:t>
                    </m:r>
                  </m:oMath>
                </a14:m>
                <a:r>
                  <a:rPr lang="en-US" sz="2400" dirty="0">
                    <a:solidFill>
                      <a:srgbClr val="FF0000"/>
                    </a:solidFill>
                  </a:rPr>
                  <a:t>. Thus</a:t>
                </a:r>
                <a:endParaRPr lang="en-GB" sz="2400" dirty="0">
                  <a:solidFill>
                    <a:srgbClr val="FF0000"/>
                  </a:solidFill>
                </a:endParaRPr>
              </a:p>
            </p:txBody>
          </p:sp>
        </mc:Choice>
        <mc:Fallback xmlns="">
          <p:sp>
            <p:nvSpPr>
              <p:cNvPr id="10" name="Rectangle 9">
                <a:extLst>
                  <a:ext uri="{FF2B5EF4-FFF2-40B4-BE49-F238E27FC236}">
                    <a16:creationId xmlns:a16="http://schemas.microsoft.com/office/drawing/2014/main" xmlns:a14="http://schemas.microsoft.com/office/drawing/2010/main" xmlns="" id="{8745AB9C-B7CD-4245-9D72-3CB1DFBDF10B}"/>
                  </a:ext>
                </a:extLst>
              </p:cNvPr>
              <p:cNvSpPr>
                <a:spLocks noRot="1" noChangeAspect="1" noMove="1" noResize="1" noEditPoints="1" noAdjustHandles="1" noChangeArrowheads="1" noChangeShapeType="1" noTextEdit="1"/>
              </p:cNvSpPr>
              <p:nvPr/>
            </p:nvSpPr>
            <p:spPr>
              <a:xfrm>
                <a:off x="2382375" y="3290436"/>
                <a:ext cx="4769602" cy="1200329"/>
              </a:xfrm>
              <a:prstGeom prst="rect">
                <a:avLst/>
              </a:prstGeom>
              <a:blipFill rotWithShape="1">
                <a:blip r:embed="rId6"/>
                <a:stretch>
                  <a:fillRect l="-2046" t="-4569" r="-3964" b="-111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1053813-8BE6-4602-8419-82B60734985C}"/>
                  </a:ext>
                </a:extLst>
              </p:cNvPr>
              <p:cNvSpPr txBox="1"/>
              <p:nvPr/>
            </p:nvSpPr>
            <p:spPr>
              <a:xfrm>
                <a:off x="2412405" y="4995339"/>
                <a:ext cx="4361666" cy="984885"/>
              </a:xfrm>
              <a:prstGeom prst="rect">
                <a:avLst/>
              </a:prstGeom>
              <a:noFill/>
            </p:spPr>
            <p:txBody>
              <a:bodyPr wrap="square" rtlCol="0">
                <a:spAutoFit/>
              </a:bodyPr>
              <a:lstStyle/>
              <a:p>
                <a:pPr>
                  <a:spcAft>
                    <a:spcPts val="1200"/>
                  </a:spcAft>
                </a:pPr>
                <a:r>
                  <a:rPr lang="en-GB" sz="2400" dirty="0">
                    <a:solidFill>
                      <a:srgbClr val="FF0000"/>
                    </a:solidFill>
                  </a:rPr>
                  <a:t>giving   A= 63.43</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rPr>
                  <a:t>   and</a:t>
                </a:r>
              </a:p>
              <a:p>
                <a:r>
                  <a:rPr lang="en-GB" sz="2400" dirty="0">
                    <a:solidFill>
                      <a:srgbClr val="FF0000"/>
                    </a:solidFill>
                  </a:rPr>
                  <a:t>B = </a:t>
                </a:r>
                <a:r>
                  <a:rPr lang="en-US" sz="2400" dirty="0">
                    <a:solidFill>
                      <a:srgbClr val="FF0000"/>
                    </a:solidFill>
                  </a:rPr>
                  <a:t>180</a:t>
                </a:r>
                <a14:m>
                  <m:oMath xmlns:m="http://schemas.openxmlformats.org/officeDocument/2006/math">
                    <m:r>
                      <a:rPr lang="en-US" sz="2400" i="1" dirty="0">
                        <a:solidFill>
                          <a:srgbClr val="FF0000"/>
                        </a:solidFill>
                        <a:latin typeface="Cambria Math" panose="02040503050406030204" pitchFamily="18" charset="0"/>
                      </a:rPr>
                      <m:t>°</m:t>
                    </m:r>
                  </m:oMath>
                </a14:m>
                <a:r>
                  <a:rPr lang="en-GB" sz="2400" dirty="0">
                    <a:solidFill>
                      <a:srgbClr val="FF0000"/>
                    </a:solidFill>
                  </a:rPr>
                  <a:t>+ 63.43</a:t>
                </a:r>
                <a14:m>
                  <m:oMath xmlns:m="http://schemas.openxmlformats.org/officeDocument/2006/math">
                    <m:r>
                      <a:rPr lang="en-GB" sz="2400" i="1" dirty="0">
                        <a:solidFill>
                          <a:srgbClr val="FF0000"/>
                        </a:solidFill>
                        <a:latin typeface="Cambria Math" panose="02040503050406030204" pitchFamily="18" charset="0"/>
                      </a:rPr>
                      <m:t>° </m:t>
                    </m:r>
                  </m:oMath>
                </a14:m>
                <a:r>
                  <a:rPr lang="en-GB" sz="2400" dirty="0">
                    <a:solidFill>
                      <a:srgbClr val="FF0000"/>
                    </a:solidFill>
                  </a:rPr>
                  <a:t>= 243.43</a:t>
                </a:r>
                <a14:m>
                  <m:oMath xmlns:m="http://schemas.openxmlformats.org/officeDocument/2006/math">
                    <m:r>
                      <a:rPr lang="en-GB" sz="2400" i="1" dirty="0" smtClean="0">
                        <a:solidFill>
                          <a:srgbClr val="FF0000"/>
                        </a:solidFill>
                        <a:latin typeface="Cambria Math" panose="02040503050406030204" pitchFamily="18" charset="0"/>
                      </a:rPr>
                      <m:t>°</m:t>
                    </m:r>
                    <m:r>
                      <a:rPr lang="en-GB" sz="2400" b="0" i="1" dirty="0" smtClean="0">
                        <a:solidFill>
                          <a:srgbClr val="FF0000"/>
                        </a:solidFill>
                        <a:latin typeface="Cambria Math"/>
                      </a:rPr>
                      <m:t>.</m:t>
                    </m:r>
                  </m:oMath>
                </a14:m>
                <a:r>
                  <a:rPr lang="en-GB" sz="2400" dirty="0">
                    <a:solidFill>
                      <a:srgbClr val="FF0000"/>
                    </a:solidFill>
                  </a:rPr>
                  <a:t> </a:t>
                </a:r>
              </a:p>
            </p:txBody>
          </p:sp>
        </mc:Choice>
        <mc:Fallback xmlns="">
          <p:sp>
            <p:nvSpPr>
              <p:cNvPr id="12" name="TextBox 11">
                <a:extLst>
                  <a:ext uri="{FF2B5EF4-FFF2-40B4-BE49-F238E27FC236}">
                    <a16:creationId xmlns="" xmlns:a16="http://schemas.microsoft.com/office/drawing/2014/main" xmlns:a14="http://schemas.microsoft.com/office/drawing/2010/main" id="{91053813-8BE6-4602-8419-82B60734985C}"/>
                  </a:ext>
                </a:extLst>
              </p:cNvPr>
              <p:cNvSpPr txBox="1">
                <a:spLocks noRot="1" noChangeAspect="1" noMove="1" noResize="1" noEditPoints="1" noAdjustHandles="1" noChangeArrowheads="1" noChangeShapeType="1" noTextEdit="1"/>
              </p:cNvSpPr>
              <p:nvPr/>
            </p:nvSpPr>
            <p:spPr>
              <a:xfrm>
                <a:off x="2412405" y="4995339"/>
                <a:ext cx="4361666" cy="984885"/>
              </a:xfrm>
              <a:prstGeom prst="rect">
                <a:avLst/>
              </a:prstGeom>
              <a:blipFill rotWithShape="1">
                <a:blip r:embed="rId7"/>
                <a:stretch>
                  <a:fillRect l="-2238" t="-4321" b="-1358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90A50F8-3EFD-3B4D-A6EC-063FED611B8B}"/>
                  </a:ext>
                </a:extLst>
              </p:cNvPr>
              <p:cNvSpPr txBox="1"/>
              <p:nvPr/>
            </p:nvSpPr>
            <p:spPr>
              <a:xfrm>
                <a:off x="2412405" y="4490765"/>
                <a:ext cx="4115643" cy="461665"/>
              </a:xfrm>
              <a:prstGeom prst="rect">
                <a:avLst/>
              </a:prstGeom>
              <a:noFill/>
            </p:spPr>
            <p:txBody>
              <a:bodyPr wrap="square" rtlCol="0">
                <a:spAutoFit/>
              </a:bodyPr>
              <a:lstStyle/>
              <a:p>
                <a:r>
                  <a:rPr lang="en-US" sz="2400" dirty="0"/>
                  <a:t>       </a:t>
                </a:r>
                <a14:m>
                  <m:oMath xmlns:m="http://schemas.openxmlformats.org/officeDocument/2006/math">
                    <m:sSup>
                      <m:sSupPr>
                        <m:ctrlPr>
                          <a:rPr lang="en-US" sz="2400" i="1" smtClean="0">
                            <a:solidFill>
                              <a:srgbClr val="FF0000"/>
                            </a:solidFill>
                            <a:latin typeface="Cambria Math" panose="02040503050406030204" pitchFamily="18" charset="0"/>
                          </a:rPr>
                        </m:ctrlPr>
                      </m:sSupPr>
                      <m:e>
                        <m:r>
                          <m:rPr>
                            <m:sty m:val="p"/>
                          </m:rPr>
                          <a:rPr lang="en-GB" sz="2400" b="0" i="0" smtClean="0">
                            <a:solidFill>
                              <a:srgbClr val="FF0000"/>
                            </a:solidFill>
                            <a:latin typeface="Cambria Math" panose="02040503050406030204" pitchFamily="18" charset="0"/>
                          </a:rPr>
                          <m:t>tan</m:t>
                        </m:r>
                      </m:e>
                      <m:sup>
                        <m:r>
                          <a:rPr lang="en-GB" sz="2400" b="0" i="1" smtClean="0">
                            <a:solidFill>
                              <a:srgbClr val="FF0000"/>
                            </a:solidFill>
                            <a:latin typeface="Cambria Math" panose="02040503050406030204" pitchFamily="18" charset="0"/>
                          </a:rPr>
                          <m:t>−1</m:t>
                        </m:r>
                      </m:sup>
                    </m:sSup>
                  </m:oMath>
                </a14:m>
                <a:r>
                  <a:rPr lang="en-US" sz="2400" dirty="0">
                    <a:solidFill>
                      <a:srgbClr val="FF0000"/>
                    </a:solidFill>
                  </a:rPr>
                  <a:t>(2) = </a:t>
                </a:r>
                <a:r>
                  <a:rPr lang="en-GB" sz="2400" dirty="0">
                    <a:solidFill>
                      <a:srgbClr val="FF0000"/>
                    </a:solidFill>
                  </a:rPr>
                  <a:t>63.43</a:t>
                </a:r>
                <a14:m>
                  <m:oMath xmlns:m="http://schemas.openxmlformats.org/officeDocument/2006/math">
                    <m:r>
                      <a:rPr lang="en-GB" sz="2400" i="1" dirty="0">
                        <a:solidFill>
                          <a:srgbClr val="FF0000"/>
                        </a:solidFill>
                        <a:latin typeface="Cambria Math" panose="02040503050406030204" pitchFamily="18" charset="0"/>
                      </a:rPr>
                      <m:t>°</m:t>
                    </m:r>
                  </m:oMath>
                </a14:m>
                <a:r>
                  <a:rPr lang="en-US" sz="2400" dirty="0"/>
                  <a:t> </a:t>
                </a:r>
              </a:p>
            </p:txBody>
          </p:sp>
        </mc:Choice>
        <mc:Fallback xmlns="">
          <p:sp>
            <p:nvSpPr>
              <p:cNvPr id="13" name="TextBox 12">
                <a:extLst>
                  <a:ext uri="{FF2B5EF4-FFF2-40B4-BE49-F238E27FC236}">
                    <a16:creationId xmlns:a16="http://schemas.microsoft.com/office/drawing/2014/main" id="{390A50F8-3EFD-3B4D-A6EC-063FED611B8B}"/>
                  </a:ext>
                </a:extLst>
              </p:cNvPr>
              <p:cNvSpPr txBox="1">
                <a:spLocks noRot="1" noChangeAspect="1" noMove="1" noResize="1" noEditPoints="1" noAdjustHandles="1" noChangeArrowheads="1" noChangeShapeType="1" noTextEdit="1"/>
              </p:cNvSpPr>
              <p:nvPr/>
            </p:nvSpPr>
            <p:spPr>
              <a:xfrm>
                <a:off x="2412405" y="4490765"/>
                <a:ext cx="4115643" cy="461665"/>
              </a:xfrm>
              <a:prstGeom prst="rect">
                <a:avLst/>
              </a:prstGeom>
              <a:blipFill>
                <a:blip r:embed="rId8"/>
                <a:stretch>
                  <a:fillRect t="-10811" b="-24324"/>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5</a:t>
            </a:r>
            <a:endParaRPr lang="en-GB" dirty="0"/>
          </a:p>
        </p:txBody>
      </p:sp>
    </p:spTree>
    <p:extLst>
      <p:ext uri="{BB962C8B-B14F-4D97-AF65-F5344CB8AC3E}">
        <p14:creationId xmlns:p14="http://schemas.microsoft.com/office/powerpoint/2010/main" val="615391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Properties of Trigonometrical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6F36F04-76D3-4FBC-910E-98D1516A7B74}"/>
              </a:ext>
            </a:extLst>
          </p:cNvPr>
          <p:cNvSpPr/>
          <p:nvPr/>
        </p:nvSpPr>
        <p:spPr>
          <a:xfrm>
            <a:off x="2377589" y="646329"/>
            <a:ext cx="1451038" cy="461665"/>
          </a:xfrm>
          <a:prstGeom prst="rect">
            <a:avLst/>
          </a:prstGeom>
        </p:spPr>
        <p:txBody>
          <a:bodyPr wrap="none">
            <a:spAutoFit/>
          </a:bodyPr>
          <a:lstStyle/>
          <a:p>
            <a:r>
              <a:rPr lang="en-US" sz="2400" b="1" dirty="0"/>
              <a:t>E</a:t>
            </a:r>
            <a:r>
              <a:rPr lang="en-GB" sz="2400" b="1" dirty="0" err="1"/>
              <a:t>xample</a:t>
            </a:r>
            <a:endParaRPr lang="en-GB" sz="2400" b="1" dirty="0"/>
          </a:p>
        </p:txBody>
      </p:sp>
      <p:sp>
        <p:nvSpPr>
          <p:cNvPr id="5" name="Rectangle 4">
            <a:extLst>
              <a:ext uri="{FF2B5EF4-FFF2-40B4-BE49-F238E27FC236}">
                <a16:creationId xmlns:a16="http://schemas.microsoft.com/office/drawing/2014/main" id="{56C3E6C7-FB13-4315-915E-CD7EABB56B54}"/>
              </a:ext>
            </a:extLst>
          </p:cNvPr>
          <p:cNvSpPr/>
          <p:nvPr/>
        </p:nvSpPr>
        <p:spPr>
          <a:xfrm>
            <a:off x="2416061" y="1893206"/>
            <a:ext cx="1412566" cy="461665"/>
          </a:xfrm>
          <a:prstGeom prst="rect">
            <a:avLst/>
          </a:prstGeom>
        </p:spPr>
        <p:txBody>
          <a:bodyPr wrap="none">
            <a:spAutoFit/>
          </a:bodyPr>
          <a:lstStyle/>
          <a:p>
            <a:r>
              <a:rPr lang="en-US" sz="2400" b="1" dirty="0"/>
              <a:t>Solution</a:t>
            </a:r>
            <a:endParaRPr lang="en-GB" sz="2400" b="1" dirty="0"/>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B68173F-7793-475A-8283-9AF4CB18448D}"/>
                  </a:ext>
                </a:extLst>
              </p:cNvPr>
              <p:cNvSpPr/>
              <p:nvPr/>
            </p:nvSpPr>
            <p:spPr>
              <a:xfrm>
                <a:off x="2377589" y="948761"/>
                <a:ext cx="9361040" cy="830997"/>
              </a:xfrm>
              <a:prstGeom prst="rect">
                <a:avLst/>
              </a:prstGeom>
            </p:spPr>
            <p:txBody>
              <a:bodyPr wrap="square">
                <a:spAutoFit/>
              </a:bodyPr>
              <a:lstStyle/>
              <a:p>
                <a:r>
                  <a:rPr lang="en-US" sz="2400" dirty="0"/>
                  <a:t>Find all solutions between 0</a:t>
                </a:r>
                <a14:m>
                  <m:oMath xmlns:m="http://schemas.openxmlformats.org/officeDocument/2006/math">
                    <m:r>
                      <a:rPr lang="en-US" sz="2400" i="1" dirty="0" smtClean="0">
                        <a:latin typeface="Cambria Math" panose="02040503050406030204" pitchFamily="18" charset="0"/>
                      </a:rPr>
                      <m:t>°</m:t>
                    </m:r>
                  </m:oMath>
                </a14:m>
                <a:r>
                  <a:rPr lang="en-US" sz="2400" dirty="0"/>
                  <a:t> and 360</a:t>
                </a:r>
                <a14:m>
                  <m:oMath xmlns:m="http://schemas.openxmlformats.org/officeDocument/2006/math">
                    <m:r>
                      <a:rPr lang="en-US" sz="2400" i="1" dirty="0" smtClean="0">
                        <a:latin typeface="Cambria Math" panose="02040503050406030204" pitchFamily="18" charset="0"/>
                      </a:rPr>
                      <m:t>°</m:t>
                    </m:r>
                  </m:oMath>
                </a14:m>
                <a:r>
                  <a:rPr lang="en-US" sz="2400" dirty="0"/>
                  <a:t> of the equation </a:t>
                </a:r>
              </a:p>
              <a:p>
                <a:r>
                  <a:rPr lang="en-US" sz="2400" dirty="0"/>
                  <a:t>          cos 𝑥 sin 𝑥 = 3 cos 𝑥 </a:t>
                </a:r>
              </a:p>
            </p:txBody>
          </p:sp>
        </mc:Choice>
        <mc:Fallback xmlns="">
          <p:sp>
            <p:nvSpPr>
              <p:cNvPr id="3" name="Rectangle 2">
                <a:extLst>
                  <a:ext uri="{FF2B5EF4-FFF2-40B4-BE49-F238E27FC236}">
                    <a16:creationId xmlns:a16="http://schemas.microsoft.com/office/drawing/2014/main" id="{FB68173F-7793-475A-8283-9AF4CB18448D}"/>
                  </a:ext>
                </a:extLst>
              </p:cNvPr>
              <p:cNvSpPr>
                <a:spLocks noRot="1" noChangeAspect="1" noMove="1" noResize="1" noEditPoints="1" noAdjustHandles="1" noChangeArrowheads="1" noChangeShapeType="1" noTextEdit="1"/>
              </p:cNvSpPr>
              <p:nvPr/>
            </p:nvSpPr>
            <p:spPr>
              <a:xfrm>
                <a:off x="2377589" y="948761"/>
                <a:ext cx="9361040" cy="830997"/>
              </a:xfrm>
              <a:prstGeom prst="rect">
                <a:avLst/>
              </a:prstGeom>
              <a:blipFill>
                <a:blip r:embed="rId4"/>
                <a:stretch>
                  <a:fillRect l="-949" t="-4545" b="-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442005E-0403-41DD-B6F5-A612DB0586B1}"/>
                  </a:ext>
                </a:extLst>
              </p:cNvPr>
              <p:cNvSpPr/>
              <p:nvPr/>
            </p:nvSpPr>
            <p:spPr>
              <a:xfrm>
                <a:off x="2391674" y="2354355"/>
                <a:ext cx="6656654" cy="4016484"/>
              </a:xfrm>
              <a:prstGeom prst="rect">
                <a:avLst/>
              </a:prstGeom>
            </p:spPr>
            <p:txBody>
              <a:bodyPr wrap="square">
                <a:spAutoFit/>
              </a:bodyPr>
              <a:lstStyle/>
              <a:p>
                <a:r>
                  <a:rPr lang="en-GB" sz="2400" dirty="0">
                    <a:solidFill>
                      <a:srgbClr val="FF0000"/>
                    </a:solidFill>
                  </a:rPr>
                  <a:t>The equation can be rewritten as: </a:t>
                </a:r>
              </a:p>
              <a:p>
                <a:r>
                  <a:rPr lang="en-GB" sz="2400" dirty="0">
                    <a:solidFill>
                      <a:srgbClr val="FF0000"/>
                    </a:solidFill>
                  </a:rPr>
                  <a:t>          cos 𝑥 sin 𝑥 − 3 cos 𝑥 = 0 </a:t>
                </a:r>
              </a:p>
              <a:p>
                <a:pPr>
                  <a:spcAft>
                    <a:spcPts val="600"/>
                  </a:spcAft>
                </a:pPr>
                <a:r>
                  <a:rPr lang="en-GB" sz="2400" dirty="0">
                    <a:solidFill>
                      <a:srgbClr val="FF0000"/>
                    </a:solidFill>
                  </a:rPr>
                  <a:t>or              cos 𝑥 (sin 𝑥 − 3) = 0. </a:t>
                </a:r>
              </a:p>
              <a:p>
                <a:pPr>
                  <a:spcAft>
                    <a:spcPts val="600"/>
                  </a:spcAft>
                </a:pPr>
                <a:r>
                  <a:rPr lang="en-GB" sz="2400" dirty="0">
                    <a:solidFill>
                      <a:srgbClr val="FF0000"/>
                    </a:solidFill>
                  </a:rPr>
                  <a:t>So either cos 𝑥 = 0 or sin 𝑥 − 3 = 0 ⟹ sin 𝑥 = 3. </a:t>
                </a:r>
              </a:p>
              <a:p>
                <a:pPr>
                  <a:spcAft>
                    <a:spcPts val="600"/>
                  </a:spcAft>
                </a:pPr>
                <a:r>
                  <a:rPr lang="en-GB" sz="2400" dirty="0">
                    <a:solidFill>
                      <a:srgbClr val="FF0000"/>
                    </a:solidFill>
                  </a:rPr>
                  <a:t>However the graphs opposite, of </a:t>
                </a:r>
                <a:r>
                  <a:rPr lang="en-GB" sz="2400" i="1" dirty="0">
                    <a:solidFill>
                      <a:srgbClr val="FF0000"/>
                    </a:solidFill>
                    <a:latin typeface="Times" pitchFamily="2" charset="0"/>
                  </a:rPr>
                  <a:t>y </a:t>
                </a:r>
                <a:r>
                  <a:rPr lang="en-GB" sz="2400" dirty="0">
                    <a:solidFill>
                      <a:srgbClr val="FF0000"/>
                    </a:solidFill>
                  </a:rPr>
                  <a:t>=sin </a:t>
                </a:r>
                <a:r>
                  <a:rPr lang="en-GB" sz="2400" i="1" dirty="0">
                    <a:solidFill>
                      <a:srgbClr val="FF0000"/>
                    </a:solidFill>
                    <a:latin typeface="Times" pitchFamily="2" charset="0"/>
                  </a:rPr>
                  <a:t>x</a:t>
                </a:r>
                <a:r>
                  <a:rPr lang="en-GB" sz="2400" dirty="0">
                    <a:solidFill>
                      <a:srgbClr val="FF0000"/>
                    </a:solidFill>
                  </a:rPr>
                  <a:t> and    </a:t>
                </a:r>
                <a:r>
                  <a:rPr lang="en-GB" sz="2400" i="1" dirty="0">
                    <a:solidFill>
                      <a:srgbClr val="FF0000"/>
                    </a:solidFill>
                    <a:latin typeface="Times" pitchFamily="2" charset="0"/>
                  </a:rPr>
                  <a:t>y</a:t>
                </a:r>
                <a:r>
                  <a:rPr lang="en-GB" sz="2400" dirty="0">
                    <a:solidFill>
                      <a:srgbClr val="FF0000"/>
                    </a:solidFill>
                  </a:rPr>
                  <a:t> = 3, show there are no solutions. </a:t>
                </a:r>
              </a:p>
              <a:p>
                <a:r>
                  <a:rPr lang="en-GB" sz="2400" dirty="0">
                    <a:solidFill>
                      <a:srgbClr val="FF0000"/>
                    </a:solidFill>
                  </a:rPr>
                  <a:t>The graph of 𝑦 = cos 𝑥 is shown opposite </a:t>
                </a:r>
              </a:p>
              <a:p>
                <a:r>
                  <a:rPr lang="en-GB" sz="2400" dirty="0">
                    <a:solidFill>
                      <a:srgbClr val="FF0000"/>
                    </a:solidFill>
                  </a:rPr>
                  <a:t>for  0</a:t>
                </a:r>
                <a14:m>
                  <m:oMath xmlns:m="http://schemas.openxmlformats.org/officeDocument/2006/math">
                    <m:r>
                      <a:rPr lang="en-GB" sz="2400" i="1" dirty="0" smtClean="0">
                        <a:solidFill>
                          <a:srgbClr val="FF0000"/>
                        </a:solidFill>
                        <a:latin typeface="Cambria Math" panose="02040503050406030204" pitchFamily="18" charset="0"/>
                      </a:rPr>
                      <m:t>°</m:t>
                    </m:r>
                  </m:oMath>
                </a14:m>
                <a:r>
                  <a:rPr lang="en-GB" sz="2400" dirty="0">
                    <a:solidFill>
                      <a:srgbClr val="FF0000"/>
                    </a:solidFill>
                  </a:rPr>
                  <a:t> ≤ 𝑥 ≤ 360°. </a:t>
                </a:r>
              </a:p>
              <a:p>
                <a:r>
                  <a:rPr lang="en-GB" sz="2400" dirty="0">
                    <a:solidFill>
                      <a:srgbClr val="FF0000"/>
                    </a:solidFill>
                  </a:rPr>
                  <a:t>The solutions are given by cos 𝑥 = 0,</a:t>
                </a:r>
              </a:p>
              <a:p>
                <a:r>
                  <a:rPr lang="en-GB" sz="2400" dirty="0">
                    <a:solidFill>
                      <a:srgbClr val="FF0000"/>
                    </a:solidFill>
                  </a:rPr>
                  <a:t>which gives     𝑥 = 90° or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270° </a:t>
                </a:r>
              </a:p>
            </p:txBody>
          </p:sp>
        </mc:Choice>
        <mc:Fallback xmlns="">
          <p:sp>
            <p:nvSpPr>
              <p:cNvPr id="6" name="Rectangle 5">
                <a:extLst>
                  <a:ext uri="{FF2B5EF4-FFF2-40B4-BE49-F238E27FC236}">
                    <a16:creationId xmlns="" xmlns:a16="http://schemas.microsoft.com/office/drawing/2014/main" xmlns:a14="http://schemas.microsoft.com/office/drawing/2010/main" id="{6442005E-0403-41DD-B6F5-A612DB0586B1}"/>
                  </a:ext>
                </a:extLst>
              </p:cNvPr>
              <p:cNvSpPr>
                <a:spLocks noRot="1" noChangeAspect="1" noMove="1" noResize="1" noEditPoints="1" noAdjustHandles="1" noChangeArrowheads="1" noChangeShapeType="1" noTextEdit="1"/>
              </p:cNvSpPr>
              <p:nvPr/>
            </p:nvSpPr>
            <p:spPr>
              <a:xfrm>
                <a:off x="2391674" y="2354355"/>
                <a:ext cx="6656654" cy="4016484"/>
              </a:xfrm>
              <a:prstGeom prst="rect">
                <a:avLst/>
              </a:prstGeom>
              <a:blipFill rotWithShape="1">
                <a:blip r:embed="rId5"/>
                <a:stretch>
                  <a:fillRect l="-1374" t="-1062" r="-1832" b="-2580"/>
                </a:stretch>
              </a:blipFill>
            </p:spPr>
            <p:txBody>
              <a:bodyPr/>
              <a:lstStyle/>
              <a:p>
                <a:r>
                  <a:rPr lang="en-GB">
                    <a:noFill/>
                  </a:rPr>
                  <a:t> </a:t>
                </a:r>
              </a:p>
            </p:txBody>
          </p:sp>
        </mc:Fallback>
      </mc:AlternateContent>
      <p:pic>
        <p:nvPicPr>
          <p:cNvPr id="8" name="Picture 7">
            <a:extLst>
              <a:ext uri="{FF2B5EF4-FFF2-40B4-BE49-F238E27FC236}">
                <a16:creationId xmlns:a16="http://schemas.microsoft.com/office/drawing/2014/main" id="{38921EE9-DE1F-4FE7-879E-2F2D928B3248}"/>
              </a:ext>
            </a:extLst>
          </p:cNvPr>
          <p:cNvPicPr>
            <a:picLocks noChangeAspect="1"/>
          </p:cNvPicPr>
          <p:nvPr/>
        </p:nvPicPr>
        <p:blipFill>
          <a:blip r:embed="rId6"/>
          <a:stretch>
            <a:fillRect/>
          </a:stretch>
        </p:blipFill>
        <p:spPr>
          <a:xfrm>
            <a:off x="8946668" y="1483914"/>
            <a:ext cx="3037129" cy="3127319"/>
          </a:xfrm>
          <a:prstGeom prst="rect">
            <a:avLst/>
          </a:prstGeom>
        </p:spPr>
      </p:pic>
      <p:pic>
        <p:nvPicPr>
          <p:cNvPr id="10" name="Picture 9">
            <a:extLst>
              <a:ext uri="{FF2B5EF4-FFF2-40B4-BE49-F238E27FC236}">
                <a16:creationId xmlns:a16="http://schemas.microsoft.com/office/drawing/2014/main" id="{0591FB9B-8D06-46DB-8ECF-30E9B8ADC502}"/>
              </a:ext>
            </a:extLst>
          </p:cNvPr>
          <p:cNvPicPr>
            <a:picLocks noChangeAspect="1"/>
          </p:cNvPicPr>
          <p:nvPr/>
        </p:nvPicPr>
        <p:blipFill>
          <a:blip r:embed="rId7"/>
          <a:stretch>
            <a:fillRect/>
          </a:stretch>
        </p:blipFill>
        <p:spPr>
          <a:xfrm>
            <a:off x="8985198" y="4731117"/>
            <a:ext cx="3015715" cy="1936075"/>
          </a:xfrm>
          <a:prstGeom prst="rect">
            <a:avLst/>
          </a:prstGeom>
        </p:spPr>
      </p:pic>
      <p:sp>
        <p:nvSpPr>
          <p:cNvPr id="12" name="TextBox 11">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5</a:t>
            </a:r>
            <a:endParaRPr lang="en-GB" dirty="0"/>
          </a:p>
        </p:txBody>
      </p:sp>
    </p:spTree>
    <p:extLst>
      <p:ext uri="{BB962C8B-B14F-4D97-AF65-F5344CB8AC3E}">
        <p14:creationId xmlns:p14="http://schemas.microsoft.com/office/powerpoint/2010/main" val="3584378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6155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Properties of Trigonometrical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6F36F04-76D3-4FBC-910E-98D1516A7B74}"/>
              </a:ext>
            </a:extLst>
          </p:cNvPr>
          <p:cNvSpPr/>
          <p:nvPr/>
        </p:nvSpPr>
        <p:spPr>
          <a:xfrm>
            <a:off x="2394738" y="754587"/>
            <a:ext cx="1451038" cy="461665"/>
          </a:xfrm>
          <a:prstGeom prst="rect">
            <a:avLst/>
          </a:prstGeom>
        </p:spPr>
        <p:txBody>
          <a:bodyPr wrap="none">
            <a:spAutoFit/>
          </a:bodyPr>
          <a:lstStyle/>
          <a:p>
            <a:r>
              <a:rPr lang="en-US" sz="2400" b="1" dirty="0"/>
              <a:t>E</a:t>
            </a:r>
            <a:r>
              <a:rPr lang="en-GB" sz="2400" b="1" dirty="0" err="1"/>
              <a:t>xample</a:t>
            </a:r>
            <a:endParaRPr lang="en-GB" sz="2400" b="1" dirty="0"/>
          </a:p>
        </p:txBody>
      </p:sp>
      <p:sp>
        <p:nvSpPr>
          <p:cNvPr id="5" name="Rectangle 4">
            <a:extLst>
              <a:ext uri="{FF2B5EF4-FFF2-40B4-BE49-F238E27FC236}">
                <a16:creationId xmlns:a16="http://schemas.microsoft.com/office/drawing/2014/main" id="{56C3E6C7-FB13-4315-915E-CD7EABB56B54}"/>
              </a:ext>
            </a:extLst>
          </p:cNvPr>
          <p:cNvSpPr/>
          <p:nvPr/>
        </p:nvSpPr>
        <p:spPr>
          <a:xfrm>
            <a:off x="2423592" y="2272809"/>
            <a:ext cx="1412566" cy="461665"/>
          </a:xfrm>
          <a:prstGeom prst="rect">
            <a:avLst/>
          </a:prstGeom>
        </p:spPr>
        <p:txBody>
          <a:bodyPr wrap="none">
            <a:spAutoFit/>
          </a:bodyPr>
          <a:lstStyle/>
          <a:p>
            <a:r>
              <a:rPr lang="en-US" sz="2400" b="1" dirty="0"/>
              <a:t>Solution</a:t>
            </a:r>
            <a:endParaRPr lang="en-GB" sz="2400" b="1" dirty="0"/>
          </a:p>
        </p:txBody>
      </p:sp>
      <p:sp>
        <p:nvSpPr>
          <p:cNvPr id="6" name="Rectangle 5">
            <a:extLst>
              <a:ext uri="{FF2B5EF4-FFF2-40B4-BE49-F238E27FC236}">
                <a16:creationId xmlns:a16="http://schemas.microsoft.com/office/drawing/2014/main" id="{6442005E-0403-41DD-B6F5-A612DB0586B1}"/>
              </a:ext>
            </a:extLst>
          </p:cNvPr>
          <p:cNvSpPr/>
          <p:nvPr/>
        </p:nvSpPr>
        <p:spPr>
          <a:xfrm>
            <a:off x="2421426" y="2646878"/>
            <a:ext cx="6059226" cy="461665"/>
          </a:xfrm>
          <a:prstGeom prst="rect">
            <a:avLst/>
          </a:prstGeom>
        </p:spPr>
        <p:txBody>
          <a:bodyPr wrap="square">
            <a:spAutoFit/>
          </a:bodyPr>
          <a:lstStyle/>
          <a:p>
            <a:r>
              <a:rPr lang="en-GB" sz="2400" dirty="0">
                <a:solidFill>
                  <a:srgbClr val="FF0000"/>
                </a:solidFill>
              </a:rPr>
              <a:t> </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86924950-B9C5-461B-9FF7-E32C6539329A}"/>
                  </a:ext>
                </a:extLst>
              </p:cNvPr>
              <p:cNvSpPr/>
              <p:nvPr/>
            </p:nvSpPr>
            <p:spPr>
              <a:xfrm>
                <a:off x="2390126" y="1264361"/>
                <a:ext cx="8355094" cy="461665"/>
              </a:xfrm>
              <a:prstGeom prst="rect">
                <a:avLst/>
              </a:prstGeom>
            </p:spPr>
            <p:txBody>
              <a:bodyPr wrap="square">
                <a:spAutoFit/>
              </a:bodyPr>
              <a:lstStyle/>
              <a:p>
                <a:r>
                  <a:rPr lang="en-US" sz="2400" dirty="0"/>
                  <a:t>Find all solutions between 0</a:t>
                </a:r>
                <a14:m>
                  <m:oMath xmlns:m="http://schemas.openxmlformats.org/officeDocument/2006/math">
                    <m:r>
                      <a:rPr lang="en-US" sz="2400" i="1" dirty="0" smtClean="0">
                        <a:latin typeface="Cambria Math" panose="02040503050406030204" pitchFamily="18" charset="0"/>
                      </a:rPr>
                      <m:t>°</m:t>
                    </m:r>
                  </m:oMath>
                </a14:m>
                <a:r>
                  <a:rPr lang="en-US" sz="2400" dirty="0"/>
                  <a:t> and 360</a:t>
                </a:r>
                <a14:m>
                  <m:oMath xmlns:m="http://schemas.openxmlformats.org/officeDocument/2006/math">
                    <m:r>
                      <a:rPr lang="en-US" sz="2400" i="1" dirty="0" smtClean="0">
                        <a:latin typeface="Cambria Math" panose="02040503050406030204" pitchFamily="18" charset="0"/>
                      </a:rPr>
                      <m:t>°</m:t>
                    </m:r>
                  </m:oMath>
                </a14:m>
                <a:r>
                  <a:rPr lang="en-US" sz="2400" dirty="0"/>
                  <a:t> to the equation </a:t>
                </a:r>
                <a:endParaRPr lang="en-GB" sz="2400" dirty="0"/>
              </a:p>
            </p:txBody>
          </p:sp>
        </mc:Choice>
        <mc:Fallback xmlns="">
          <p:sp>
            <p:nvSpPr>
              <p:cNvPr id="11" name="Rectangle 10">
                <a:extLst>
                  <a:ext uri="{FF2B5EF4-FFF2-40B4-BE49-F238E27FC236}">
                    <a16:creationId xmlns:a16="http://schemas.microsoft.com/office/drawing/2014/main" id="{86924950-B9C5-461B-9FF7-E32C6539329A}"/>
                  </a:ext>
                </a:extLst>
              </p:cNvPr>
              <p:cNvSpPr>
                <a:spLocks noRot="1" noChangeAspect="1" noMove="1" noResize="1" noEditPoints="1" noAdjustHandles="1" noChangeArrowheads="1" noChangeShapeType="1" noTextEdit="1"/>
              </p:cNvSpPr>
              <p:nvPr/>
            </p:nvSpPr>
            <p:spPr>
              <a:xfrm>
                <a:off x="2390126" y="1264361"/>
                <a:ext cx="8355094" cy="461665"/>
              </a:xfrm>
              <a:prstGeom prst="rect">
                <a:avLst/>
              </a:prstGeom>
              <a:blipFill>
                <a:blip r:embed="rId4"/>
                <a:stretch>
                  <a:fillRect l="-1062" t="-10811" b="-243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51E1FD91-EC11-44C7-A647-6840C955242B}"/>
                  </a:ext>
                </a:extLst>
              </p:cNvPr>
              <p:cNvSpPr/>
              <p:nvPr/>
            </p:nvSpPr>
            <p:spPr>
              <a:xfrm>
                <a:off x="4641830" y="1696778"/>
                <a:ext cx="3556411" cy="461665"/>
              </a:xfrm>
              <a:prstGeom prst="rect">
                <a:avLst/>
              </a:prstGeom>
            </p:spPr>
            <p:txBody>
              <a:bodyPr wrap="square">
                <a:spAutoFit/>
              </a:bodyPr>
              <a:lstStyle/>
              <a:p>
                <a:r>
                  <a:rPr lang="es-ES" sz="2400" dirty="0"/>
                  <a:t>3 </a:t>
                </a:r>
                <a:r>
                  <a:rPr lang="es-ES" sz="2400" dirty="0">
                    <a:latin typeface="Cambria" panose="02040503050406030204" pitchFamily="18" charset="0"/>
                    <a:ea typeface="Cambria" panose="02040503050406030204" pitchFamily="18" charset="0"/>
                  </a:rPr>
                  <a:t>cos</a:t>
                </a:r>
                <a:r>
                  <a:rPr lang="es-ES" sz="2400" dirty="0"/>
                  <a:t> </a:t>
                </a:r>
                <a:r>
                  <a:rPr lang="es-ES" sz="2400" i="1" dirty="0">
                    <a:latin typeface="Times New Roman" panose="02020603050405020304" pitchFamily="18" charset="0"/>
                    <a:cs typeface="Times New Roman" panose="02020603050405020304" pitchFamily="18" charset="0"/>
                  </a:rPr>
                  <a:t>x</a:t>
                </a:r>
                <a:r>
                  <a:rPr lang="es-ES" sz="2400" dirty="0"/>
                  <a:t> = 2 </a:t>
                </a:r>
                <a14:m>
                  <m:oMath xmlns:m="http://schemas.openxmlformats.org/officeDocument/2006/math">
                    <m:sSup>
                      <m:sSupPr>
                        <m:ctrlPr>
                          <a:rPr lang="es-ES" sz="2400" i="1" smtClean="0">
                            <a:latin typeface="Cambria Math" panose="02040503050406030204" pitchFamily="18" charset="0"/>
                          </a:rPr>
                        </m:ctrlPr>
                      </m:sSupPr>
                      <m:e>
                        <m:r>
                          <m:rPr>
                            <m:sty m:val="p"/>
                          </m:rPr>
                          <a:rPr lang="en-GB" sz="2400" b="0" i="0" smtClean="0">
                            <a:latin typeface="Cambria Math" panose="02040503050406030204" pitchFamily="18" charset="0"/>
                          </a:rPr>
                          <m:t>sin</m:t>
                        </m:r>
                      </m:e>
                      <m:sup>
                        <m:r>
                          <a:rPr lang="en-GB" sz="2400" b="0" i="0" smtClean="0">
                            <a:latin typeface="Cambria Math" panose="02040503050406030204" pitchFamily="18" charset="0"/>
                          </a:rPr>
                          <m:t>2</m:t>
                        </m:r>
                      </m:sup>
                    </m:sSup>
                  </m:oMath>
                </a14:m>
                <a:r>
                  <a:rPr lang="es-ES" sz="2400" dirty="0"/>
                  <a:t> </a:t>
                </a:r>
                <a:r>
                  <a:rPr lang="es-ES" sz="2400" i="1" dirty="0">
                    <a:latin typeface="Times New Roman" panose="02020603050405020304" pitchFamily="18" charset="0"/>
                    <a:cs typeface="Times New Roman" panose="02020603050405020304" pitchFamily="18" charset="0"/>
                  </a:rPr>
                  <a:t>x</a:t>
                </a:r>
                <a:r>
                  <a:rPr lang="es-ES" sz="2400" i="1" dirty="0"/>
                  <a:t> </a:t>
                </a:r>
                <a:endParaRPr lang="en-GB" sz="2400" i="1" dirty="0"/>
              </a:p>
            </p:txBody>
          </p:sp>
        </mc:Choice>
        <mc:Fallback xmlns="">
          <p:sp>
            <p:nvSpPr>
              <p:cNvPr id="12" name="Rectangle 11">
                <a:extLst>
                  <a:ext uri="{FF2B5EF4-FFF2-40B4-BE49-F238E27FC236}">
                    <a16:creationId xmlns:a16="http://schemas.microsoft.com/office/drawing/2014/main" id="{51E1FD91-EC11-44C7-A647-6840C955242B}"/>
                  </a:ext>
                </a:extLst>
              </p:cNvPr>
              <p:cNvSpPr>
                <a:spLocks noRot="1" noChangeAspect="1" noMove="1" noResize="1" noEditPoints="1" noAdjustHandles="1" noChangeArrowheads="1" noChangeShapeType="1" noTextEdit="1"/>
              </p:cNvSpPr>
              <p:nvPr/>
            </p:nvSpPr>
            <p:spPr>
              <a:xfrm>
                <a:off x="4641830" y="1696778"/>
                <a:ext cx="3556411" cy="461665"/>
              </a:xfrm>
              <a:prstGeom prst="rect">
                <a:avLst/>
              </a:prstGeom>
              <a:blipFill>
                <a:blip r:embed="rId5"/>
                <a:stretch>
                  <a:fillRect l="-2128" t="-10811" b="-27027"/>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591AEC6C-8057-46AA-A163-EEBA946341F4}"/>
              </a:ext>
            </a:extLst>
          </p:cNvPr>
          <p:cNvSpPr txBox="1"/>
          <p:nvPr/>
        </p:nvSpPr>
        <p:spPr>
          <a:xfrm>
            <a:off x="2390126" y="2702895"/>
            <a:ext cx="2925278" cy="461665"/>
          </a:xfrm>
          <a:prstGeom prst="rect">
            <a:avLst/>
          </a:prstGeom>
          <a:noFill/>
        </p:spPr>
        <p:txBody>
          <a:bodyPr wrap="square" rtlCol="0">
            <a:spAutoFit/>
          </a:bodyPr>
          <a:lstStyle/>
          <a:p>
            <a:r>
              <a:rPr lang="en-GB" sz="2400" dirty="0">
                <a:solidFill>
                  <a:srgbClr val="FF0000"/>
                </a:solidFill>
              </a:rPr>
              <a:t>Using the identity</a:t>
            </a: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A37F6EB1-20F9-4373-B1DF-A80A847C47D0}"/>
                  </a:ext>
                </a:extLst>
              </p:cNvPr>
              <p:cNvSpPr/>
              <p:nvPr/>
            </p:nvSpPr>
            <p:spPr>
              <a:xfrm>
                <a:off x="2662049" y="3164560"/>
                <a:ext cx="2763898" cy="461665"/>
              </a:xfrm>
              <a:prstGeom prst="rect">
                <a:avLst/>
              </a:prstGeom>
            </p:spPr>
            <p:txBody>
              <a:bodyPr wrap="none">
                <a:spAutoFit/>
              </a:bodyPr>
              <a:lstStyle/>
              <a:p>
                <a14:m>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sin</m:t>
                        </m:r>
                      </m:e>
                      <m:sup>
                        <m:r>
                          <a:rPr lang="en-GB" sz="2400" i="1">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r>
                  <a:rPr lang="en-GB" sz="2400" dirty="0">
                    <a:solidFill>
                      <a:srgbClr val="FF0000"/>
                    </a:solidFill>
                  </a:rPr>
                  <a:t>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cos</m:t>
                        </m:r>
                      </m:e>
                      <m:sup>
                        <m:r>
                          <a:rPr lang="en-GB" sz="2400" i="1">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r>
                  <a:rPr lang="en-GB" sz="2400" dirty="0">
                    <a:solidFill>
                      <a:srgbClr val="FF0000"/>
                    </a:solidFill>
                  </a:rPr>
                  <a:t> = 1</a:t>
                </a:r>
                <a:endParaRPr lang="en-GB" sz="2400" dirty="0"/>
              </a:p>
            </p:txBody>
          </p:sp>
        </mc:Choice>
        <mc:Fallback xmlns="">
          <p:sp>
            <p:nvSpPr>
              <p:cNvPr id="15" name="Rectangle 14">
                <a:extLst>
                  <a:ext uri="{FF2B5EF4-FFF2-40B4-BE49-F238E27FC236}">
                    <a16:creationId xmlns:a16="http://schemas.microsoft.com/office/drawing/2014/main" id="{A37F6EB1-20F9-4373-B1DF-A80A847C47D0}"/>
                  </a:ext>
                </a:extLst>
              </p:cNvPr>
              <p:cNvSpPr>
                <a:spLocks noRot="1" noChangeAspect="1" noMove="1" noResize="1" noEditPoints="1" noAdjustHandles="1" noChangeArrowheads="1" noChangeShapeType="1" noTextEdit="1"/>
              </p:cNvSpPr>
              <p:nvPr/>
            </p:nvSpPr>
            <p:spPr>
              <a:xfrm>
                <a:off x="2662049" y="3164560"/>
                <a:ext cx="2763898" cy="461665"/>
              </a:xfrm>
              <a:prstGeom prst="rect">
                <a:avLst/>
              </a:prstGeom>
              <a:blipFill>
                <a:blip r:embed="rId6"/>
                <a:stretch>
                  <a:fillRect l="-2294" t="-10526" r="-2294" b="-2631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E6CD288D-DF62-4DE1-9B4F-3DAFF609D327}"/>
              </a:ext>
            </a:extLst>
          </p:cNvPr>
          <p:cNvSpPr txBox="1"/>
          <p:nvPr/>
        </p:nvSpPr>
        <p:spPr>
          <a:xfrm>
            <a:off x="2358515" y="3883210"/>
            <a:ext cx="9682538" cy="461665"/>
          </a:xfrm>
          <a:prstGeom prst="rect">
            <a:avLst/>
          </a:prstGeom>
          <a:noFill/>
        </p:spPr>
        <p:txBody>
          <a:bodyPr wrap="square" rtlCol="0">
            <a:spAutoFit/>
          </a:bodyPr>
          <a:lstStyle/>
          <a:p>
            <a:r>
              <a:rPr lang="en-GB" sz="2400" dirty="0">
                <a:solidFill>
                  <a:srgbClr val="FF0000"/>
                </a:solidFill>
              </a:rPr>
              <a:t>makes it possible to express the equation in ‘cos’ terms only:</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71114F6-72E0-49E3-B4B8-02592444973A}"/>
                  </a:ext>
                </a:extLst>
              </p:cNvPr>
              <p:cNvSpPr/>
              <p:nvPr/>
            </p:nvSpPr>
            <p:spPr>
              <a:xfrm>
                <a:off x="6347481" y="3143412"/>
                <a:ext cx="2807179" cy="461665"/>
              </a:xfrm>
              <a:prstGeom prst="rect">
                <a:avLst/>
              </a:prstGeom>
            </p:spPr>
            <p:txBody>
              <a:bodyPr wrap="none">
                <a:spAutoFit/>
              </a:bodyPr>
              <a:lstStyle/>
              <a:p>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sin</m:t>
                        </m:r>
                      </m:e>
                      <m:sup>
                        <m:r>
                          <a:rPr lang="en-GB" sz="2400" i="1">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r>
                  <a:rPr lang="en-GB" sz="2400" dirty="0">
                    <a:solidFill>
                      <a:srgbClr val="FF0000"/>
                    </a:solidFill>
                  </a:rPr>
                  <a:t> = 1 −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i="0">
                            <a:solidFill>
                              <a:srgbClr val="FF0000"/>
                            </a:solidFill>
                            <a:latin typeface="Cambria Math" panose="02040503050406030204" pitchFamily="18" charset="0"/>
                          </a:rPr>
                          <m:t>cos</m:t>
                        </m:r>
                      </m:e>
                      <m:sup>
                        <m:r>
                          <a:rPr lang="en-GB" sz="2400" i="1">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endParaRPr lang="en-GB" sz="2400" dirty="0"/>
              </a:p>
            </p:txBody>
          </p:sp>
        </mc:Choice>
        <mc:Fallback xmlns="">
          <p:sp>
            <p:nvSpPr>
              <p:cNvPr id="7" name="Rectangle 6">
                <a:extLst>
                  <a:ext uri="{FF2B5EF4-FFF2-40B4-BE49-F238E27FC236}">
                    <a16:creationId xmlns:a16="http://schemas.microsoft.com/office/drawing/2014/main" xmlns:a14="http://schemas.microsoft.com/office/drawing/2010/main" xmlns="" id="{871114F6-72E0-49E3-B4B8-02592444973A}"/>
                  </a:ext>
                </a:extLst>
              </p:cNvPr>
              <p:cNvSpPr>
                <a:spLocks noRot="1" noChangeAspect="1" noMove="1" noResize="1" noEditPoints="1" noAdjustHandles="1" noChangeArrowheads="1" noChangeShapeType="1" noTextEdit="1"/>
              </p:cNvSpPr>
              <p:nvPr/>
            </p:nvSpPr>
            <p:spPr>
              <a:xfrm>
                <a:off x="6347481" y="3143412"/>
                <a:ext cx="2807179" cy="461665"/>
              </a:xfrm>
              <a:prstGeom prst="rect">
                <a:avLst/>
              </a:prstGeom>
              <a:blipFill rotWithShape="1">
                <a:blip r:embed="rId7"/>
                <a:stretch>
                  <a:fillRect t="-10667" r="-1518"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ED41B4C4-DADB-448A-8CF7-C2C1E78806A8}"/>
                  </a:ext>
                </a:extLst>
              </p:cNvPr>
              <p:cNvSpPr/>
              <p:nvPr/>
            </p:nvSpPr>
            <p:spPr>
              <a:xfrm>
                <a:off x="3719735" y="4581946"/>
                <a:ext cx="5400600" cy="461665"/>
              </a:xfrm>
              <a:prstGeom prst="rect">
                <a:avLst/>
              </a:prstGeom>
            </p:spPr>
            <p:txBody>
              <a:bodyPr wrap="square">
                <a:spAutoFit/>
              </a:bodyPr>
              <a:lstStyle/>
              <a:p>
                <a:r>
                  <a:rPr lang="es-ES" sz="2400" dirty="0">
                    <a:solidFill>
                      <a:srgbClr val="FF0000"/>
                    </a:solidFill>
                  </a:rPr>
                  <a:t>3 </a:t>
                </a:r>
                <a:r>
                  <a:rPr lang="es-ES" sz="2400" dirty="0">
                    <a:solidFill>
                      <a:srgbClr val="FF0000"/>
                    </a:solidFill>
                    <a:latin typeface="Cambria" panose="02040503050406030204" pitchFamily="18" charset="0"/>
                    <a:ea typeface="Cambria" panose="02040503050406030204" pitchFamily="18" charset="0"/>
                  </a:rPr>
                  <a:t>cos</a:t>
                </a:r>
                <a:r>
                  <a:rPr lang="es-ES" sz="2400" dirty="0">
                    <a:solidFill>
                      <a:srgbClr val="FF0000"/>
                    </a:solidFill>
                  </a:rPr>
                  <a:t> </a:t>
                </a:r>
                <a:r>
                  <a:rPr lang="es-ES" sz="2400" i="1" dirty="0">
                    <a:solidFill>
                      <a:srgbClr val="FF0000"/>
                    </a:solidFill>
                    <a:latin typeface="Times" pitchFamily="2" charset="0"/>
                  </a:rPr>
                  <a:t>x</a:t>
                </a:r>
                <a:r>
                  <a:rPr lang="es-ES" sz="2400" dirty="0">
                    <a:solidFill>
                      <a:srgbClr val="FF0000"/>
                    </a:solidFill>
                  </a:rPr>
                  <a:t> = 2 (</a:t>
                </a:r>
                <a:r>
                  <a:rPr lang="en-GB" sz="2400" dirty="0">
                    <a:solidFill>
                      <a:srgbClr val="FF0000"/>
                    </a:solidFill>
                  </a:rPr>
                  <a:t>1 −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i="0">
                            <a:solidFill>
                              <a:srgbClr val="FF0000"/>
                            </a:solidFill>
                            <a:latin typeface="Cambria Math" panose="02040503050406030204" pitchFamily="18" charset="0"/>
                          </a:rPr>
                          <m:t>cos</m:t>
                        </m:r>
                      </m:e>
                      <m:sup>
                        <m:r>
                          <a:rPr lang="en-GB" sz="2400" i="1">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r>
                  <a:rPr lang="en-GB" sz="2400" dirty="0">
                    <a:solidFill>
                      <a:srgbClr val="FF0000"/>
                    </a:solidFill>
                  </a:rPr>
                  <a:t> ) = 2 − 2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i="0">
                            <a:solidFill>
                              <a:srgbClr val="FF0000"/>
                            </a:solidFill>
                            <a:latin typeface="Cambria Math" panose="02040503050406030204" pitchFamily="18" charset="0"/>
                          </a:rPr>
                          <m:t>cos</m:t>
                        </m:r>
                      </m:e>
                      <m:sup>
                        <m:r>
                          <a:rPr lang="en-GB" sz="2400" i="0">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r>
                  <a:rPr lang="en-GB" sz="2400" dirty="0">
                    <a:solidFill>
                      <a:srgbClr val="FF0000"/>
                    </a:solidFill>
                  </a:rPr>
                  <a:t> </a:t>
                </a:r>
              </a:p>
            </p:txBody>
          </p:sp>
        </mc:Choice>
        <mc:Fallback xmlns="">
          <p:sp>
            <p:nvSpPr>
              <p:cNvPr id="8" name="Rectangle 7">
                <a:extLst>
                  <a:ext uri="{FF2B5EF4-FFF2-40B4-BE49-F238E27FC236}">
                    <a16:creationId xmlns:a16="http://schemas.microsoft.com/office/drawing/2014/main" xmlns:a14="http://schemas.microsoft.com/office/drawing/2010/main" xmlns="" id="{ED41B4C4-DADB-448A-8CF7-C2C1E78806A8}"/>
                  </a:ext>
                </a:extLst>
              </p:cNvPr>
              <p:cNvSpPr>
                <a:spLocks noRot="1" noChangeAspect="1" noMove="1" noResize="1" noEditPoints="1" noAdjustHandles="1" noChangeArrowheads="1" noChangeShapeType="1" noTextEdit="1"/>
              </p:cNvSpPr>
              <p:nvPr/>
            </p:nvSpPr>
            <p:spPr>
              <a:xfrm>
                <a:off x="3719735" y="4581946"/>
                <a:ext cx="5400600" cy="461665"/>
              </a:xfrm>
              <a:prstGeom prst="rect">
                <a:avLst/>
              </a:prstGeom>
              <a:blipFill rotWithShape="1">
                <a:blip r:embed="rId8"/>
                <a:stretch>
                  <a:fillRect l="-1693" t="-12000" b="-30667"/>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4DACB3BC-D35E-49D9-9749-4ED59865EF17}"/>
              </a:ext>
            </a:extLst>
          </p:cNvPr>
          <p:cNvSpPr txBox="1"/>
          <p:nvPr/>
        </p:nvSpPr>
        <p:spPr>
          <a:xfrm>
            <a:off x="2421426" y="5362806"/>
            <a:ext cx="6192688" cy="461665"/>
          </a:xfrm>
          <a:prstGeom prst="rect">
            <a:avLst/>
          </a:prstGeom>
          <a:noFill/>
        </p:spPr>
        <p:txBody>
          <a:bodyPr wrap="square" rtlCol="0">
            <a:spAutoFit/>
          </a:bodyPr>
          <a:lstStyle/>
          <a:p>
            <a:r>
              <a:rPr lang="en-GB" sz="2400" dirty="0">
                <a:solidFill>
                  <a:srgbClr val="FF0000"/>
                </a:solidFill>
              </a:rPr>
              <a:t>Rearrange to make a quadratic equation</a:t>
            </a: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01D1BD47-DA83-4EC2-A67D-F6582D5A5226}"/>
                  </a:ext>
                </a:extLst>
              </p:cNvPr>
              <p:cNvSpPr/>
              <p:nvPr/>
            </p:nvSpPr>
            <p:spPr>
              <a:xfrm>
                <a:off x="4115889" y="5945314"/>
                <a:ext cx="3456459" cy="461665"/>
              </a:xfrm>
              <a:prstGeom prst="rect">
                <a:avLst/>
              </a:prstGeom>
            </p:spPr>
            <p:txBody>
              <a:bodyPr wrap="none">
                <a:spAutoFit/>
              </a:bodyPr>
              <a:lstStyle/>
              <a:p>
                <a:r>
                  <a:rPr lang="en-GB" sz="2400" dirty="0">
                    <a:solidFill>
                      <a:srgbClr val="FF0000"/>
                    </a:solidFill>
                  </a:rPr>
                  <a:t>2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i="0">
                            <a:solidFill>
                              <a:srgbClr val="FF0000"/>
                            </a:solidFill>
                            <a:latin typeface="Cambria Math" panose="02040503050406030204" pitchFamily="18" charset="0"/>
                          </a:rPr>
                          <m:t>cos</m:t>
                        </m:r>
                      </m:e>
                      <m:sup>
                        <m:r>
                          <a:rPr lang="en-GB" sz="2400" i="1">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r>
                  <a:rPr lang="en-GB" sz="2400" dirty="0">
                    <a:solidFill>
                      <a:srgbClr val="FF0000"/>
                    </a:solidFill>
                  </a:rPr>
                  <a:t> + </a:t>
                </a:r>
                <a:r>
                  <a:rPr lang="es-ES" sz="2400" dirty="0">
                    <a:solidFill>
                      <a:srgbClr val="FF0000"/>
                    </a:solidFill>
                  </a:rPr>
                  <a:t>3 </a:t>
                </a:r>
                <a:r>
                  <a:rPr lang="es-ES" sz="2400" dirty="0">
                    <a:solidFill>
                      <a:srgbClr val="FF0000"/>
                    </a:solidFill>
                    <a:latin typeface="Cambria" panose="02040503050406030204" pitchFamily="18" charset="0"/>
                    <a:ea typeface="Cambria" panose="02040503050406030204" pitchFamily="18" charset="0"/>
                  </a:rPr>
                  <a:t>cos</a:t>
                </a:r>
                <a:r>
                  <a:rPr lang="es-ES" sz="2400" dirty="0">
                    <a:solidFill>
                      <a:srgbClr val="FF0000"/>
                    </a:solidFill>
                  </a:rPr>
                  <a:t> </a:t>
                </a:r>
                <a:r>
                  <a:rPr lang="es-ES" sz="2400" i="1" dirty="0">
                    <a:solidFill>
                      <a:srgbClr val="FF0000"/>
                    </a:solidFill>
                    <a:latin typeface="Times" pitchFamily="2" charset="0"/>
                  </a:rPr>
                  <a:t>x</a:t>
                </a:r>
                <a:r>
                  <a:rPr lang="es-ES" sz="2400" dirty="0">
                    <a:solidFill>
                      <a:srgbClr val="FF0000"/>
                    </a:solidFill>
                  </a:rPr>
                  <a:t> – 2 = 0</a:t>
                </a:r>
                <a:endParaRPr lang="en-GB" sz="2400" dirty="0">
                  <a:solidFill>
                    <a:srgbClr val="FF0000"/>
                  </a:solidFill>
                </a:endParaRPr>
              </a:p>
            </p:txBody>
          </p:sp>
        </mc:Choice>
        <mc:Fallback xmlns="">
          <p:sp>
            <p:nvSpPr>
              <p:cNvPr id="16" name="Rectangle 15">
                <a:extLst>
                  <a:ext uri="{FF2B5EF4-FFF2-40B4-BE49-F238E27FC236}">
                    <a16:creationId xmlns:a16="http://schemas.microsoft.com/office/drawing/2014/main" id="{01D1BD47-DA83-4EC2-A67D-F6582D5A5226}"/>
                  </a:ext>
                </a:extLst>
              </p:cNvPr>
              <p:cNvSpPr>
                <a:spLocks noRot="1" noChangeAspect="1" noMove="1" noResize="1" noEditPoints="1" noAdjustHandles="1" noChangeArrowheads="1" noChangeShapeType="1" noTextEdit="1"/>
              </p:cNvSpPr>
              <p:nvPr/>
            </p:nvSpPr>
            <p:spPr>
              <a:xfrm>
                <a:off x="4115889" y="5945314"/>
                <a:ext cx="3456459" cy="461665"/>
              </a:xfrm>
              <a:prstGeom prst="rect">
                <a:avLst/>
              </a:prstGeom>
              <a:blipFill>
                <a:blip r:embed="rId9"/>
                <a:stretch>
                  <a:fillRect l="-2941" t="-13889" r="-1471" b="-3055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DB420B7-3BDF-8E4A-9F81-FFC601F419AB}"/>
              </a:ext>
            </a:extLst>
          </p:cNvPr>
          <p:cNvSpPr txBox="1"/>
          <p:nvPr/>
        </p:nvSpPr>
        <p:spPr>
          <a:xfrm>
            <a:off x="8631599" y="6302004"/>
            <a:ext cx="3560401" cy="400110"/>
          </a:xfrm>
          <a:prstGeom prst="rect">
            <a:avLst/>
          </a:prstGeom>
          <a:noFill/>
        </p:spPr>
        <p:txBody>
          <a:bodyPr wrap="square" rtlCol="0">
            <a:spAutoFit/>
          </a:bodyPr>
          <a:lstStyle/>
          <a:p>
            <a:r>
              <a:rPr lang="en-US" dirty="0"/>
              <a:t>Continued on next slide</a:t>
            </a:r>
          </a:p>
        </p:txBody>
      </p:sp>
      <p:sp>
        <p:nvSpPr>
          <p:cNvPr id="19" name="TextBox 18">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5</a:t>
            </a:r>
            <a:endParaRPr lang="en-GB" dirty="0"/>
          </a:p>
        </p:txBody>
      </p:sp>
    </p:spTree>
    <p:extLst>
      <p:ext uri="{BB962C8B-B14F-4D97-AF65-F5344CB8AC3E}">
        <p14:creationId xmlns:p14="http://schemas.microsoft.com/office/powerpoint/2010/main" val="1497429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79576" y="61554"/>
            <a:ext cx="98775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Properties of Trigonometrical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6442005E-0403-41DD-B6F5-A612DB0586B1}"/>
              </a:ext>
            </a:extLst>
          </p:cNvPr>
          <p:cNvSpPr/>
          <p:nvPr/>
        </p:nvSpPr>
        <p:spPr>
          <a:xfrm>
            <a:off x="2421426" y="2646878"/>
            <a:ext cx="6059226" cy="461665"/>
          </a:xfrm>
          <a:prstGeom prst="rect">
            <a:avLst/>
          </a:prstGeom>
        </p:spPr>
        <p:txBody>
          <a:bodyPr wrap="square">
            <a:spAutoFit/>
          </a:bodyPr>
          <a:lstStyle/>
          <a:p>
            <a:r>
              <a:rPr lang="en-GB" sz="2400" dirty="0">
                <a:solidFill>
                  <a:srgbClr val="FF0000"/>
                </a:solidFill>
              </a:rPr>
              <a:t> </a:t>
            </a:r>
          </a:p>
        </p:txBody>
      </p:sp>
      <p:sp>
        <p:nvSpPr>
          <p:cNvPr id="14" name="TextBox 13">
            <a:extLst>
              <a:ext uri="{FF2B5EF4-FFF2-40B4-BE49-F238E27FC236}">
                <a16:creationId xmlns:a16="http://schemas.microsoft.com/office/drawing/2014/main" id="{591AEC6C-8057-46AA-A163-EEBA946341F4}"/>
              </a:ext>
            </a:extLst>
          </p:cNvPr>
          <p:cNvSpPr txBox="1"/>
          <p:nvPr/>
        </p:nvSpPr>
        <p:spPr>
          <a:xfrm>
            <a:off x="2504381" y="1947720"/>
            <a:ext cx="4713986" cy="461665"/>
          </a:xfrm>
          <a:prstGeom prst="rect">
            <a:avLst/>
          </a:prstGeom>
          <a:noFill/>
        </p:spPr>
        <p:txBody>
          <a:bodyPr wrap="square" rtlCol="0">
            <a:spAutoFit/>
          </a:bodyPr>
          <a:lstStyle/>
          <a:p>
            <a:r>
              <a:rPr lang="en-GB" sz="2400" dirty="0">
                <a:solidFill>
                  <a:srgbClr val="FF0000"/>
                </a:solidFill>
              </a:rPr>
              <a:t>This can be factorised to give</a:t>
            </a: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01D1BD47-DA83-4EC2-A67D-F6582D5A5226}"/>
                  </a:ext>
                </a:extLst>
              </p:cNvPr>
              <p:cNvSpPr/>
              <p:nvPr/>
            </p:nvSpPr>
            <p:spPr>
              <a:xfrm>
                <a:off x="3438318" y="1330405"/>
                <a:ext cx="3460884" cy="461665"/>
              </a:xfrm>
              <a:prstGeom prst="rect">
                <a:avLst/>
              </a:prstGeom>
            </p:spPr>
            <p:txBody>
              <a:bodyPr wrap="none">
                <a:spAutoFit/>
              </a:bodyPr>
              <a:lstStyle/>
              <a:p>
                <a:r>
                  <a:rPr lang="en-GB" sz="2400" dirty="0">
                    <a:solidFill>
                      <a:srgbClr val="FF0000"/>
                    </a:solidFill>
                  </a:rPr>
                  <a:t>2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i="0">
                            <a:solidFill>
                              <a:srgbClr val="FF0000"/>
                            </a:solidFill>
                            <a:latin typeface="Cambria Math" panose="02040503050406030204" pitchFamily="18" charset="0"/>
                          </a:rPr>
                          <m:t>cos</m:t>
                        </m:r>
                      </m:e>
                      <m:sup>
                        <m:r>
                          <a:rPr lang="en-GB" sz="2400" i="1">
                            <a:solidFill>
                              <a:srgbClr val="FF0000"/>
                            </a:solidFill>
                            <a:latin typeface="Cambria Math" panose="02040503050406030204" pitchFamily="18" charset="0"/>
                          </a:rPr>
                          <m:t>2</m:t>
                        </m:r>
                      </m:sup>
                    </m:sSup>
                  </m:oMath>
                </a14:m>
                <a:r>
                  <a:rPr lang="en-GB" sz="2400" i="1" dirty="0">
                    <a:solidFill>
                      <a:srgbClr val="FF0000"/>
                    </a:solidFill>
                    <a:latin typeface="Times" pitchFamily="2" charset="0"/>
                  </a:rPr>
                  <a:t>x</a:t>
                </a:r>
                <a:r>
                  <a:rPr lang="en-GB" sz="2400" dirty="0">
                    <a:solidFill>
                      <a:srgbClr val="FF0000"/>
                    </a:solidFill>
                  </a:rPr>
                  <a:t> + </a:t>
                </a:r>
                <a:r>
                  <a:rPr lang="es-ES" sz="2400" dirty="0">
                    <a:solidFill>
                      <a:srgbClr val="FF0000"/>
                    </a:solidFill>
                  </a:rPr>
                  <a:t>3 </a:t>
                </a:r>
                <a:r>
                  <a:rPr lang="es-ES" sz="2400" dirty="0">
                    <a:solidFill>
                      <a:srgbClr val="FF0000"/>
                    </a:solidFill>
                    <a:latin typeface="Cambria" panose="02040503050406030204" pitchFamily="18" charset="0"/>
                    <a:ea typeface="Cambria" panose="02040503050406030204" pitchFamily="18" charset="0"/>
                  </a:rPr>
                  <a:t>cos</a:t>
                </a:r>
                <a:r>
                  <a:rPr lang="es-ES" sz="2400" dirty="0">
                    <a:solidFill>
                      <a:srgbClr val="FF0000"/>
                    </a:solidFill>
                  </a:rPr>
                  <a:t> </a:t>
                </a:r>
                <a:r>
                  <a:rPr lang="es-ES" sz="2400" i="1" dirty="0">
                    <a:solidFill>
                      <a:srgbClr val="FF0000"/>
                    </a:solidFill>
                    <a:latin typeface="Times" pitchFamily="2" charset="0"/>
                  </a:rPr>
                  <a:t>x</a:t>
                </a:r>
                <a:r>
                  <a:rPr lang="es-ES" sz="2400" dirty="0">
                    <a:solidFill>
                      <a:srgbClr val="FF0000"/>
                    </a:solidFill>
                  </a:rPr>
                  <a:t> – 2 = 0</a:t>
                </a:r>
                <a:endParaRPr lang="en-GB" sz="2400" dirty="0">
                  <a:solidFill>
                    <a:srgbClr val="FF0000"/>
                  </a:solidFill>
                </a:endParaRPr>
              </a:p>
            </p:txBody>
          </p:sp>
        </mc:Choice>
        <mc:Fallback xmlns="">
          <p:sp>
            <p:nvSpPr>
              <p:cNvPr id="16" name="Rectangle 15">
                <a:extLst>
                  <a:ext uri="{FF2B5EF4-FFF2-40B4-BE49-F238E27FC236}">
                    <a16:creationId xmlns:a16="http://schemas.microsoft.com/office/drawing/2014/main" id="{01D1BD47-DA83-4EC2-A67D-F6582D5A5226}"/>
                  </a:ext>
                </a:extLst>
              </p:cNvPr>
              <p:cNvSpPr>
                <a:spLocks noRot="1" noChangeAspect="1" noMove="1" noResize="1" noEditPoints="1" noAdjustHandles="1" noChangeArrowheads="1" noChangeShapeType="1" noTextEdit="1"/>
              </p:cNvSpPr>
              <p:nvPr/>
            </p:nvSpPr>
            <p:spPr>
              <a:xfrm>
                <a:off x="3438318" y="1330405"/>
                <a:ext cx="3460884" cy="461665"/>
              </a:xfrm>
              <a:prstGeom prst="rect">
                <a:avLst/>
              </a:prstGeom>
              <a:blipFill>
                <a:blip r:embed="rId4"/>
                <a:stretch>
                  <a:fillRect l="-2564" t="-13514" r="-1465" b="-29730"/>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86C179A0-0E3B-4D1E-A498-698D9CD36D89}"/>
              </a:ext>
            </a:extLst>
          </p:cNvPr>
          <p:cNvSpPr txBox="1"/>
          <p:nvPr/>
        </p:nvSpPr>
        <p:spPr>
          <a:xfrm>
            <a:off x="2538342" y="726757"/>
            <a:ext cx="4308988" cy="461665"/>
          </a:xfrm>
          <a:prstGeom prst="rect">
            <a:avLst/>
          </a:prstGeom>
          <a:noFill/>
        </p:spPr>
        <p:txBody>
          <a:bodyPr wrap="square" rtlCol="0">
            <a:spAutoFit/>
          </a:bodyPr>
          <a:lstStyle/>
          <a:p>
            <a:r>
              <a:rPr lang="en-GB" sz="2400" b="1" dirty="0"/>
              <a:t>Solution Continued</a:t>
            </a:r>
          </a:p>
        </p:txBody>
      </p:sp>
      <p:sp>
        <p:nvSpPr>
          <p:cNvPr id="17" name="TextBox 16">
            <a:extLst>
              <a:ext uri="{FF2B5EF4-FFF2-40B4-BE49-F238E27FC236}">
                <a16:creationId xmlns:a16="http://schemas.microsoft.com/office/drawing/2014/main" id="{60D8974F-BC34-4D0C-8814-26DA46A1F8C8}"/>
              </a:ext>
            </a:extLst>
          </p:cNvPr>
          <p:cNvSpPr txBox="1"/>
          <p:nvPr/>
        </p:nvSpPr>
        <p:spPr>
          <a:xfrm>
            <a:off x="2924890" y="2537701"/>
            <a:ext cx="4349746" cy="461665"/>
          </a:xfrm>
          <a:prstGeom prst="rect">
            <a:avLst/>
          </a:prstGeom>
          <a:noFill/>
        </p:spPr>
        <p:txBody>
          <a:bodyPr wrap="square" rtlCol="0">
            <a:spAutoFit/>
          </a:bodyPr>
          <a:lstStyle/>
          <a:p>
            <a:r>
              <a:rPr lang="en-GB" sz="2400" dirty="0">
                <a:solidFill>
                  <a:srgbClr val="FF0000"/>
                </a:solidFill>
              </a:rPr>
              <a:t>   (2 cos </a:t>
            </a:r>
            <a:r>
              <a:rPr lang="en-GB" sz="2400" i="1" dirty="0">
                <a:solidFill>
                  <a:srgbClr val="FF0000"/>
                </a:solidFill>
                <a:latin typeface="Times New Roman" panose="02020603050405020304" pitchFamily="18" charset="0"/>
                <a:cs typeface="Times New Roman" panose="02020603050405020304" pitchFamily="18" charset="0"/>
              </a:rPr>
              <a:t>x </a:t>
            </a:r>
            <a:r>
              <a:rPr lang="es-ES" sz="2400" dirty="0">
                <a:solidFill>
                  <a:srgbClr val="FF0000"/>
                </a:solidFill>
              </a:rPr>
              <a:t>– </a:t>
            </a:r>
            <a:r>
              <a:rPr lang="en-GB" sz="2400" dirty="0">
                <a:solidFill>
                  <a:srgbClr val="FF0000"/>
                </a:solidFill>
              </a:rPr>
              <a:t>1)(cos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+ 2) = 0</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4FB9D4B-C51E-454E-8E3C-53594F2BF00C}"/>
                  </a:ext>
                </a:extLst>
              </p:cNvPr>
              <p:cNvSpPr txBox="1"/>
              <p:nvPr/>
            </p:nvSpPr>
            <p:spPr>
              <a:xfrm>
                <a:off x="2538342" y="3113584"/>
                <a:ext cx="5122843" cy="613886"/>
              </a:xfrm>
              <a:prstGeom prst="rect">
                <a:avLst/>
              </a:prstGeom>
              <a:noFill/>
            </p:spPr>
            <p:txBody>
              <a:bodyPr wrap="square" rtlCol="0">
                <a:spAutoFit/>
              </a:bodyPr>
              <a:lstStyle/>
              <a:p>
                <a:r>
                  <a:rPr lang="en-GB" sz="2400" dirty="0">
                    <a:solidFill>
                      <a:srgbClr val="FF0000"/>
                    </a:solidFill>
                  </a:rPr>
                  <a:t>Hence  cos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s-ES" sz="2400" dirty="0">
                    <a:solidFill>
                      <a:srgbClr val="FF0000"/>
                    </a:solidFill>
                  </a:rPr>
                  <a:t>– </a:t>
                </a:r>
                <a:r>
                  <a:rPr lang="en-GB" sz="2400" dirty="0">
                    <a:solidFill>
                      <a:srgbClr val="FF0000"/>
                    </a:solidFill>
                  </a:rPr>
                  <a:t>2   or  cos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a:t>
                </a:r>
              </a:p>
            </p:txBody>
          </p:sp>
        </mc:Choice>
        <mc:Fallback xmlns="">
          <p:sp>
            <p:nvSpPr>
              <p:cNvPr id="19" name="TextBox 18">
                <a:extLst>
                  <a:ext uri="{FF2B5EF4-FFF2-40B4-BE49-F238E27FC236}">
                    <a16:creationId xmlns:a16="http://schemas.microsoft.com/office/drawing/2014/main" id="{64FB9D4B-C51E-454E-8E3C-53594F2BF00C}"/>
                  </a:ext>
                </a:extLst>
              </p:cNvPr>
              <p:cNvSpPr txBox="1">
                <a:spLocks noRot="1" noChangeAspect="1" noMove="1" noResize="1" noEditPoints="1" noAdjustHandles="1" noChangeArrowheads="1" noChangeShapeType="1" noTextEdit="1"/>
              </p:cNvSpPr>
              <p:nvPr/>
            </p:nvSpPr>
            <p:spPr>
              <a:xfrm>
                <a:off x="2538342" y="3113584"/>
                <a:ext cx="5122843" cy="613886"/>
              </a:xfrm>
              <a:prstGeom prst="rect">
                <a:avLst/>
              </a:prstGeom>
              <a:blipFill>
                <a:blip r:embed="rId5"/>
                <a:stretch>
                  <a:fillRect l="-1733"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CF94111-1F9F-4E58-ACFE-4D574164CF53}"/>
                  </a:ext>
                </a:extLst>
              </p:cNvPr>
              <p:cNvSpPr txBox="1"/>
              <p:nvPr/>
            </p:nvSpPr>
            <p:spPr>
              <a:xfrm>
                <a:off x="2538342" y="3745801"/>
                <a:ext cx="5122843" cy="2460545"/>
              </a:xfrm>
              <a:prstGeom prst="rect">
                <a:avLst/>
              </a:prstGeom>
              <a:noFill/>
            </p:spPr>
            <p:txBody>
              <a:bodyPr wrap="square" rtlCol="0">
                <a:spAutoFit/>
              </a:bodyPr>
              <a:lstStyle/>
              <a:p>
                <a:r>
                  <a:rPr lang="en-GB" sz="2400" dirty="0">
                    <a:solidFill>
                      <a:srgbClr val="FF0000"/>
                    </a:solidFill>
                  </a:rPr>
                  <a:t>But cos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s-ES" sz="2400" dirty="0">
                    <a:solidFill>
                      <a:srgbClr val="FF0000"/>
                    </a:solidFill>
                  </a:rPr>
                  <a:t>–</a:t>
                </a:r>
                <a:r>
                  <a:rPr lang="en-GB" sz="2400" dirty="0">
                    <a:solidFill>
                      <a:srgbClr val="FF0000"/>
                    </a:solidFill>
                  </a:rPr>
                  <a:t> 2 has no solutions. </a:t>
                </a:r>
              </a:p>
              <a:p>
                <a:endParaRPr lang="en-GB" sz="2400" dirty="0">
                  <a:solidFill>
                    <a:srgbClr val="FF0000"/>
                  </a:solidFill>
                </a:endParaRPr>
              </a:p>
              <a:p>
                <a:r>
                  <a:rPr lang="en-GB" sz="2400" dirty="0">
                    <a:solidFill>
                      <a:srgbClr val="FF0000"/>
                    </a:solidFill>
                  </a:rPr>
                  <a:t>From the graph opposite we can see that cos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oMath>
                </a14:m>
                <a:r>
                  <a:rPr lang="en-GB" sz="2400" dirty="0">
                    <a:solidFill>
                      <a:srgbClr val="FF0000"/>
                    </a:solidFill>
                  </a:rPr>
                  <a:t>  has the solutions </a:t>
                </a:r>
              </a:p>
              <a:p>
                <a:endParaRPr lang="en-GB" sz="2400" dirty="0">
                  <a:solidFill>
                    <a:srgbClr val="FF0000"/>
                  </a:solidFill>
                </a:endParaRPr>
              </a:p>
              <a:p>
                <a:r>
                  <a:rPr lang="en-GB" sz="2400" i="1" dirty="0">
                    <a:solidFill>
                      <a:srgbClr val="FF0000"/>
                    </a:solidFill>
                    <a:latin typeface="Times New Roman" panose="02020603050405020304" pitchFamily="18" charset="0"/>
                    <a:cs typeface="Times New Roman" panose="02020603050405020304" pitchFamily="18" charset="0"/>
                  </a:rPr>
                  <a:t>      x = </a:t>
                </a:r>
                <a:r>
                  <a:rPr lang="en-GB" sz="2400" dirty="0">
                    <a:solidFill>
                      <a:srgbClr val="FF0000"/>
                    </a:solidFill>
                    <a:latin typeface="+mj-lt"/>
                    <a:cs typeface="Times New Roman" panose="02020603050405020304" pitchFamily="18" charset="0"/>
                  </a:rPr>
                  <a:t>60° and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i="1" dirty="0">
                    <a:solidFill>
                      <a:srgbClr val="FF0000"/>
                    </a:solidFill>
                    <a:latin typeface="+mj-lt"/>
                    <a:cs typeface="Times New Roman" panose="02020603050405020304" pitchFamily="18" charset="0"/>
                  </a:rPr>
                  <a:t> </a:t>
                </a:r>
                <a:r>
                  <a:rPr lang="en-GB" sz="2400" dirty="0">
                    <a:solidFill>
                      <a:srgbClr val="FF0000"/>
                    </a:solidFill>
                    <a:latin typeface="+mj-lt"/>
                    <a:cs typeface="Times New Roman" panose="02020603050405020304" pitchFamily="18" charset="0"/>
                  </a:rPr>
                  <a:t>300°</a:t>
                </a:r>
                <a:endParaRPr lang="en-GB" sz="2400" dirty="0">
                  <a:latin typeface="+mj-lt"/>
                </a:endParaRPr>
              </a:p>
            </p:txBody>
          </p:sp>
        </mc:Choice>
        <mc:Fallback xmlns="">
          <p:sp>
            <p:nvSpPr>
              <p:cNvPr id="20" name="TextBox 19">
                <a:extLst>
                  <a:ext uri="{FF2B5EF4-FFF2-40B4-BE49-F238E27FC236}">
                    <a16:creationId xmlns:a16="http://schemas.microsoft.com/office/drawing/2014/main" id="{7CF94111-1F9F-4E58-ACFE-4D574164CF53}"/>
                  </a:ext>
                </a:extLst>
              </p:cNvPr>
              <p:cNvSpPr txBox="1">
                <a:spLocks noRot="1" noChangeAspect="1" noMove="1" noResize="1" noEditPoints="1" noAdjustHandles="1" noChangeArrowheads="1" noChangeShapeType="1" noTextEdit="1"/>
              </p:cNvSpPr>
              <p:nvPr/>
            </p:nvSpPr>
            <p:spPr>
              <a:xfrm>
                <a:off x="2538342" y="3745801"/>
                <a:ext cx="5122843" cy="2460545"/>
              </a:xfrm>
              <a:prstGeom prst="rect">
                <a:avLst/>
              </a:prstGeom>
              <a:blipFill>
                <a:blip r:embed="rId6"/>
                <a:stretch>
                  <a:fillRect l="-1733" t="-2051" r="-495" b="-4615"/>
                </a:stretch>
              </a:blipFill>
            </p:spPr>
            <p:txBody>
              <a:bodyPr/>
              <a:lstStyle/>
              <a:p>
                <a:r>
                  <a:rPr lang="en-US">
                    <a:noFill/>
                  </a:rPr>
                  <a:t> </a:t>
                </a:r>
              </a:p>
            </p:txBody>
          </p:sp>
        </mc:Fallback>
      </mc:AlternateContent>
      <p:pic>
        <p:nvPicPr>
          <p:cNvPr id="21" name="Picture 20">
            <a:extLst>
              <a:ext uri="{FF2B5EF4-FFF2-40B4-BE49-F238E27FC236}">
                <a16:creationId xmlns:a16="http://schemas.microsoft.com/office/drawing/2014/main" id="{F24957E0-0A45-4931-9573-724709A7260A}"/>
              </a:ext>
            </a:extLst>
          </p:cNvPr>
          <p:cNvPicPr>
            <a:picLocks noChangeAspect="1"/>
          </p:cNvPicPr>
          <p:nvPr/>
        </p:nvPicPr>
        <p:blipFill>
          <a:blip r:embed="rId7"/>
          <a:stretch>
            <a:fillRect/>
          </a:stretch>
        </p:blipFill>
        <p:spPr>
          <a:xfrm>
            <a:off x="7824192" y="3226533"/>
            <a:ext cx="4167346" cy="2978702"/>
          </a:xfrm>
          <a:prstGeom prst="rect">
            <a:avLst/>
          </a:prstGeom>
        </p:spPr>
      </p:pic>
      <p:sp>
        <p:nvSpPr>
          <p:cNvPr id="15" name="TextBox 14">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5</a:t>
            </a:r>
            <a:endParaRPr lang="en-GB" dirty="0"/>
          </a:p>
        </p:txBody>
      </p:sp>
    </p:spTree>
    <p:extLst>
      <p:ext uri="{BB962C8B-B14F-4D97-AF65-F5344CB8AC3E}">
        <p14:creationId xmlns:p14="http://schemas.microsoft.com/office/powerpoint/2010/main" val="963483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8228" y="61554"/>
            <a:ext cx="98781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800" b="1" dirty="0"/>
              <a:t>Section 5: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657B36D-1390-41B0-9431-0CBE985B6ABC}"/>
              </a:ext>
            </a:extLst>
          </p:cNvPr>
          <p:cNvSpPr/>
          <p:nvPr/>
        </p:nvSpPr>
        <p:spPr>
          <a:xfrm>
            <a:off x="4146707" y="889376"/>
            <a:ext cx="6021200" cy="461665"/>
          </a:xfrm>
          <a:prstGeom prst="rect">
            <a:avLst/>
          </a:prstGeom>
        </p:spPr>
        <p:txBody>
          <a:bodyPr wrap="none">
            <a:spAutoFit/>
          </a:bodyPr>
          <a:lstStyle/>
          <a:p>
            <a:r>
              <a:rPr lang="en-US" altLang="en-US" sz="2400" dirty="0">
                <a:solidFill>
                  <a:srgbClr val="FF0000"/>
                </a:solidFill>
              </a:rPr>
              <a:t>Here is a question to check your progress.</a:t>
            </a:r>
            <a:endParaRPr lang="en-GB" sz="2400" dirty="0"/>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1CEA997-E377-43C9-A284-EBB374497374}"/>
                  </a:ext>
                </a:extLst>
              </p:cNvPr>
              <p:cNvSpPr/>
              <p:nvPr/>
            </p:nvSpPr>
            <p:spPr>
              <a:xfrm>
                <a:off x="2927648" y="1563183"/>
                <a:ext cx="8285336" cy="1569660"/>
              </a:xfrm>
              <a:prstGeom prst="rect">
                <a:avLst/>
              </a:prstGeom>
            </p:spPr>
            <p:txBody>
              <a:bodyPr wrap="square">
                <a:spAutoFit/>
              </a:bodyPr>
              <a:lstStyle/>
              <a:p>
                <a:r>
                  <a:rPr lang="en-US" sz="2400" dirty="0"/>
                  <a:t>Find all solutions between 0</a:t>
                </a:r>
                <a14:m>
                  <m:oMath xmlns:m="http://schemas.openxmlformats.org/officeDocument/2006/math">
                    <m:r>
                      <a:rPr lang="en-US" sz="2400" i="1" dirty="0" smtClean="0">
                        <a:latin typeface="Cambria Math" panose="02040503050406030204" pitchFamily="18" charset="0"/>
                      </a:rPr>
                      <m:t>°</m:t>
                    </m:r>
                  </m:oMath>
                </a14:m>
                <a:r>
                  <a:rPr lang="en-US" sz="2400" dirty="0"/>
                  <a:t> and 360</a:t>
                </a:r>
                <a14:m>
                  <m:oMath xmlns:m="http://schemas.openxmlformats.org/officeDocument/2006/math">
                    <m:r>
                      <a:rPr lang="en-US" sz="2400" i="1" dirty="0" smtClean="0">
                        <a:latin typeface="Cambria Math" panose="02040503050406030204" pitchFamily="18" charset="0"/>
                      </a:rPr>
                      <m:t>°</m:t>
                    </m:r>
                  </m:oMath>
                </a14:m>
                <a:r>
                  <a:rPr lang="en-US" sz="2400" dirty="0"/>
                  <a:t> to 1 decimal place, of  the equation:</a:t>
                </a:r>
              </a:p>
              <a:p>
                <a:r>
                  <a:rPr lang="en-US" sz="2400" dirty="0"/>
                  <a:t>                  </a:t>
                </a:r>
              </a:p>
              <a:p>
                <a:r>
                  <a:rPr lang="en-US" sz="2400" dirty="0"/>
                  <a:t>                                5 − 2 cos 𝑥 = 8 </a:t>
                </a:r>
                <a14:m>
                  <m:oMath xmlns:m="http://schemas.openxmlformats.org/officeDocument/2006/math">
                    <m:sSup>
                      <m:sSupPr>
                        <m:ctrlPr>
                          <a:rPr lang="en-US" sz="2400" i="1" smtClean="0">
                            <a:latin typeface="Cambria Math" panose="02040503050406030204" pitchFamily="18" charset="0"/>
                          </a:rPr>
                        </m:ctrlPr>
                      </m:sSupPr>
                      <m:e>
                        <m:r>
                          <m:rPr>
                            <m:sty m:val="p"/>
                          </m:rPr>
                          <a:rPr lang="en-GB" sz="2400" b="0" i="0" smtClean="0">
                            <a:latin typeface="Cambria Math" panose="02040503050406030204" pitchFamily="18" charset="0"/>
                          </a:rPr>
                          <m:t>sin</m:t>
                        </m:r>
                      </m:e>
                      <m:sup>
                        <m:r>
                          <a:rPr lang="en-GB" sz="2400" b="0" i="1" smtClean="0">
                            <a:latin typeface="Cambria Math" panose="02040503050406030204" pitchFamily="18" charset="0"/>
                          </a:rPr>
                          <m:t>2</m:t>
                        </m:r>
                      </m:sup>
                    </m:sSup>
                  </m:oMath>
                </a14:m>
                <a:r>
                  <a:rPr lang="en-US" sz="2400" dirty="0"/>
                  <a:t>𝑥</a:t>
                </a:r>
              </a:p>
            </p:txBody>
          </p:sp>
        </mc:Choice>
        <mc:Fallback xmlns="">
          <p:sp>
            <p:nvSpPr>
              <p:cNvPr id="6" name="Rectangle 5">
                <a:extLst>
                  <a:ext uri="{FF2B5EF4-FFF2-40B4-BE49-F238E27FC236}">
                    <a16:creationId xmlns:a16="http://schemas.microsoft.com/office/drawing/2014/main" xmlns:a14="http://schemas.microsoft.com/office/drawing/2010/main" xmlns="" id="{91CEA997-E377-43C9-A284-EBB374497374}"/>
                  </a:ext>
                </a:extLst>
              </p:cNvPr>
              <p:cNvSpPr>
                <a:spLocks noRot="1" noChangeAspect="1" noMove="1" noResize="1" noEditPoints="1" noAdjustHandles="1" noChangeArrowheads="1" noChangeShapeType="1" noTextEdit="1"/>
              </p:cNvSpPr>
              <p:nvPr/>
            </p:nvSpPr>
            <p:spPr>
              <a:xfrm>
                <a:off x="2927648" y="1563183"/>
                <a:ext cx="8285336" cy="1569660"/>
              </a:xfrm>
              <a:prstGeom prst="rect">
                <a:avLst/>
              </a:prstGeom>
              <a:blipFill rotWithShape="1">
                <a:blip r:embed="rId4"/>
                <a:stretch>
                  <a:fillRect l="-1104" t="-2713" b="-8140"/>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9AEDD1E8-4ACC-4360-B5E6-A274F8BE5266}"/>
              </a:ext>
            </a:extLst>
          </p:cNvPr>
          <p:cNvSpPr txBox="1"/>
          <p:nvPr/>
        </p:nvSpPr>
        <p:spPr>
          <a:xfrm>
            <a:off x="2927648" y="3429000"/>
            <a:ext cx="1641839" cy="461665"/>
          </a:xfrm>
          <a:prstGeom prst="rect">
            <a:avLst/>
          </a:prstGeom>
          <a:noFill/>
        </p:spPr>
        <p:txBody>
          <a:bodyPr wrap="square" rtlCol="0">
            <a:spAutoFit/>
          </a:bodyPr>
          <a:lstStyle/>
          <a:p>
            <a:r>
              <a:rPr lang="en-GB" sz="2400" b="1" dirty="0"/>
              <a:t>Answers</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43FA70C-7ECE-4749-A3B3-6AC3255D4BDF}"/>
                  </a:ext>
                </a:extLst>
              </p:cNvPr>
              <p:cNvSpPr txBox="1"/>
              <p:nvPr/>
            </p:nvSpPr>
            <p:spPr>
              <a:xfrm>
                <a:off x="4864832" y="4005064"/>
                <a:ext cx="4584949" cy="1016689"/>
              </a:xfrm>
              <a:prstGeom prst="rect">
                <a:avLst/>
              </a:prstGeom>
              <a:noFill/>
            </p:spPr>
            <p:txBody>
              <a:bodyPr wrap="square" rtlCol="0">
                <a:spAutoFit/>
              </a:bodyPr>
              <a:lstStyle/>
              <a:p>
                <a:r>
                  <a:rPr lang="en-GB" sz="2400" dirty="0">
                    <a:solidFill>
                      <a:srgbClr val="FF0000"/>
                    </a:solidFill>
                    <a:latin typeface="+mj-lt"/>
                  </a:rPr>
                  <a:t>cos </a:t>
                </a:r>
                <a:r>
                  <a:rPr lang="en-GB" sz="2400" i="1" dirty="0">
                    <a:solidFill>
                      <a:srgbClr val="FF0000"/>
                    </a:solidFill>
                    <a:latin typeface="Times" pitchFamily="2" charset="0"/>
                  </a:rPr>
                  <a:t>x</a:t>
                </a:r>
                <a:r>
                  <a:rPr lang="en-GB" sz="2400" dirty="0">
                    <a:solidFill>
                      <a:srgbClr val="FF0000"/>
                    </a:solidFill>
                    <a:latin typeface="+mj-lt"/>
                  </a:rPr>
                  <a:t> = </a:t>
                </a:r>
                <a14:m>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4</m:t>
                        </m:r>
                      </m:den>
                    </m:f>
                  </m:oMath>
                </a14:m>
                <a:r>
                  <a:rPr lang="en-GB" sz="2400" dirty="0">
                    <a:solidFill>
                      <a:srgbClr val="FF0000"/>
                    </a:solidFill>
                    <a:latin typeface="+mj-lt"/>
                  </a:rPr>
                  <a:t>   or </a:t>
                </a:r>
                <a:r>
                  <a:rPr lang="en-GB" sz="2400" dirty="0">
                    <a:solidFill>
                      <a:srgbClr val="FF0000"/>
                    </a:solidFill>
                  </a:rPr>
                  <a:t>cos </a:t>
                </a:r>
                <a:r>
                  <a:rPr lang="en-GB" sz="2400" i="1" dirty="0">
                    <a:solidFill>
                      <a:srgbClr val="FF0000"/>
                    </a:solidFill>
                    <a:latin typeface="Times" pitchFamily="2" charset="0"/>
                  </a:rPr>
                  <a:t>x</a:t>
                </a:r>
                <a:r>
                  <a:rPr lang="en-GB" sz="2400" dirty="0">
                    <a:solidFill>
                      <a:srgbClr val="FF0000"/>
                    </a:solidFill>
                  </a:rPr>
                  <a:t> =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giving</a:t>
                </a:r>
                <a:endParaRPr lang="en-GB" sz="2400" dirty="0">
                  <a:solidFill>
                    <a:srgbClr val="FF0000"/>
                  </a:solidFill>
                  <a:latin typeface="+mj-lt"/>
                </a:endParaRPr>
              </a:p>
              <a:p>
                <a:r>
                  <a:rPr lang="en-GB" sz="2400" i="1" dirty="0">
                    <a:solidFill>
                      <a:srgbClr val="FF0000"/>
                    </a:solidFill>
                    <a:latin typeface="Times" pitchFamily="2" charset="0"/>
                  </a:rPr>
                  <a:t>x</a:t>
                </a:r>
                <a:r>
                  <a:rPr lang="en-GB" sz="2400" dirty="0">
                    <a:solidFill>
                      <a:srgbClr val="FF0000"/>
                    </a:solidFill>
                  </a:rPr>
                  <a:t> = 41.4</a:t>
                </a:r>
                <a14:m>
                  <m:oMath xmlns:m="http://schemas.openxmlformats.org/officeDocument/2006/math">
                    <m:r>
                      <a:rPr lang="en-GB" sz="2400" i="1" dirty="0" smtClean="0">
                        <a:solidFill>
                          <a:srgbClr val="FF0000"/>
                        </a:solidFill>
                        <a:latin typeface="Cambria Math" panose="02040503050406030204" pitchFamily="18" charset="0"/>
                      </a:rPr>
                      <m:t>°</m:t>
                    </m:r>
                    <m:r>
                      <a:rPr lang="en-GB" sz="2400" b="0" i="0" dirty="0" smtClean="0">
                        <a:solidFill>
                          <a:srgbClr val="FF0000"/>
                        </a:solidFill>
                        <a:latin typeface="Cambria Math" panose="02040503050406030204" pitchFamily="18" charset="0"/>
                      </a:rPr>
                      <m:t> , </m:t>
                    </m:r>
                    <m:r>
                      <a:rPr lang="en-GB" sz="2400" i="1" dirty="0">
                        <a:solidFill>
                          <a:srgbClr val="FF0000"/>
                        </a:solidFill>
                        <a:latin typeface="Cambria Math" panose="02040503050406030204" pitchFamily="18" charset="0"/>
                      </a:rPr>
                      <m:t>120° </m:t>
                    </m:r>
                  </m:oMath>
                </a14:m>
                <a:r>
                  <a:rPr lang="en-GB" sz="2400" dirty="0">
                    <a:solidFill>
                      <a:srgbClr val="FF0000"/>
                    </a:solidFill>
                  </a:rPr>
                  <a:t>, </a:t>
                </a:r>
                <a14:m>
                  <m:oMath xmlns:m="http://schemas.openxmlformats.org/officeDocument/2006/math">
                    <m:r>
                      <a:rPr lang="en-GB" sz="2400" b="0" i="1" dirty="0" smtClean="0">
                        <a:solidFill>
                          <a:srgbClr val="FF0000"/>
                        </a:solidFill>
                        <a:latin typeface="Cambria Math" panose="02040503050406030204" pitchFamily="18" charset="0"/>
                      </a:rPr>
                      <m:t>24</m:t>
                    </m:r>
                    <m:r>
                      <a:rPr lang="en-GB" sz="2400" i="1" dirty="0">
                        <a:solidFill>
                          <a:srgbClr val="FF0000"/>
                        </a:solidFill>
                        <a:latin typeface="Cambria Math" panose="02040503050406030204" pitchFamily="18" charset="0"/>
                      </a:rPr>
                      <m:t>0°</m:t>
                    </m:r>
                    <m:r>
                      <a:rPr lang="en-GB" sz="2400" b="0" i="1" dirty="0" smtClean="0">
                        <a:solidFill>
                          <a:srgbClr val="FF0000"/>
                        </a:solidFill>
                        <a:latin typeface="Cambria Math" panose="02040503050406030204" pitchFamily="18" charset="0"/>
                      </a:rPr>
                      <m:t> ,</m:t>
                    </m:r>
                    <m:r>
                      <m:rPr>
                        <m:nor/>
                      </m:rPr>
                      <a:rPr lang="en-GB" sz="2400" b="0" i="0" dirty="0" smtClean="0">
                        <a:solidFill>
                          <a:srgbClr val="FF0000"/>
                        </a:solidFill>
                        <a:latin typeface="Cambria Math" panose="02040503050406030204" pitchFamily="18" charset="0"/>
                      </a:rPr>
                      <m:t> 316</m:t>
                    </m:r>
                    <m:r>
                      <m:rPr>
                        <m:nor/>
                      </m:rPr>
                      <a:rPr lang="en-GB" sz="2400" dirty="0">
                        <a:solidFill>
                          <a:srgbClr val="FF0000"/>
                        </a:solidFill>
                      </a:rPr>
                      <m:t>.</m:t>
                    </m:r>
                    <m:r>
                      <a:rPr lang="en-GB" sz="2400" b="0" i="1" dirty="0" smtClean="0">
                        <a:solidFill>
                          <a:srgbClr val="FF0000"/>
                        </a:solidFill>
                        <a:latin typeface="Cambria Math" panose="02040503050406030204" pitchFamily="18" charset="0"/>
                      </a:rPr>
                      <m:t>18</m:t>
                    </m:r>
                    <m:r>
                      <a:rPr lang="en-GB" sz="2400" i="1" dirty="0">
                        <a:solidFill>
                          <a:srgbClr val="FF0000"/>
                        </a:solidFill>
                        <a:latin typeface="Cambria Math" panose="02040503050406030204" pitchFamily="18" charset="0"/>
                      </a:rPr>
                      <m:t>°</m:t>
                    </m:r>
                  </m:oMath>
                </a14:m>
                <a:endParaRPr lang="en-GB" dirty="0">
                  <a:solidFill>
                    <a:srgbClr val="FF0000"/>
                  </a:solidFill>
                </a:endParaRPr>
              </a:p>
            </p:txBody>
          </p:sp>
        </mc:Choice>
        <mc:Fallback xmlns="">
          <p:sp>
            <p:nvSpPr>
              <p:cNvPr id="15" name="TextBox 14">
                <a:extLst>
                  <a:ext uri="{FF2B5EF4-FFF2-40B4-BE49-F238E27FC236}">
                    <a16:creationId xmlns:a16="http://schemas.microsoft.com/office/drawing/2014/main" id="{743FA70C-7ECE-4749-A3B3-6AC3255D4BDF}"/>
                  </a:ext>
                </a:extLst>
              </p:cNvPr>
              <p:cNvSpPr txBox="1">
                <a:spLocks noRot="1" noChangeAspect="1" noMove="1" noResize="1" noEditPoints="1" noAdjustHandles="1" noChangeArrowheads="1" noChangeShapeType="1" noTextEdit="1"/>
              </p:cNvSpPr>
              <p:nvPr/>
            </p:nvSpPr>
            <p:spPr>
              <a:xfrm>
                <a:off x="4864832" y="4005064"/>
                <a:ext cx="4584949" cy="1016689"/>
              </a:xfrm>
              <a:prstGeom prst="rect">
                <a:avLst/>
              </a:prstGeom>
              <a:blipFill>
                <a:blip r:embed="rId5"/>
                <a:stretch>
                  <a:fillRect l="-1934" b="-9877"/>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5</a:t>
            </a:r>
            <a:endParaRPr lang="en-GB" dirty="0"/>
          </a:p>
        </p:txBody>
      </p:sp>
    </p:spTree>
    <p:extLst>
      <p:ext uri="{BB962C8B-B14F-4D97-AF65-F5344CB8AC3E}">
        <p14:creationId xmlns:p14="http://schemas.microsoft.com/office/powerpoint/2010/main" val="33547391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Section 5: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14060"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fifth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0B6DF7EE-8AE6-4B25-95D0-AE5A304FD182}"/>
              </a:ext>
            </a:extLst>
          </p:cNvPr>
          <p:cNvSpPr txBox="1"/>
          <p:nvPr/>
        </p:nvSpPr>
        <p:spPr>
          <a:xfrm>
            <a:off x="-6920" y="116632"/>
            <a:ext cx="2214488" cy="1349087"/>
          </a:xfrm>
          <a:prstGeom prst="rect">
            <a:avLst/>
          </a:prstGeom>
          <a:noFill/>
        </p:spPr>
        <p:txBody>
          <a:bodyPr wrap="square" rtlCol="0">
            <a:spAutoFit/>
          </a:bodyPr>
          <a:lstStyle/>
          <a:p>
            <a:pPr algn="ctr"/>
            <a:r>
              <a:rPr lang="en-US" b="1" dirty="0">
                <a:solidFill>
                  <a:schemeClr val="bg1"/>
                </a:solidFill>
              </a:rPr>
              <a:t>Strand:</a:t>
            </a:r>
          </a:p>
          <a:p>
            <a:pPr algn="ctr">
              <a:spcAft>
                <a:spcPts val="300"/>
              </a:spcAft>
            </a:pPr>
            <a:r>
              <a:rPr lang="en-US" b="1" dirty="0">
                <a:solidFill>
                  <a:schemeClr val="bg1"/>
                </a:solidFill>
              </a:rPr>
              <a:t>Further Trigonometry</a:t>
            </a:r>
          </a:p>
          <a:p>
            <a:pPr algn="ctr">
              <a:spcAft>
                <a:spcPts val="200"/>
              </a:spcAft>
            </a:pPr>
            <a:r>
              <a:rPr lang="en-US" b="1" dirty="0">
                <a:solidFill>
                  <a:schemeClr val="bg1"/>
                </a:solidFill>
              </a:rPr>
              <a:t>Section 5</a:t>
            </a:r>
            <a:endParaRPr lang="en-GB" dirty="0"/>
          </a:p>
        </p:txBody>
      </p:sp>
    </p:spTree>
    <p:extLst>
      <p:ext uri="{BB962C8B-B14F-4D97-AF65-F5344CB8AC3E}">
        <p14:creationId xmlns:p14="http://schemas.microsoft.com/office/powerpoint/2010/main" val="53420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D26DF9-5106-4408-AEB8-21B8AFA51FB3}">
  <ds:schemaRefs>
    <ds:schemaRef ds:uri="http://purl.org/dc/terms/"/>
    <ds:schemaRef ds:uri="f7b00057-f5aa-46f4-8410-da255f325540"/>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9ee75292-5076-4fcc-bc52-dcc754448144"/>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9214</TotalTime>
  <Words>3136</Words>
  <Application>Microsoft Office PowerPoint</Application>
  <PresentationFormat>Panoramiczny</PresentationFormat>
  <Paragraphs>452</Paragraphs>
  <Slides>35</Slides>
  <Notes>28</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35</vt:i4>
      </vt:variant>
    </vt:vector>
  </HeadingPairs>
  <TitlesOfParts>
    <vt:vector size="44" baseType="lpstr">
      <vt:lpstr>Arial</vt:lpstr>
      <vt:lpstr>Arial </vt:lpstr>
      <vt:lpstr>Calibri</vt:lpstr>
      <vt:lpstr>Cambria</vt:lpstr>
      <vt:lpstr>Cambria Math</vt:lpstr>
      <vt:lpstr>CambriaMath</vt:lpstr>
      <vt:lpstr>Times</vt:lpstr>
      <vt:lpstr>Times New Roman</vt:lpstr>
      <vt:lpstr>Alapértelmezett terv</vt:lpstr>
      <vt:lpstr>Supporting and Enhancing Mathematics and Statistics UNIT: Further Trigonometry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Stanisław</cp:lastModifiedBy>
  <cp:revision>407</cp:revision>
  <cp:lastPrinted>2016-10-17T08:47:54Z</cp:lastPrinted>
  <dcterms:created xsi:type="dcterms:W3CDTF">2012-10-10T19:07:13Z</dcterms:created>
  <dcterms:modified xsi:type="dcterms:W3CDTF">2020-10-07T11:51:35Z</dcterms:modified>
</cp:coreProperties>
</file>