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6"/>
  </p:notesMasterIdLst>
  <p:handoutMasterIdLst>
    <p:handoutMasterId r:id="rId37"/>
  </p:handoutMasterIdLst>
  <p:sldIdLst>
    <p:sldId id="355" r:id="rId5"/>
    <p:sldId id="283" r:id="rId6"/>
    <p:sldId id="365" r:id="rId7"/>
    <p:sldId id="366" r:id="rId8"/>
    <p:sldId id="367" r:id="rId9"/>
    <p:sldId id="368" r:id="rId10"/>
    <p:sldId id="488" r:id="rId11"/>
    <p:sldId id="369" r:id="rId12"/>
    <p:sldId id="371" r:id="rId13"/>
    <p:sldId id="372" r:id="rId14"/>
    <p:sldId id="373" r:id="rId15"/>
    <p:sldId id="377" r:id="rId16"/>
    <p:sldId id="491" r:id="rId17"/>
    <p:sldId id="493" r:id="rId18"/>
    <p:sldId id="490" r:id="rId19"/>
    <p:sldId id="375" r:id="rId20"/>
    <p:sldId id="376" r:id="rId21"/>
    <p:sldId id="494" r:id="rId22"/>
    <p:sldId id="495" r:id="rId23"/>
    <p:sldId id="496" r:id="rId24"/>
    <p:sldId id="498" r:id="rId25"/>
    <p:sldId id="499" r:id="rId26"/>
    <p:sldId id="500" r:id="rId27"/>
    <p:sldId id="497" r:id="rId28"/>
    <p:sldId id="501" r:id="rId29"/>
    <p:sldId id="503" r:id="rId30"/>
    <p:sldId id="504" r:id="rId31"/>
    <p:sldId id="505" r:id="rId32"/>
    <p:sldId id="502" r:id="rId33"/>
    <p:sldId id="507" r:id="rId34"/>
    <p:sldId id="506" r:id="rId35"/>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0"/>
    <p:restoredTop sz="94809"/>
  </p:normalViewPr>
  <p:slideViewPr>
    <p:cSldViewPr>
      <p:cViewPr>
        <p:scale>
          <a:sx n="95" d="100"/>
          <a:sy n="95" d="100"/>
        </p:scale>
        <p:origin x="-120" y="-72"/>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9/1/2020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167640062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57505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3</a:t>
            </a:fld>
            <a:endParaRPr lang="en-GB" dirty="0"/>
          </a:p>
        </p:txBody>
      </p:sp>
    </p:spTree>
    <p:extLst>
      <p:ext uri="{BB962C8B-B14F-4D97-AF65-F5344CB8AC3E}">
        <p14:creationId xmlns:p14="http://schemas.microsoft.com/office/powerpoint/2010/main" val="308305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4</a:t>
            </a:fld>
            <a:endParaRPr lang="en-GB" dirty="0"/>
          </a:p>
        </p:txBody>
      </p:sp>
    </p:spTree>
    <p:extLst>
      <p:ext uri="{BB962C8B-B14F-4D97-AF65-F5344CB8AC3E}">
        <p14:creationId xmlns:p14="http://schemas.microsoft.com/office/powerpoint/2010/main" val="2052025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5</a:t>
            </a:fld>
            <a:endParaRPr lang="en-GB" dirty="0"/>
          </a:p>
        </p:txBody>
      </p:sp>
    </p:spTree>
    <p:extLst>
      <p:ext uri="{BB962C8B-B14F-4D97-AF65-F5344CB8AC3E}">
        <p14:creationId xmlns:p14="http://schemas.microsoft.com/office/powerpoint/2010/main" val="134200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6</a:t>
            </a:fld>
            <a:endParaRPr lang="en-GB" dirty="0"/>
          </a:p>
        </p:txBody>
      </p:sp>
    </p:spTree>
    <p:extLst>
      <p:ext uri="{BB962C8B-B14F-4D97-AF65-F5344CB8AC3E}">
        <p14:creationId xmlns:p14="http://schemas.microsoft.com/office/powerpoint/2010/main" val="36579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8</a:t>
            </a:fld>
            <a:endParaRPr lang="en-GB" dirty="0"/>
          </a:p>
        </p:txBody>
      </p:sp>
    </p:spTree>
    <p:extLst>
      <p:ext uri="{BB962C8B-B14F-4D97-AF65-F5344CB8AC3E}">
        <p14:creationId xmlns:p14="http://schemas.microsoft.com/office/powerpoint/2010/main" val="3635666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9</a:t>
            </a:fld>
            <a:endParaRPr lang="en-GB" dirty="0"/>
          </a:p>
        </p:txBody>
      </p:sp>
    </p:spTree>
    <p:extLst>
      <p:ext uri="{BB962C8B-B14F-4D97-AF65-F5344CB8AC3E}">
        <p14:creationId xmlns:p14="http://schemas.microsoft.com/office/powerpoint/2010/main" val="2876962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10</a:t>
            </a:fld>
            <a:endParaRPr lang="en-GB" dirty="0"/>
          </a:p>
        </p:txBody>
      </p:sp>
    </p:spTree>
    <p:extLst>
      <p:ext uri="{BB962C8B-B14F-4D97-AF65-F5344CB8AC3E}">
        <p14:creationId xmlns:p14="http://schemas.microsoft.com/office/powerpoint/2010/main" val="3994716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11</a:t>
            </a:fld>
            <a:endParaRPr lang="en-GB" dirty="0"/>
          </a:p>
        </p:txBody>
      </p:sp>
    </p:spTree>
    <p:extLst>
      <p:ext uri="{BB962C8B-B14F-4D97-AF65-F5344CB8AC3E}">
        <p14:creationId xmlns:p14="http://schemas.microsoft.com/office/powerpoint/2010/main" val="1400804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12</a:t>
            </a:fld>
            <a:endParaRPr lang="en-GB" dirty="0"/>
          </a:p>
        </p:txBody>
      </p:sp>
    </p:spTree>
    <p:extLst>
      <p:ext uri="{BB962C8B-B14F-4D97-AF65-F5344CB8AC3E}">
        <p14:creationId xmlns:p14="http://schemas.microsoft.com/office/powerpoint/2010/main" val="2320448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13</a:t>
            </a:fld>
            <a:endParaRPr lang="en-GB" dirty="0"/>
          </a:p>
        </p:txBody>
      </p:sp>
    </p:spTree>
    <p:extLst>
      <p:ext uri="{BB962C8B-B14F-4D97-AF65-F5344CB8AC3E}">
        <p14:creationId xmlns:p14="http://schemas.microsoft.com/office/powerpoint/2010/main" val="244973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15</a:t>
            </a:fld>
            <a:endParaRPr lang="en-GB" dirty="0"/>
          </a:p>
        </p:txBody>
      </p:sp>
    </p:spTree>
    <p:extLst>
      <p:ext uri="{BB962C8B-B14F-4D97-AF65-F5344CB8AC3E}">
        <p14:creationId xmlns:p14="http://schemas.microsoft.com/office/powerpoint/2010/main" val="4033019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16</a:t>
            </a:fld>
            <a:endParaRPr lang="en-GB" dirty="0"/>
          </a:p>
        </p:txBody>
      </p:sp>
    </p:spTree>
    <p:extLst>
      <p:ext uri="{BB962C8B-B14F-4D97-AF65-F5344CB8AC3E}">
        <p14:creationId xmlns:p14="http://schemas.microsoft.com/office/powerpoint/2010/main" val="1554106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17</a:t>
            </a:fld>
            <a:endParaRPr lang="en-GB" dirty="0"/>
          </a:p>
        </p:txBody>
      </p:sp>
    </p:spTree>
    <p:extLst>
      <p:ext uri="{BB962C8B-B14F-4D97-AF65-F5344CB8AC3E}">
        <p14:creationId xmlns:p14="http://schemas.microsoft.com/office/powerpoint/2010/main" val="1792435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18</a:t>
            </a:fld>
            <a:endParaRPr lang="en-GB" dirty="0"/>
          </a:p>
        </p:txBody>
      </p:sp>
    </p:spTree>
    <p:extLst>
      <p:ext uri="{BB962C8B-B14F-4D97-AF65-F5344CB8AC3E}">
        <p14:creationId xmlns:p14="http://schemas.microsoft.com/office/powerpoint/2010/main" val="2480728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tiff"/><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17.tiff"/><Relationship Id="rId7" Type="http://schemas.openxmlformats.org/officeDocument/2006/relationships/image" Target="../media/image14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8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tiff"/><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tiff"/><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tiff"/><Relationship Id="rId1" Type="http://schemas.openxmlformats.org/officeDocument/2006/relationships/slideLayout" Target="../slideLayouts/slideLayout2.xml"/><Relationship Id="rId5" Type="http://schemas.openxmlformats.org/officeDocument/2006/relationships/image" Target="../media/image46.tiff"/><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3.tiff"/><Relationship Id="rId1" Type="http://schemas.openxmlformats.org/officeDocument/2006/relationships/slideLayout" Target="../slideLayouts/slideLayout2.xml"/><Relationship Id="rId4" Type="http://schemas.openxmlformats.org/officeDocument/2006/relationships/image" Target="../media/image48.tiff"/></Relationships>
</file>

<file path=ppt/slides/_rels/slide27.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tiff"/><Relationship Id="rId1" Type="http://schemas.openxmlformats.org/officeDocument/2006/relationships/slideLayout" Target="../slideLayouts/slideLayout2.xml"/><Relationship Id="rId4" Type="http://schemas.openxmlformats.org/officeDocument/2006/relationships/image" Target="../media/image51.tiff"/></Relationships>
</file>

<file path=ppt/slides/_rels/slide28.xml.rels><?xml version="1.0" encoding="UTF-8" standalone="yes"?>
<Relationships xmlns="http://schemas.openxmlformats.org/package/2006/relationships"><Relationship Id="rId8" Type="http://schemas.openxmlformats.org/officeDocument/2006/relationships/image" Target="../media/image51.tiff"/><Relationship Id="rId3" Type="http://schemas.openxmlformats.org/officeDocument/2006/relationships/image" Target="../media/image52.tiff"/><Relationship Id="rId7" Type="http://schemas.openxmlformats.org/officeDocument/2006/relationships/image" Target="../media/image53.png"/><Relationship Id="rId2" Type="http://schemas.openxmlformats.org/officeDocument/2006/relationships/image" Target="../media/image49.tiff"/><Relationship Id="rId1" Type="http://schemas.openxmlformats.org/officeDocument/2006/relationships/slideLayout" Target="../slideLayouts/slideLayout2.xml"/><Relationship Id="rId6" Type="http://schemas.openxmlformats.org/officeDocument/2006/relationships/image" Target="../media/image48.tiff"/><Relationship Id="rId5" Type="http://schemas.openxmlformats.org/officeDocument/2006/relationships/image" Target="../media/image47.tiff"/><Relationship Id="rId4" Type="http://schemas.openxmlformats.org/officeDocument/2006/relationships/image" Target="../media/image43.tiff"/></Relationships>
</file>

<file path=ppt/slides/_rels/slide29.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smtClean="0"/>
              <a:t>UNIT: </a:t>
            </a:r>
            <a:r>
              <a:rPr lang="en-GB" sz="3600" b="1" dirty="0"/>
              <a:t>Correlation and Regression</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This unit is divided into the </a:t>
            </a:r>
            <a:r>
              <a:rPr lang="en-US" sz="2400" dirty="0" smtClean="0"/>
              <a:t>five related sections listed below.</a:t>
            </a:r>
            <a:endParaRPr lang="en-US" sz="2400" dirty="0"/>
          </a:p>
          <a:p>
            <a:pPr marL="0" indent="0" eaLnBrk="1" hangingPunct="1">
              <a:buClr>
                <a:srgbClr val="000000"/>
              </a:buClr>
              <a:buSzPct val="100000"/>
              <a:defRPr/>
            </a:pPr>
            <a:r>
              <a:rPr lang="en-US" sz="2400" dirty="0" smtClean="0"/>
              <a:t>The sections are based on whether </a:t>
            </a:r>
            <a:r>
              <a:rPr lang="en-US" sz="2400" dirty="0"/>
              <a:t>data shows any correlation and</a:t>
            </a:r>
          </a:p>
          <a:p>
            <a:pPr marL="0" indent="0" eaLnBrk="1" hangingPunct="1">
              <a:buClr>
                <a:srgbClr val="000000"/>
              </a:buClr>
              <a:buSzPct val="100000"/>
              <a:defRPr/>
            </a:pPr>
            <a:r>
              <a:rPr lang="en-US" sz="2400" dirty="0"/>
              <a:t>developing a line of best fit when </a:t>
            </a:r>
            <a:r>
              <a:rPr lang="en-US" sz="2400" dirty="0" smtClean="0"/>
              <a:t>high correlation is shown. </a:t>
            </a: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Correlation and Regression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 xmlns:a16="http://schemas.microsoft.com/office/drawing/2014/main" id="{A1B587E0-0F7E-4BD0-BB58-D6F98D943611}"/>
              </a:ext>
            </a:extLst>
          </p:cNvPr>
          <p:cNvSpPr/>
          <p:nvPr/>
        </p:nvSpPr>
        <p:spPr>
          <a:xfrm>
            <a:off x="3359696" y="2410075"/>
            <a:ext cx="7416824" cy="3785652"/>
          </a:xfrm>
          <a:prstGeom prst="rect">
            <a:avLst/>
          </a:prstGeom>
        </p:spPr>
        <p:txBody>
          <a:bodyPr wrap="square">
            <a:spAutoFit/>
          </a:bodyPr>
          <a:lstStyle/>
          <a:p>
            <a:pPr marL="457200" indent="-457200">
              <a:buAutoNum type="arabicPeriod"/>
            </a:pPr>
            <a:r>
              <a:rPr lang="en-US" sz="2400" dirty="0" smtClean="0"/>
              <a:t>Correlation</a:t>
            </a:r>
            <a:endParaRPr lang="en-US" sz="2400" dirty="0"/>
          </a:p>
          <a:p>
            <a:pPr marL="457200" indent="-457200">
              <a:buAutoNum type="arabicPeriod"/>
            </a:pPr>
            <a:endParaRPr lang="en-US" sz="2400" dirty="0"/>
          </a:p>
          <a:p>
            <a:pPr marL="457200" indent="-457200"/>
            <a:r>
              <a:rPr lang="en-US" sz="2400" dirty="0"/>
              <a:t>2. </a:t>
            </a:r>
            <a:r>
              <a:rPr lang="en-US" sz="2400" dirty="0" smtClean="0"/>
              <a:t>	Spearman’s </a:t>
            </a:r>
            <a:r>
              <a:rPr lang="en-US" sz="2400" dirty="0"/>
              <a:t>Rank Correlation Coefficient </a:t>
            </a:r>
            <a:r>
              <a:rPr lang="en-US" sz="2400" dirty="0" smtClean="0"/>
              <a:t>(SRCC)</a:t>
            </a:r>
            <a:endParaRPr lang="en-US" sz="2400" dirty="0"/>
          </a:p>
          <a:p>
            <a:pPr marL="457200" indent="-457200"/>
            <a:endParaRPr lang="en-US" sz="2400" dirty="0"/>
          </a:p>
          <a:p>
            <a:pPr marL="457200" indent="-457200"/>
            <a:r>
              <a:rPr lang="en-US" sz="2400" dirty="0"/>
              <a:t>3. </a:t>
            </a:r>
            <a:r>
              <a:rPr lang="en-US" sz="2400" dirty="0" smtClean="0"/>
              <a:t>	Product </a:t>
            </a:r>
            <a:r>
              <a:rPr lang="en-US" sz="2400" dirty="0"/>
              <a:t>Moment Correlation </a:t>
            </a:r>
            <a:r>
              <a:rPr lang="en-US" sz="2400" dirty="0" smtClean="0"/>
              <a:t>Coefficient (PMCC)</a:t>
            </a:r>
            <a:endParaRPr lang="en-US" sz="2400" dirty="0"/>
          </a:p>
          <a:p>
            <a:pPr marL="457200" indent="-457200"/>
            <a:endParaRPr lang="en-US" sz="2400" dirty="0"/>
          </a:p>
          <a:p>
            <a:pPr marL="457200" indent="-457200">
              <a:buAutoNum type="arabicPeriod" startAt="4"/>
            </a:pPr>
            <a:r>
              <a:rPr lang="en-US" sz="2400" dirty="0"/>
              <a:t>Regression Line</a:t>
            </a:r>
          </a:p>
          <a:p>
            <a:pPr marL="457200" indent="-457200">
              <a:buAutoNum type="arabicPeriod" startAt="4"/>
            </a:pPr>
            <a:endParaRPr lang="en-US" sz="2400" dirty="0"/>
          </a:p>
          <a:p>
            <a:pPr marL="457200" indent="-457200">
              <a:buAutoNum type="arabicPeriod" startAt="4"/>
            </a:pPr>
            <a:r>
              <a:rPr lang="en-US" sz="2400" dirty="0"/>
              <a:t>Line of Regression Equation</a:t>
            </a:r>
          </a:p>
          <a:p>
            <a:endParaRPr lang="en-US" sz="2400" dirty="0"/>
          </a:p>
        </p:txBody>
      </p:sp>
      <p:sp>
        <p:nvSpPr>
          <p:cNvPr id="9" name="TextBox 8">
            <a:extLst>
              <a:ext uri="{FF2B5EF4-FFF2-40B4-BE49-F238E27FC236}">
                <a16:creationId xmlns="" xmlns:a16="http://schemas.microsoft.com/office/drawing/2014/main" id="{51B14B15-3514-B043-9CD8-78627F220219}"/>
              </a:ext>
            </a:extLst>
          </p:cNvPr>
          <p:cNvSpPr txBox="1"/>
          <p:nvPr/>
        </p:nvSpPr>
        <p:spPr>
          <a:xfrm>
            <a:off x="0" y="44624"/>
            <a:ext cx="2135560" cy="1015663"/>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p:txBody>
      </p:sp>
    </p:spTree>
    <p:extLst>
      <p:ext uri="{BB962C8B-B14F-4D97-AF65-F5344CB8AC3E}">
        <p14:creationId xmlns:p14="http://schemas.microsoft.com/office/powerpoint/2010/main" val="3235109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2576" y="39424"/>
            <a:ext cx="10008704" cy="600741"/>
          </a:xfrm>
        </p:spPr>
        <p:txBody>
          <a:bodyPr/>
          <a:lstStyle/>
          <a:p>
            <a:r>
              <a:rPr lang="en-GB" sz="2800" b="1" dirty="0">
                <a:latin typeface="Arial" panose="020B0604020202020204" pitchFamily="34" charset="0"/>
                <a:cs typeface="Arial" panose="020B0604020202020204" pitchFamily="34" charset="0"/>
              </a:rPr>
              <a:t>Correlation</a:t>
            </a:r>
          </a:p>
        </p:txBody>
      </p:sp>
      <p:sp>
        <p:nvSpPr>
          <p:cNvPr id="4" name="TextBox 3">
            <a:extLst>
              <a:ext uri="{FF2B5EF4-FFF2-40B4-BE49-F238E27FC236}">
                <a16:creationId xmlns="" xmlns:a16="http://schemas.microsoft.com/office/drawing/2014/main" id="{21AB5CF7-B76F-004B-B754-65F5D2C107D0}"/>
              </a:ext>
            </a:extLst>
          </p:cNvPr>
          <p:cNvSpPr txBox="1"/>
          <p:nvPr/>
        </p:nvSpPr>
        <p:spPr>
          <a:xfrm>
            <a:off x="2877522" y="829216"/>
            <a:ext cx="8163339" cy="1200329"/>
          </a:xfrm>
          <a:prstGeom prst="rect">
            <a:avLst/>
          </a:prstGeom>
          <a:noFill/>
        </p:spPr>
        <p:txBody>
          <a:bodyPr wrap="square" rtlCol="0">
            <a:spAutoFit/>
          </a:bodyPr>
          <a:lstStyle/>
          <a:p>
            <a:r>
              <a:rPr lang="en-US" sz="2400" dirty="0"/>
              <a:t>You may already have an understanding of the concept of correlation between two sets of data. We can illustrate this by using a scatter diagram. Here are some </a:t>
            </a:r>
            <a:r>
              <a:rPr lang="en-US" sz="2400" dirty="0" smtClean="0"/>
              <a:t>examples.</a:t>
            </a:r>
            <a:endParaRPr lang="en-US" sz="2400" dirty="0"/>
          </a:p>
        </p:txBody>
      </p:sp>
      <p:pic>
        <p:nvPicPr>
          <p:cNvPr id="9" name="Picture 8">
            <a:extLst>
              <a:ext uri="{FF2B5EF4-FFF2-40B4-BE49-F238E27FC236}">
                <a16:creationId xmlns="" xmlns:a16="http://schemas.microsoft.com/office/drawing/2014/main" id="{D3A3E1EB-0F6D-2542-86A9-F7BD899A20BB}"/>
              </a:ext>
            </a:extLst>
          </p:cNvPr>
          <p:cNvPicPr>
            <a:picLocks noChangeAspect="1"/>
          </p:cNvPicPr>
          <p:nvPr/>
        </p:nvPicPr>
        <p:blipFill>
          <a:blip r:embed="rId3"/>
          <a:stretch>
            <a:fillRect/>
          </a:stretch>
        </p:blipFill>
        <p:spPr>
          <a:xfrm>
            <a:off x="2711624" y="2107152"/>
            <a:ext cx="9144000" cy="3179482"/>
          </a:xfrm>
          <a:prstGeom prst="rect">
            <a:avLst/>
          </a:prstGeom>
        </p:spPr>
      </p:pic>
      <p:sp>
        <p:nvSpPr>
          <p:cNvPr id="10" name="TextBox 9">
            <a:extLst>
              <a:ext uri="{FF2B5EF4-FFF2-40B4-BE49-F238E27FC236}">
                <a16:creationId xmlns="" xmlns:a16="http://schemas.microsoft.com/office/drawing/2014/main" id="{803E3853-9BA8-8048-8842-C9EBCFB85D04}"/>
              </a:ext>
            </a:extLst>
          </p:cNvPr>
          <p:cNvSpPr txBox="1"/>
          <p:nvPr/>
        </p:nvSpPr>
        <p:spPr>
          <a:xfrm>
            <a:off x="2639616" y="5585547"/>
            <a:ext cx="10315511" cy="1138773"/>
          </a:xfrm>
          <a:prstGeom prst="rect">
            <a:avLst/>
          </a:prstGeom>
          <a:noFill/>
        </p:spPr>
        <p:txBody>
          <a:bodyPr wrap="square" rtlCol="0">
            <a:spAutoFit/>
          </a:bodyPr>
          <a:lstStyle/>
          <a:p>
            <a:r>
              <a:rPr lang="en-US" sz="2400" dirty="0"/>
              <a:t>Can you think of examples of variables that have:</a:t>
            </a:r>
          </a:p>
          <a:p>
            <a:r>
              <a:rPr lang="en-US" sz="2400" smtClean="0"/>
              <a:t>a</a:t>
            </a:r>
            <a:r>
              <a:rPr lang="en-US" sz="2400" dirty="0"/>
              <a:t>) positive </a:t>
            </a:r>
            <a:r>
              <a:rPr lang="en-US" sz="2400"/>
              <a:t>correlation    </a:t>
            </a:r>
            <a:r>
              <a:rPr lang="en-US" sz="2400" smtClean="0"/>
              <a:t>b</a:t>
            </a:r>
            <a:r>
              <a:rPr lang="en-US" sz="2400" dirty="0"/>
              <a:t>) no </a:t>
            </a:r>
            <a:r>
              <a:rPr lang="en-US" sz="2400"/>
              <a:t>correlation    </a:t>
            </a:r>
            <a:r>
              <a:rPr lang="en-US" sz="2400" smtClean="0"/>
              <a:t>c</a:t>
            </a:r>
            <a:r>
              <a:rPr lang="en-US" sz="2400" dirty="0"/>
              <a:t>) negative correlation? </a:t>
            </a:r>
          </a:p>
          <a:p>
            <a:endParaRPr lang="en-US" dirty="0"/>
          </a:p>
        </p:txBody>
      </p:sp>
      <p:sp>
        <p:nvSpPr>
          <p:cNvPr id="12" name="TextBox 11">
            <a:extLst>
              <a:ext uri="{FF2B5EF4-FFF2-40B4-BE49-F238E27FC236}">
                <a16:creationId xmlns="" xmlns:a16="http://schemas.microsoft.com/office/drawing/2014/main" id="{3F1C6D78-9F23-E84F-8B24-53CF96D040BB}"/>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1 </a:t>
            </a:r>
          </a:p>
        </p:txBody>
      </p:sp>
    </p:spTree>
    <p:extLst>
      <p:ext uri="{BB962C8B-B14F-4D97-AF65-F5344CB8AC3E}">
        <p14:creationId xmlns:p14="http://schemas.microsoft.com/office/powerpoint/2010/main" val="275451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4426" y="1"/>
            <a:ext cx="10007574" cy="600741"/>
          </a:xfrm>
        </p:spPr>
        <p:txBody>
          <a:bodyPr/>
          <a:lstStyle/>
          <a:p>
            <a:r>
              <a:rPr lang="en-GB" sz="2800" b="1" dirty="0">
                <a:latin typeface="Arial" panose="020B0604020202020204" pitchFamily="34" charset="0"/>
                <a:cs typeface="Arial" panose="020B0604020202020204" pitchFamily="34" charset="0"/>
              </a:rPr>
              <a:t>Correlation Examples </a:t>
            </a:r>
          </a:p>
        </p:txBody>
      </p:sp>
      <p:pic>
        <p:nvPicPr>
          <p:cNvPr id="3" name="Picture 2">
            <a:extLst>
              <a:ext uri="{FF2B5EF4-FFF2-40B4-BE49-F238E27FC236}">
                <a16:creationId xmlns="" xmlns:a16="http://schemas.microsoft.com/office/drawing/2014/main" id="{52A7524E-0BCB-1E44-A9B8-908CCC8E6EAA}"/>
              </a:ext>
            </a:extLst>
          </p:cNvPr>
          <p:cNvPicPr>
            <a:picLocks noChangeAspect="1"/>
          </p:cNvPicPr>
          <p:nvPr/>
        </p:nvPicPr>
        <p:blipFill>
          <a:blip r:embed="rId3"/>
          <a:stretch>
            <a:fillRect/>
          </a:stretch>
        </p:blipFill>
        <p:spPr>
          <a:xfrm>
            <a:off x="3039387" y="637935"/>
            <a:ext cx="8604450" cy="2934085"/>
          </a:xfrm>
          <a:prstGeom prst="rect">
            <a:avLst/>
          </a:prstGeom>
        </p:spPr>
      </p:pic>
      <p:sp>
        <p:nvSpPr>
          <p:cNvPr id="7" name="TextBox 6">
            <a:extLst>
              <a:ext uri="{FF2B5EF4-FFF2-40B4-BE49-F238E27FC236}">
                <a16:creationId xmlns="" xmlns:a16="http://schemas.microsoft.com/office/drawing/2014/main" id="{EB5E324F-4771-504C-A3E8-A53E7C082D2E}"/>
              </a:ext>
            </a:extLst>
          </p:cNvPr>
          <p:cNvSpPr txBox="1"/>
          <p:nvPr/>
        </p:nvSpPr>
        <p:spPr>
          <a:xfrm>
            <a:off x="2337825" y="3646224"/>
            <a:ext cx="10007574" cy="1846659"/>
          </a:xfrm>
          <a:prstGeom prst="rect">
            <a:avLst/>
          </a:prstGeom>
          <a:noFill/>
        </p:spPr>
        <p:txBody>
          <a:bodyPr wrap="square" rtlCol="0">
            <a:spAutoFit/>
          </a:bodyPr>
          <a:lstStyle/>
          <a:p>
            <a:r>
              <a:rPr lang="en-US" sz="2400" dirty="0"/>
              <a:t>Write down the number of the diagram that is most likely to represent:  </a:t>
            </a:r>
          </a:p>
          <a:p>
            <a:pPr>
              <a:lnSpc>
                <a:spcPct val="150000"/>
              </a:lnSpc>
            </a:pPr>
            <a:r>
              <a:rPr lang="en-US" dirty="0"/>
              <a:t>a</a:t>
            </a:r>
            <a:r>
              <a:rPr lang="en-US" dirty="0" smtClean="0"/>
              <a:t>)</a:t>
            </a:r>
            <a:r>
              <a:rPr lang="en-US" dirty="0"/>
              <a:t>	the heights of a group of boys (</a:t>
            </a:r>
            <a:r>
              <a:rPr lang="en-US" i="1" dirty="0">
                <a:latin typeface="Times" pitchFamily="2" charset="0"/>
              </a:rPr>
              <a:t>x</a:t>
            </a:r>
            <a:r>
              <a:rPr lang="en-US" dirty="0"/>
              <a:t>-axis) and sizes of shirts worn (</a:t>
            </a:r>
            <a:r>
              <a:rPr lang="en-US" i="1" dirty="0">
                <a:latin typeface="Times" pitchFamily="2" charset="0"/>
              </a:rPr>
              <a:t>y</a:t>
            </a:r>
            <a:r>
              <a:rPr lang="en-US" dirty="0"/>
              <a:t>-axis);</a:t>
            </a:r>
          </a:p>
          <a:p>
            <a:pPr>
              <a:lnSpc>
                <a:spcPct val="150000"/>
              </a:lnSpc>
            </a:pPr>
            <a:r>
              <a:rPr lang="en-US" dirty="0"/>
              <a:t>b</a:t>
            </a:r>
            <a:r>
              <a:rPr lang="en-US" dirty="0" smtClean="0"/>
              <a:t>)</a:t>
            </a:r>
            <a:r>
              <a:rPr lang="en-US" dirty="0"/>
              <a:t>	</a:t>
            </a:r>
            <a:r>
              <a:rPr lang="en-US" dirty="0" smtClean="0"/>
              <a:t>temperature </a:t>
            </a:r>
            <a:r>
              <a:rPr lang="en-US" dirty="0"/>
              <a:t>during the day (</a:t>
            </a:r>
            <a:r>
              <a:rPr lang="en-US" i="1" dirty="0">
                <a:latin typeface="Times" pitchFamily="2" charset="0"/>
              </a:rPr>
              <a:t>x</a:t>
            </a:r>
            <a:r>
              <a:rPr lang="en-US" dirty="0"/>
              <a:t>-axis) and gas used to heat a house (</a:t>
            </a:r>
            <a:r>
              <a:rPr lang="en-US" i="1" dirty="0">
                <a:latin typeface="Times" pitchFamily="2" charset="0"/>
              </a:rPr>
              <a:t>y</a:t>
            </a:r>
            <a:r>
              <a:rPr lang="en-US" dirty="0"/>
              <a:t>-axis);</a:t>
            </a:r>
          </a:p>
          <a:p>
            <a:pPr>
              <a:lnSpc>
                <a:spcPct val="150000"/>
              </a:lnSpc>
            </a:pPr>
            <a:r>
              <a:rPr lang="en-US" dirty="0"/>
              <a:t>c</a:t>
            </a:r>
            <a:r>
              <a:rPr lang="en-US" dirty="0" smtClean="0"/>
              <a:t>)</a:t>
            </a:r>
            <a:r>
              <a:rPr lang="en-US" dirty="0"/>
              <a:t>	the shoe sizes of a group of adults (</a:t>
            </a:r>
            <a:r>
              <a:rPr lang="en-US" i="1" dirty="0">
                <a:latin typeface="Times" pitchFamily="2" charset="0"/>
              </a:rPr>
              <a:t>x</a:t>
            </a:r>
            <a:r>
              <a:rPr lang="en-US" dirty="0"/>
              <a:t>-axis) and their ages (</a:t>
            </a:r>
            <a:r>
              <a:rPr lang="en-US" i="1" dirty="0">
                <a:latin typeface="Times" pitchFamily="2" charset="0"/>
              </a:rPr>
              <a:t>y</a:t>
            </a:r>
            <a:r>
              <a:rPr lang="en-US" dirty="0"/>
              <a:t>-axis).</a:t>
            </a:r>
          </a:p>
        </p:txBody>
      </p:sp>
      <p:sp>
        <p:nvSpPr>
          <p:cNvPr id="8" name="TextBox 7">
            <a:extLst>
              <a:ext uri="{FF2B5EF4-FFF2-40B4-BE49-F238E27FC236}">
                <a16:creationId xmlns="" xmlns:a16="http://schemas.microsoft.com/office/drawing/2014/main" id="{0D0EA19A-49F7-754C-A4B8-91664B0F0415}"/>
              </a:ext>
            </a:extLst>
          </p:cNvPr>
          <p:cNvSpPr txBox="1"/>
          <p:nvPr/>
        </p:nvSpPr>
        <p:spPr>
          <a:xfrm>
            <a:off x="2312206" y="5658709"/>
            <a:ext cx="8388351" cy="461665"/>
          </a:xfrm>
          <a:prstGeom prst="rect">
            <a:avLst/>
          </a:prstGeom>
          <a:noFill/>
        </p:spPr>
        <p:txBody>
          <a:bodyPr wrap="square" rtlCol="0">
            <a:spAutoFit/>
          </a:bodyPr>
          <a:lstStyle/>
          <a:p>
            <a:r>
              <a:rPr lang="en-US" sz="2400" dirty="0"/>
              <a:t>What sort of correlation is shown in these diagrams?</a:t>
            </a:r>
          </a:p>
        </p:txBody>
      </p:sp>
      <p:sp>
        <p:nvSpPr>
          <p:cNvPr id="11" name="TextBox 10">
            <a:extLst>
              <a:ext uri="{FF2B5EF4-FFF2-40B4-BE49-F238E27FC236}">
                <a16:creationId xmlns="" xmlns:a16="http://schemas.microsoft.com/office/drawing/2014/main" id="{08CAAFA6-9AF8-B544-A844-D9D29DFE1810}"/>
              </a:ext>
            </a:extLst>
          </p:cNvPr>
          <p:cNvSpPr txBox="1"/>
          <p:nvPr/>
        </p:nvSpPr>
        <p:spPr>
          <a:xfrm>
            <a:off x="11379622" y="4053404"/>
            <a:ext cx="528430" cy="400110"/>
          </a:xfrm>
          <a:prstGeom prst="rect">
            <a:avLst/>
          </a:prstGeom>
          <a:noFill/>
        </p:spPr>
        <p:txBody>
          <a:bodyPr wrap="square" rtlCol="0">
            <a:spAutoFit/>
          </a:bodyPr>
          <a:lstStyle/>
          <a:p>
            <a:r>
              <a:rPr lang="en-US" i="1" dirty="0">
                <a:solidFill>
                  <a:srgbClr val="FF0000"/>
                </a:solidFill>
              </a:rPr>
              <a:t>1</a:t>
            </a:r>
          </a:p>
        </p:txBody>
      </p:sp>
      <p:sp>
        <p:nvSpPr>
          <p:cNvPr id="12" name="TextBox 11">
            <a:extLst>
              <a:ext uri="{FF2B5EF4-FFF2-40B4-BE49-F238E27FC236}">
                <a16:creationId xmlns="" xmlns:a16="http://schemas.microsoft.com/office/drawing/2014/main" id="{1EBF2666-3250-0141-8E90-76165BF8AFCC}"/>
              </a:ext>
            </a:extLst>
          </p:cNvPr>
          <p:cNvSpPr txBox="1"/>
          <p:nvPr/>
        </p:nvSpPr>
        <p:spPr>
          <a:xfrm flipH="1">
            <a:off x="11408264" y="4534788"/>
            <a:ext cx="471146" cy="400110"/>
          </a:xfrm>
          <a:prstGeom prst="rect">
            <a:avLst/>
          </a:prstGeom>
          <a:noFill/>
        </p:spPr>
        <p:txBody>
          <a:bodyPr wrap="square" rtlCol="0">
            <a:spAutoFit/>
          </a:bodyPr>
          <a:lstStyle/>
          <a:p>
            <a:r>
              <a:rPr lang="en-US" i="1" dirty="0">
                <a:solidFill>
                  <a:srgbClr val="FF0000"/>
                </a:solidFill>
              </a:rPr>
              <a:t>3</a:t>
            </a:r>
          </a:p>
        </p:txBody>
      </p:sp>
      <p:sp>
        <p:nvSpPr>
          <p:cNvPr id="13" name="TextBox 12">
            <a:extLst>
              <a:ext uri="{FF2B5EF4-FFF2-40B4-BE49-F238E27FC236}">
                <a16:creationId xmlns="" xmlns:a16="http://schemas.microsoft.com/office/drawing/2014/main" id="{92C19AB2-2B24-1C4A-B28B-1D0A73DBD4F9}"/>
              </a:ext>
            </a:extLst>
          </p:cNvPr>
          <p:cNvSpPr txBox="1"/>
          <p:nvPr/>
        </p:nvSpPr>
        <p:spPr>
          <a:xfrm>
            <a:off x="11377662" y="5035706"/>
            <a:ext cx="490606" cy="400110"/>
          </a:xfrm>
          <a:prstGeom prst="rect">
            <a:avLst/>
          </a:prstGeom>
          <a:noFill/>
        </p:spPr>
        <p:txBody>
          <a:bodyPr wrap="square" rtlCol="0">
            <a:spAutoFit/>
          </a:bodyPr>
          <a:lstStyle/>
          <a:p>
            <a:r>
              <a:rPr lang="en-US" i="1" dirty="0">
                <a:solidFill>
                  <a:srgbClr val="FF0000"/>
                </a:solidFill>
              </a:rPr>
              <a:t> 2</a:t>
            </a:r>
          </a:p>
        </p:txBody>
      </p:sp>
      <p:sp>
        <p:nvSpPr>
          <p:cNvPr id="14" name="TextBox 13">
            <a:extLst>
              <a:ext uri="{FF2B5EF4-FFF2-40B4-BE49-F238E27FC236}">
                <a16:creationId xmlns="" xmlns:a16="http://schemas.microsoft.com/office/drawing/2014/main" id="{E567A784-7ADC-9749-BFCD-AFB82B65C609}"/>
              </a:ext>
            </a:extLst>
          </p:cNvPr>
          <p:cNvSpPr txBox="1"/>
          <p:nvPr/>
        </p:nvSpPr>
        <p:spPr>
          <a:xfrm>
            <a:off x="4799856" y="6155837"/>
            <a:ext cx="5672304" cy="461665"/>
          </a:xfrm>
          <a:prstGeom prst="rect">
            <a:avLst/>
          </a:prstGeom>
          <a:noFill/>
        </p:spPr>
        <p:txBody>
          <a:bodyPr wrap="square" rtlCol="0">
            <a:spAutoFit/>
          </a:bodyPr>
          <a:lstStyle/>
          <a:p>
            <a:r>
              <a:rPr lang="en-US" sz="2400" dirty="0">
                <a:solidFill>
                  <a:srgbClr val="FF0000"/>
                </a:solidFill>
              </a:rPr>
              <a:t>positive,  none,  negative correlation</a:t>
            </a:r>
          </a:p>
        </p:txBody>
      </p:sp>
      <p:sp>
        <p:nvSpPr>
          <p:cNvPr id="16" name="TextBox 15">
            <a:extLst>
              <a:ext uri="{FF2B5EF4-FFF2-40B4-BE49-F238E27FC236}">
                <a16:creationId xmlns="" xmlns:a16="http://schemas.microsoft.com/office/drawing/2014/main" id="{3C721825-90EE-DF44-9289-360E5931B673}"/>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1 </a:t>
            </a:r>
          </a:p>
        </p:txBody>
      </p:sp>
    </p:spTree>
    <p:extLst>
      <p:ext uri="{BB962C8B-B14F-4D97-AF65-F5344CB8AC3E}">
        <p14:creationId xmlns:p14="http://schemas.microsoft.com/office/powerpoint/2010/main" val="379945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8832" y="1"/>
            <a:ext cx="9973168" cy="600741"/>
          </a:xfrm>
        </p:spPr>
        <p:txBody>
          <a:bodyPr/>
          <a:lstStyle/>
          <a:p>
            <a:r>
              <a:rPr lang="en-GB" sz="2800" b="1" dirty="0">
                <a:latin typeface="Arial" panose="020B0604020202020204" pitchFamily="34" charset="0"/>
                <a:cs typeface="Arial" panose="020B0604020202020204" pitchFamily="34" charset="0"/>
              </a:rPr>
              <a:t>Scatter Diagram</a:t>
            </a:r>
          </a:p>
        </p:txBody>
      </p:sp>
      <p:sp>
        <p:nvSpPr>
          <p:cNvPr id="10" name="TextBox 9">
            <a:extLst>
              <a:ext uri="{FF2B5EF4-FFF2-40B4-BE49-F238E27FC236}">
                <a16:creationId xmlns="" xmlns:a16="http://schemas.microsoft.com/office/drawing/2014/main" id="{0CECFE85-73A7-7B4A-8AE1-703D40649397}"/>
              </a:ext>
            </a:extLst>
          </p:cNvPr>
          <p:cNvSpPr txBox="1"/>
          <p:nvPr/>
        </p:nvSpPr>
        <p:spPr>
          <a:xfrm>
            <a:off x="2218833" y="615659"/>
            <a:ext cx="4525239" cy="1938992"/>
          </a:xfrm>
          <a:prstGeom prst="rect">
            <a:avLst/>
          </a:prstGeom>
          <a:noFill/>
        </p:spPr>
        <p:txBody>
          <a:bodyPr wrap="square" rtlCol="0">
            <a:spAutoFit/>
          </a:bodyPr>
          <a:lstStyle/>
          <a:p>
            <a:r>
              <a:rPr lang="en-US" sz="2400" dirty="0"/>
              <a:t>The scatter diagram shows the ages, in years, and the selling prices, in thousands of pounds, of second-hand cars of the same model. </a:t>
            </a:r>
          </a:p>
        </p:txBody>
      </p:sp>
      <p:sp>
        <p:nvSpPr>
          <p:cNvPr id="15" name="TextBox 14">
            <a:extLst>
              <a:ext uri="{FF2B5EF4-FFF2-40B4-BE49-F238E27FC236}">
                <a16:creationId xmlns="" xmlns:a16="http://schemas.microsoft.com/office/drawing/2014/main" id="{008DF2D0-ACDF-6245-8F35-D53C1AADF85F}"/>
              </a:ext>
            </a:extLst>
          </p:cNvPr>
          <p:cNvSpPr txBox="1"/>
          <p:nvPr/>
        </p:nvSpPr>
        <p:spPr>
          <a:xfrm>
            <a:off x="2218832" y="2498120"/>
            <a:ext cx="4637069" cy="1569660"/>
          </a:xfrm>
          <a:prstGeom prst="rect">
            <a:avLst/>
          </a:prstGeom>
          <a:noFill/>
        </p:spPr>
        <p:txBody>
          <a:bodyPr wrap="square" rtlCol="0">
            <a:spAutoFit/>
          </a:bodyPr>
          <a:lstStyle/>
          <a:p>
            <a:r>
              <a:rPr lang="en-US" sz="2400" dirty="0"/>
              <a:t>The price of one of these cars has been advertised wrongly. Give the age and price of the car that is incorrectly </a:t>
            </a:r>
            <a:r>
              <a:rPr lang="en-US" sz="2400" dirty="0" smtClean="0"/>
              <a:t>advertised.</a:t>
            </a:r>
            <a:endParaRPr lang="en-US" sz="2400" dirty="0"/>
          </a:p>
        </p:txBody>
      </p:sp>
      <p:sp>
        <p:nvSpPr>
          <p:cNvPr id="16" name="TextBox 15">
            <a:extLst>
              <a:ext uri="{FF2B5EF4-FFF2-40B4-BE49-F238E27FC236}">
                <a16:creationId xmlns="" xmlns:a16="http://schemas.microsoft.com/office/drawing/2014/main" id="{D9332209-3435-8247-87DB-E8A85CD78DE6}"/>
              </a:ext>
            </a:extLst>
          </p:cNvPr>
          <p:cNvSpPr txBox="1"/>
          <p:nvPr/>
        </p:nvSpPr>
        <p:spPr>
          <a:xfrm>
            <a:off x="2218833" y="4437112"/>
            <a:ext cx="4637069" cy="1938992"/>
          </a:xfrm>
          <a:prstGeom prst="rect">
            <a:avLst/>
          </a:prstGeom>
          <a:noFill/>
        </p:spPr>
        <p:txBody>
          <a:bodyPr wrap="square" rtlCol="0">
            <a:spAutoFit/>
          </a:bodyPr>
          <a:lstStyle/>
          <a:p>
            <a:r>
              <a:rPr lang="en-US" sz="2400" dirty="0"/>
              <a:t>Another car is to be included in the advertisement next week. The car is four years old. Do you think the price will be more than £6500 or less?</a:t>
            </a:r>
          </a:p>
        </p:txBody>
      </p:sp>
      <p:sp>
        <p:nvSpPr>
          <p:cNvPr id="17" name="TextBox 16">
            <a:extLst>
              <a:ext uri="{FF2B5EF4-FFF2-40B4-BE49-F238E27FC236}">
                <a16:creationId xmlns="" xmlns:a16="http://schemas.microsoft.com/office/drawing/2014/main" id="{6196AB9A-8349-994E-8F7B-410321999477}"/>
              </a:ext>
            </a:extLst>
          </p:cNvPr>
          <p:cNvSpPr txBox="1"/>
          <p:nvPr/>
        </p:nvSpPr>
        <p:spPr>
          <a:xfrm>
            <a:off x="2712617" y="3975447"/>
            <a:ext cx="3108542" cy="461665"/>
          </a:xfrm>
          <a:prstGeom prst="rect">
            <a:avLst/>
          </a:prstGeom>
          <a:noFill/>
        </p:spPr>
        <p:txBody>
          <a:bodyPr wrap="square" rtlCol="0">
            <a:spAutoFit/>
          </a:bodyPr>
          <a:lstStyle/>
          <a:p>
            <a:r>
              <a:rPr lang="en-US" sz="2400" dirty="0">
                <a:solidFill>
                  <a:srgbClr val="FF0000"/>
                </a:solidFill>
              </a:rPr>
              <a:t>6 years and £7200</a:t>
            </a:r>
          </a:p>
        </p:txBody>
      </p:sp>
      <p:sp>
        <p:nvSpPr>
          <p:cNvPr id="18" name="TextBox 17">
            <a:extLst>
              <a:ext uri="{FF2B5EF4-FFF2-40B4-BE49-F238E27FC236}">
                <a16:creationId xmlns="" xmlns:a16="http://schemas.microsoft.com/office/drawing/2014/main" id="{18C9315C-4B60-7547-AB8C-8A56CA6D269C}"/>
              </a:ext>
            </a:extLst>
          </p:cNvPr>
          <p:cNvSpPr txBox="1"/>
          <p:nvPr/>
        </p:nvSpPr>
        <p:spPr>
          <a:xfrm>
            <a:off x="2423592" y="6396335"/>
            <a:ext cx="3918870" cy="461665"/>
          </a:xfrm>
          <a:prstGeom prst="rect">
            <a:avLst/>
          </a:prstGeom>
          <a:noFill/>
        </p:spPr>
        <p:txBody>
          <a:bodyPr wrap="square" rtlCol="0">
            <a:spAutoFit/>
          </a:bodyPr>
          <a:lstStyle/>
          <a:p>
            <a:r>
              <a:rPr lang="en-US" sz="2400" dirty="0">
                <a:solidFill>
                  <a:srgbClr val="FF0000"/>
                </a:solidFill>
              </a:rPr>
              <a:t>Less if it follows the trend</a:t>
            </a:r>
          </a:p>
        </p:txBody>
      </p:sp>
      <p:sp>
        <p:nvSpPr>
          <p:cNvPr id="19" name="TextBox 18">
            <a:extLst>
              <a:ext uri="{FF2B5EF4-FFF2-40B4-BE49-F238E27FC236}">
                <a16:creationId xmlns="" xmlns:a16="http://schemas.microsoft.com/office/drawing/2014/main" id="{30FEA0F2-CA71-A841-AED4-EFB3CF62F4C5}"/>
              </a:ext>
            </a:extLst>
          </p:cNvPr>
          <p:cNvSpPr txBox="1"/>
          <p:nvPr/>
        </p:nvSpPr>
        <p:spPr>
          <a:xfrm>
            <a:off x="7346232" y="5423806"/>
            <a:ext cx="5320665" cy="461665"/>
          </a:xfrm>
          <a:prstGeom prst="rect">
            <a:avLst/>
          </a:prstGeom>
          <a:noFill/>
        </p:spPr>
        <p:txBody>
          <a:bodyPr wrap="square" rtlCol="0">
            <a:spAutoFit/>
          </a:bodyPr>
          <a:lstStyle/>
          <a:p>
            <a:r>
              <a:rPr lang="en-US" sz="2400" dirty="0"/>
              <a:t>What sort of correlation is shown?</a:t>
            </a:r>
          </a:p>
        </p:txBody>
      </p:sp>
      <p:sp>
        <p:nvSpPr>
          <p:cNvPr id="20" name="TextBox 19">
            <a:extLst>
              <a:ext uri="{FF2B5EF4-FFF2-40B4-BE49-F238E27FC236}">
                <a16:creationId xmlns="" xmlns:a16="http://schemas.microsoft.com/office/drawing/2014/main" id="{41465BE9-1411-AC46-BC96-D3E31517B64D}"/>
              </a:ext>
            </a:extLst>
          </p:cNvPr>
          <p:cNvSpPr txBox="1"/>
          <p:nvPr/>
        </p:nvSpPr>
        <p:spPr>
          <a:xfrm>
            <a:off x="8383172" y="6060434"/>
            <a:ext cx="3246783" cy="461665"/>
          </a:xfrm>
          <a:prstGeom prst="rect">
            <a:avLst/>
          </a:prstGeom>
          <a:noFill/>
        </p:spPr>
        <p:txBody>
          <a:bodyPr wrap="square" rtlCol="0">
            <a:spAutoFit/>
          </a:bodyPr>
          <a:lstStyle/>
          <a:p>
            <a:r>
              <a:rPr lang="en-US" sz="2400" dirty="0">
                <a:solidFill>
                  <a:srgbClr val="FF0000"/>
                </a:solidFill>
              </a:rPr>
              <a:t>Negative correlation</a:t>
            </a:r>
          </a:p>
        </p:txBody>
      </p:sp>
      <p:sp>
        <p:nvSpPr>
          <p:cNvPr id="14" name="TextBox 13">
            <a:extLst>
              <a:ext uri="{FF2B5EF4-FFF2-40B4-BE49-F238E27FC236}">
                <a16:creationId xmlns="" xmlns:a16="http://schemas.microsoft.com/office/drawing/2014/main" id="{A8F9EC12-E393-5341-8D07-21BDD27D131D}"/>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1 </a:t>
            </a:r>
          </a:p>
        </p:txBody>
      </p:sp>
      <p:pic>
        <p:nvPicPr>
          <p:cNvPr id="3" name="Picture 2">
            <a:extLst>
              <a:ext uri="{FF2B5EF4-FFF2-40B4-BE49-F238E27FC236}">
                <a16:creationId xmlns="" xmlns:a16="http://schemas.microsoft.com/office/drawing/2014/main" id="{370A3D31-721B-954C-AE61-F96F66E45397}"/>
              </a:ext>
            </a:extLst>
          </p:cNvPr>
          <p:cNvPicPr>
            <a:picLocks noChangeAspect="1"/>
          </p:cNvPicPr>
          <p:nvPr/>
        </p:nvPicPr>
        <p:blipFill>
          <a:blip r:embed="rId3"/>
          <a:stretch>
            <a:fillRect/>
          </a:stretch>
        </p:blipFill>
        <p:spPr>
          <a:xfrm>
            <a:off x="6904868" y="739043"/>
            <a:ext cx="5106144" cy="4229589"/>
          </a:xfrm>
          <a:prstGeom prst="rect">
            <a:avLst/>
          </a:prstGeom>
        </p:spPr>
      </p:pic>
      <p:sp>
        <p:nvSpPr>
          <p:cNvPr id="5" name="Rectangle 4">
            <a:extLst>
              <a:ext uri="{FF2B5EF4-FFF2-40B4-BE49-F238E27FC236}">
                <a16:creationId xmlns="" xmlns:a16="http://schemas.microsoft.com/office/drawing/2014/main" id="{1749C749-00A7-404F-9290-EEE76106F2DA}"/>
              </a:ext>
            </a:extLst>
          </p:cNvPr>
          <p:cNvSpPr/>
          <p:nvPr/>
        </p:nvSpPr>
        <p:spPr bwMode="auto">
          <a:xfrm>
            <a:off x="7968208" y="4437112"/>
            <a:ext cx="3960440"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177439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5990" y="1"/>
            <a:ext cx="9916010" cy="600741"/>
          </a:xfrm>
        </p:spPr>
        <p:txBody>
          <a:bodyPr/>
          <a:lstStyle/>
          <a:p>
            <a:r>
              <a:rPr lang="en-GB" sz="2800" b="1" dirty="0">
                <a:latin typeface="Arial" panose="020B0604020202020204" pitchFamily="34" charset="0"/>
                <a:cs typeface="Arial" panose="020B0604020202020204" pitchFamily="34" charset="0"/>
              </a:rPr>
              <a:t>Section 1: Fitness Check</a:t>
            </a:r>
          </a:p>
        </p:txBody>
      </p:sp>
      <p:sp>
        <p:nvSpPr>
          <p:cNvPr id="7" name="TextBox 6">
            <a:extLst>
              <a:ext uri="{FF2B5EF4-FFF2-40B4-BE49-F238E27FC236}">
                <a16:creationId xmlns="" xmlns:a16="http://schemas.microsoft.com/office/drawing/2014/main" id="{4308E228-0A14-6849-99E4-3BB3E3D2F78B}"/>
              </a:ext>
            </a:extLst>
          </p:cNvPr>
          <p:cNvSpPr txBox="1"/>
          <p:nvPr/>
        </p:nvSpPr>
        <p:spPr>
          <a:xfrm>
            <a:off x="2226976" y="591846"/>
            <a:ext cx="3583455" cy="5878532"/>
          </a:xfrm>
          <a:prstGeom prst="rect">
            <a:avLst/>
          </a:prstGeom>
          <a:noFill/>
        </p:spPr>
        <p:txBody>
          <a:bodyPr wrap="square" rtlCol="0">
            <a:spAutoFit/>
          </a:bodyPr>
          <a:lstStyle/>
          <a:p>
            <a:r>
              <a:rPr lang="en-US" sz="2400" dirty="0"/>
              <a:t>a) Write down the mark of the student who missed most lessons.</a:t>
            </a:r>
          </a:p>
          <a:p>
            <a:endParaRPr lang="en-US" dirty="0"/>
          </a:p>
          <a:p>
            <a:r>
              <a:rPr lang="en-US" sz="2400" dirty="0"/>
              <a:t>b) Write down the number of lessons missed by the student having a mark of 36.</a:t>
            </a:r>
          </a:p>
          <a:p>
            <a:endParaRPr lang="en-US" dirty="0"/>
          </a:p>
          <a:p>
            <a:r>
              <a:rPr lang="en-US" sz="2400" dirty="0"/>
              <a:t>c) One student missed many lessons but still had a high mark in the test. Write down the mark and number of lessons missed by this student.</a:t>
            </a:r>
          </a:p>
        </p:txBody>
      </p:sp>
      <p:sp>
        <p:nvSpPr>
          <p:cNvPr id="8" name="TextBox 7">
            <a:extLst>
              <a:ext uri="{FF2B5EF4-FFF2-40B4-BE49-F238E27FC236}">
                <a16:creationId xmlns="" xmlns:a16="http://schemas.microsoft.com/office/drawing/2014/main" id="{258471A5-B06E-A246-83F1-D83252871F1A}"/>
              </a:ext>
            </a:extLst>
          </p:cNvPr>
          <p:cNvSpPr txBox="1"/>
          <p:nvPr/>
        </p:nvSpPr>
        <p:spPr>
          <a:xfrm>
            <a:off x="5573058" y="5700042"/>
            <a:ext cx="6772296" cy="1200329"/>
          </a:xfrm>
          <a:prstGeom prst="rect">
            <a:avLst/>
          </a:prstGeom>
          <a:noFill/>
        </p:spPr>
        <p:txBody>
          <a:bodyPr wrap="square" rtlCol="0">
            <a:spAutoFit/>
          </a:bodyPr>
          <a:lstStyle/>
          <a:p>
            <a:r>
              <a:rPr lang="en-US" sz="2400" dirty="0"/>
              <a:t>d) </a:t>
            </a:r>
            <a:r>
              <a:rPr lang="en-US" sz="2400" dirty="0" smtClean="0"/>
              <a:t>The teacher concludes, </a:t>
            </a:r>
            <a:r>
              <a:rPr lang="en-US" sz="2400" dirty="0"/>
              <a:t>"The more Spanish lessons a student attends, the higher their test mark." Is this justified by the data?</a:t>
            </a:r>
          </a:p>
        </p:txBody>
      </p:sp>
      <p:sp>
        <p:nvSpPr>
          <p:cNvPr id="11" name="TextBox 10">
            <a:extLst>
              <a:ext uri="{FF2B5EF4-FFF2-40B4-BE49-F238E27FC236}">
                <a16:creationId xmlns="" xmlns:a16="http://schemas.microsoft.com/office/drawing/2014/main" id="{78BD3AC6-14C0-6946-9655-240AFCE00479}"/>
              </a:ext>
            </a:extLst>
          </p:cNvPr>
          <p:cNvSpPr txBox="1"/>
          <p:nvPr/>
        </p:nvSpPr>
        <p:spPr>
          <a:xfrm flipH="1">
            <a:off x="5328702" y="1724126"/>
            <a:ext cx="576064" cy="461665"/>
          </a:xfrm>
          <a:prstGeom prst="rect">
            <a:avLst/>
          </a:prstGeom>
          <a:noFill/>
        </p:spPr>
        <p:txBody>
          <a:bodyPr wrap="square" rtlCol="0">
            <a:spAutoFit/>
          </a:bodyPr>
          <a:lstStyle/>
          <a:p>
            <a:r>
              <a:rPr lang="en-US" sz="2400" dirty="0">
                <a:solidFill>
                  <a:srgbClr val="FF0000"/>
                </a:solidFill>
              </a:rPr>
              <a:t>28</a:t>
            </a:r>
          </a:p>
        </p:txBody>
      </p:sp>
      <p:sp>
        <p:nvSpPr>
          <p:cNvPr id="12" name="TextBox 11">
            <a:extLst>
              <a:ext uri="{FF2B5EF4-FFF2-40B4-BE49-F238E27FC236}">
                <a16:creationId xmlns="" xmlns:a16="http://schemas.microsoft.com/office/drawing/2014/main" id="{C1C65667-A416-BD42-BAE1-B09CE7D825D0}"/>
              </a:ext>
            </a:extLst>
          </p:cNvPr>
          <p:cNvSpPr txBox="1"/>
          <p:nvPr/>
        </p:nvSpPr>
        <p:spPr>
          <a:xfrm>
            <a:off x="5249782" y="3461999"/>
            <a:ext cx="646553" cy="461665"/>
          </a:xfrm>
          <a:prstGeom prst="rect">
            <a:avLst/>
          </a:prstGeom>
          <a:noFill/>
        </p:spPr>
        <p:txBody>
          <a:bodyPr wrap="square" rtlCol="0">
            <a:spAutoFit/>
          </a:bodyPr>
          <a:lstStyle/>
          <a:p>
            <a:r>
              <a:rPr lang="en-US" sz="2400" dirty="0" smtClean="0">
                <a:solidFill>
                  <a:srgbClr val="FF0000"/>
                </a:solidFill>
              </a:rPr>
              <a:t>  2</a:t>
            </a:r>
            <a:endParaRPr lang="en-US" sz="2400" dirty="0">
              <a:solidFill>
                <a:srgbClr val="FF0000"/>
              </a:solidFill>
            </a:endParaRPr>
          </a:p>
        </p:txBody>
      </p:sp>
      <p:sp>
        <p:nvSpPr>
          <p:cNvPr id="13" name="TextBox 12">
            <a:extLst>
              <a:ext uri="{FF2B5EF4-FFF2-40B4-BE49-F238E27FC236}">
                <a16:creationId xmlns="" xmlns:a16="http://schemas.microsoft.com/office/drawing/2014/main" id="{15163164-6431-F64E-9662-F1AEF506579A}"/>
              </a:ext>
            </a:extLst>
          </p:cNvPr>
          <p:cNvSpPr txBox="1"/>
          <p:nvPr/>
        </p:nvSpPr>
        <p:spPr>
          <a:xfrm>
            <a:off x="3503712" y="6241942"/>
            <a:ext cx="1272207" cy="461665"/>
          </a:xfrm>
          <a:prstGeom prst="rect">
            <a:avLst/>
          </a:prstGeom>
          <a:noFill/>
        </p:spPr>
        <p:txBody>
          <a:bodyPr wrap="square" rtlCol="0">
            <a:spAutoFit/>
          </a:bodyPr>
          <a:lstStyle/>
          <a:p>
            <a:r>
              <a:rPr lang="en-US" dirty="0">
                <a:solidFill>
                  <a:srgbClr val="FF0000"/>
                </a:solidFill>
              </a:rPr>
              <a:t>   </a:t>
            </a:r>
            <a:r>
              <a:rPr lang="en-US" sz="2400" dirty="0">
                <a:solidFill>
                  <a:srgbClr val="FF0000"/>
                </a:solidFill>
              </a:rPr>
              <a:t>80, 11</a:t>
            </a:r>
          </a:p>
        </p:txBody>
      </p:sp>
      <p:sp>
        <p:nvSpPr>
          <p:cNvPr id="14" name="TextBox 13">
            <a:extLst>
              <a:ext uri="{FF2B5EF4-FFF2-40B4-BE49-F238E27FC236}">
                <a16:creationId xmlns="" xmlns:a16="http://schemas.microsoft.com/office/drawing/2014/main" id="{CD78CCA7-3B98-DE47-A013-27C48FC9B1EF}"/>
              </a:ext>
            </a:extLst>
          </p:cNvPr>
          <p:cNvSpPr txBox="1"/>
          <p:nvPr/>
        </p:nvSpPr>
        <p:spPr>
          <a:xfrm>
            <a:off x="10272464" y="6472774"/>
            <a:ext cx="1815548" cy="461665"/>
          </a:xfrm>
          <a:prstGeom prst="rect">
            <a:avLst/>
          </a:prstGeom>
          <a:noFill/>
        </p:spPr>
        <p:txBody>
          <a:bodyPr wrap="square" rtlCol="0">
            <a:spAutoFit/>
          </a:bodyPr>
          <a:lstStyle/>
          <a:p>
            <a:r>
              <a:rPr lang="en-US" sz="2400" dirty="0">
                <a:solidFill>
                  <a:srgbClr val="FF0000"/>
                </a:solidFill>
              </a:rPr>
              <a:t>Not entirely</a:t>
            </a:r>
          </a:p>
        </p:txBody>
      </p:sp>
      <p:sp>
        <p:nvSpPr>
          <p:cNvPr id="16" name="TextBox 15">
            <a:extLst>
              <a:ext uri="{FF2B5EF4-FFF2-40B4-BE49-F238E27FC236}">
                <a16:creationId xmlns="" xmlns:a16="http://schemas.microsoft.com/office/drawing/2014/main" id="{891D526A-A5AE-E84A-9CCE-5242F33E4DD7}"/>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1 </a:t>
            </a:r>
          </a:p>
        </p:txBody>
      </p:sp>
      <p:pic>
        <p:nvPicPr>
          <p:cNvPr id="3" name="Picture 2">
            <a:extLst>
              <a:ext uri="{FF2B5EF4-FFF2-40B4-BE49-F238E27FC236}">
                <a16:creationId xmlns="" xmlns:a16="http://schemas.microsoft.com/office/drawing/2014/main" id="{CAC94A2E-8968-B047-BC74-9E708D4905AD}"/>
              </a:ext>
            </a:extLst>
          </p:cNvPr>
          <p:cNvPicPr>
            <a:picLocks noChangeAspect="1"/>
          </p:cNvPicPr>
          <p:nvPr/>
        </p:nvPicPr>
        <p:blipFill>
          <a:blip r:embed="rId3"/>
          <a:stretch>
            <a:fillRect/>
          </a:stretch>
        </p:blipFill>
        <p:spPr>
          <a:xfrm>
            <a:off x="6381570" y="633934"/>
            <a:ext cx="5810430" cy="4917148"/>
          </a:xfrm>
          <a:prstGeom prst="rect">
            <a:avLst/>
          </a:prstGeom>
        </p:spPr>
      </p:pic>
      <p:sp>
        <p:nvSpPr>
          <p:cNvPr id="4" name="TextBox 3">
            <a:extLst>
              <a:ext uri="{FF2B5EF4-FFF2-40B4-BE49-F238E27FC236}">
                <a16:creationId xmlns="" xmlns:a16="http://schemas.microsoft.com/office/drawing/2014/main" id="{BF2F57C4-1607-F24A-8936-CC1EE5D2AC69}"/>
              </a:ext>
            </a:extLst>
          </p:cNvPr>
          <p:cNvSpPr txBox="1"/>
          <p:nvPr/>
        </p:nvSpPr>
        <p:spPr>
          <a:xfrm>
            <a:off x="5660408" y="2607953"/>
            <a:ext cx="794401" cy="830997"/>
          </a:xfrm>
          <a:prstGeom prst="rect">
            <a:avLst/>
          </a:prstGeom>
          <a:noFill/>
        </p:spPr>
        <p:txBody>
          <a:bodyPr wrap="square" rtlCol="0">
            <a:spAutoFit/>
          </a:bodyPr>
          <a:lstStyle/>
          <a:p>
            <a:r>
              <a:rPr lang="en-US" sz="1200" dirty="0"/>
              <a:t>Mark in</a:t>
            </a:r>
          </a:p>
          <a:p>
            <a:r>
              <a:rPr lang="en-US" sz="1200" dirty="0"/>
              <a:t>Spanish </a:t>
            </a:r>
          </a:p>
          <a:p>
            <a:r>
              <a:rPr lang="en-US" sz="1200" dirty="0"/>
              <a:t>written</a:t>
            </a:r>
          </a:p>
          <a:p>
            <a:r>
              <a:rPr lang="en-US" sz="1200" dirty="0"/>
              <a:t>test</a:t>
            </a:r>
          </a:p>
        </p:txBody>
      </p:sp>
      <p:sp>
        <p:nvSpPr>
          <p:cNvPr id="10" name="TextBox 9">
            <a:extLst>
              <a:ext uri="{FF2B5EF4-FFF2-40B4-BE49-F238E27FC236}">
                <a16:creationId xmlns="" xmlns:a16="http://schemas.microsoft.com/office/drawing/2014/main" id="{E8106D2C-6E6D-0544-B04B-C8FB2A533D3B}"/>
              </a:ext>
            </a:extLst>
          </p:cNvPr>
          <p:cNvSpPr txBox="1"/>
          <p:nvPr/>
        </p:nvSpPr>
        <p:spPr>
          <a:xfrm>
            <a:off x="7963589" y="5551082"/>
            <a:ext cx="3461003" cy="276999"/>
          </a:xfrm>
          <a:prstGeom prst="rect">
            <a:avLst/>
          </a:prstGeom>
          <a:noFill/>
        </p:spPr>
        <p:txBody>
          <a:bodyPr wrap="square" rtlCol="0">
            <a:spAutoFit/>
          </a:bodyPr>
          <a:lstStyle/>
          <a:p>
            <a:r>
              <a:rPr lang="en-US" sz="1200" dirty="0"/>
              <a:t>Number of Spanish lessons missed</a:t>
            </a:r>
          </a:p>
        </p:txBody>
      </p:sp>
    </p:spTree>
    <p:extLst>
      <p:ext uri="{BB962C8B-B14F-4D97-AF65-F5344CB8AC3E}">
        <p14:creationId xmlns:p14="http://schemas.microsoft.com/office/powerpoint/2010/main" val="117999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4"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the first section,</a:t>
            </a:r>
            <a:br>
              <a:rPr lang="en-US" altLang="en-US" sz="2400" dirty="0">
                <a:solidFill>
                  <a:srgbClr val="00B050"/>
                </a:solidFill>
              </a:rPr>
            </a:br>
            <a:r>
              <a:rPr lang="en-US" altLang="en-US" sz="2400" dirty="0">
                <a:solidFill>
                  <a:srgbClr val="00B050"/>
                </a:solidFill>
              </a:rPr>
              <a:t>click to continue to the next Section</a:t>
            </a:r>
            <a:endParaRPr lang="en-US" altLang="en-US" sz="2400" b="1" dirty="0">
              <a:solidFill>
                <a:srgbClr val="00B050"/>
              </a:solidFill>
            </a:endParaRPr>
          </a:p>
        </p:txBody>
      </p:sp>
      <p:sp>
        <p:nvSpPr>
          <p:cNvPr id="13"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1 </a:t>
            </a:r>
          </a:p>
        </p:txBody>
      </p:sp>
    </p:spTree>
    <p:extLst>
      <p:ext uri="{BB962C8B-B14F-4D97-AF65-F5344CB8AC3E}">
        <p14:creationId xmlns:p14="http://schemas.microsoft.com/office/powerpoint/2010/main" val="327228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1628" y="1"/>
            <a:ext cx="9871665" cy="600741"/>
          </a:xfrm>
        </p:spPr>
        <p:txBody>
          <a:bodyPr/>
          <a:lstStyle/>
          <a:p>
            <a:r>
              <a:rPr lang="en-GB" sz="2800" b="1" dirty="0">
                <a:latin typeface="Arial" panose="020B0604020202020204" pitchFamily="34" charset="0"/>
                <a:cs typeface="Arial" panose="020B0604020202020204" pitchFamily="34" charset="0"/>
              </a:rPr>
              <a:t>Spearman’s Rank Correlation Coefficient</a:t>
            </a:r>
          </a:p>
        </p:txBody>
      </p:sp>
      <p:sp>
        <p:nvSpPr>
          <p:cNvPr id="3" name="TextBox 2">
            <a:extLst>
              <a:ext uri="{FF2B5EF4-FFF2-40B4-BE49-F238E27FC236}">
                <a16:creationId xmlns="" xmlns:a16="http://schemas.microsoft.com/office/drawing/2014/main" id="{1B9ADEAC-9FBC-3C43-A96B-67C7F7072D3A}"/>
              </a:ext>
            </a:extLst>
          </p:cNvPr>
          <p:cNvSpPr txBox="1"/>
          <p:nvPr/>
        </p:nvSpPr>
        <p:spPr>
          <a:xfrm>
            <a:off x="2271628" y="4438749"/>
            <a:ext cx="9871665" cy="1200329"/>
          </a:xfrm>
          <a:prstGeom prst="rect">
            <a:avLst/>
          </a:prstGeom>
          <a:noFill/>
        </p:spPr>
        <p:txBody>
          <a:bodyPr wrap="square" rtlCol="0">
            <a:spAutoFit/>
          </a:bodyPr>
          <a:lstStyle/>
          <a:p>
            <a:r>
              <a:rPr lang="en-US" sz="2400" dirty="0"/>
              <a:t>This coefficient is based on adding the squares of the differences between data points after ranking </a:t>
            </a:r>
            <a:r>
              <a:rPr lang="en-US" sz="2400" dirty="0" smtClean="0"/>
              <a:t>- </a:t>
            </a:r>
            <a:r>
              <a:rPr lang="en-US" sz="2400" dirty="0"/>
              <a:t>that is, put in numerical order and then given the values 1, 2, 3, ..., etc. Here is the formula:</a:t>
            </a:r>
          </a:p>
        </p:txBody>
      </p:sp>
      <mc:AlternateContent xmlns:mc="http://schemas.openxmlformats.org/markup-compatibility/2006">
        <mc:Choice xmlns:a14="http://schemas.microsoft.com/office/drawing/2010/main" Requires="a14">
          <p:sp>
            <p:nvSpPr>
              <p:cNvPr id="15" name="TextBox 14">
                <a:extLst>
                  <a:ext uri="{FF2B5EF4-FFF2-40B4-BE49-F238E27FC236}">
                    <a16:creationId xmlns="" xmlns:a16="http://schemas.microsoft.com/office/drawing/2014/main" id="{94ED333E-FFAF-1D4C-86C7-0B91D06AA1DD}"/>
                  </a:ext>
                </a:extLst>
              </p:cNvPr>
              <p:cNvSpPr txBox="1"/>
              <p:nvPr/>
            </p:nvSpPr>
            <p:spPr>
              <a:xfrm>
                <a:off x="7079035" y="5699654"/>
                <a:ext cx="4993629" cy="1042017"/>
              </a:xfrm>
              <a:prstGeom prst="rect">
                <a:avLst/>
              </a:prstGeom>
              <a:noFill/>
            </p:spPr>
            <p:txBody>
              <a:bodyPr wrap="square" rtlCol="0">
                <a:spAutoFit/>
              </a:bodyPr>
              <a:lstStyle/>
              <a:p>
                <a:r>
                  <a:rPr lang="en-US" dirty="0" smtClean="0">
                    <a:solidFill>
                      <a:srgbClr val="0070C0"/>
                    </a:solidFill>
                  </a:rPr>
                  <a:t>Here </a:t>
                </a:r>
                <a:r>
                  <a:rPr lang="en-US" i="1" dirty="0">
                    <a:solidFill>
                      <a:srgbClr val="0070C0"/>
                    </a:solidFill>
                    <a:latin typeface="Times New Roman" panose="02020603050405020304" pitchFamily="18" charset="0"/>
                    <a:cs typeface="Times New Roman" panose="02020603050405020304" pitchFamily="18" charset="0"/>
                  </a:rPr>
                  <a:t>n</a:t>
                </a:r>
                <a:r>
                  <a:rPr lang="en-US" dirty="0">
                    <a:solidFill>
                      <a:srgbClr val="0070C0"/>
                    </a:solidFill>
                  </a:rPr>
                  <a:t> is the number of data </a:t>
                </a:r>
                <a:r>
                  <a:rPr lang="en-US" dirty="0" smtClean="0">
                    <a:solidFill>
                      <a:srgbClr val="0070C0"/>
                    </a:solidFill>
                  </a:rPr>
                  <a:t>points and </a:t>
                </a:r>
                <a:r>
                  <a:rPr lang="en-US" i="1" dirty="0" smtClean="0">
                    <a:solidFill>
                      <a:srgbClr val="0070C0"/>
                    </a:solidFill>
                    <a:latin typeface="Times New Roman" panose="02020603050405020304" pitchFamily="18" charset="0"/>
                    <a:cs typeface="Times New Roman" panose="02020603050405020304" pitchFamily="18" charset="0"/>
                  </a:rPr>
                  <a:t>d</a:t>
                </a:r>
                <a:r>
                  <a:rPr lang="en-US" dirty="0" smtClean="0">
                    <a:solidFill>
                      <a:srgbClr val="0070C0"/>
                    </a:solidFill>
                  </a:rPr>
                  <a:t> </a:t>
                </a:r>
                <a:r>
                  <a:rPr lang="en-US" dirty="0" smtClean="0">
                    <a:solidFill>
                      <a:srgbClr val="0070C0"/>
                    </a:solidFill>
                  </a:rPr>
                  <a:t>is </a:t>
                </a:r>
                <a:r>
                  <a:rPr lang="en-US" dirty="0" smtClean="0">
                    <a:solidFill>
                      <a:srgbClr val="0070C0"/>
                    </a:solidFill>
                  </a:rPr>
                  <a:t>the </a:t>
                </a:r>
                <a:r>
                  <a:rPr lang="en-US" dirty="0">
                    <a:solidFill>
                      <a:srgbClr val="0070C0"/>
                    </a:solidFill>
                  </a:rPr>
                  <a:t>difference between values</a:t>
                </a:r>
                <a:r>
                  <a:rPr lang="en-GB" dirty="0" smtClean="0">
                    <a:solidFill>
                      <a:srgbClr val="0070C0"/>
                    </a:solidFill>
                  </a:rPr>
                  <a:t>.</a:t>
                </a:r>
                <a14:m>
                  <m:oMath xmlns:m="http://schemas.openxmlformats.org/officeDocument/2006/math">
                    <m:r>
                      <a:rPr lang="en-GB" b="0" i="0" smtClean="0">
                        <a:solidFill>
                          <a:srgbClr val="0070C0"/>
                        </a:solidFill>
                        <a:latin typeface="Cambria Math"/>
                        <a:ea typeface="Cambria Math" panose="02040503050406030204" pitchFamily="18" charset="0"/>
                      </a:rPr>
                      <m:t>  </m:t>
                    </m:r>
                  </m:oMath>
                </a14:m>
                <a:r>
                  <a:rPr lang="en-GB" b="0" i="0" dirty="0" smtClean="0">
                    <a:solidFill>
                      <a:srgbClr val="0070C0"/>
                    </a:solidFill>
                    <a:latin typeface="Cambria Math"/>
                    <a:ea typeface="Cambria Math" panose="02040503050406030204" pitchFamily="18" charset="0"/>
                  </a:rPr>
                  <a:t/>
                </a:r>
                <a:br>
                  <a:rPr lang="en-GB" b="0" i="0" dirty="0" smtClean="0">
                    <a:solidFill>
                      <a:srgbClr val="0070C0"/>
                    </a:solidFill>
                    <a:latin typeface="Cambria Math"/>
                    <a:ea typeface="Cambria Math" panose="02040503050406030204" pitchFamily="18" charset="0"/>
                  </a:rPr>
                </a:br>
                <a14:m>
                  <m:oMath xmlns:m="http://schemas.openxmlformats.org/officeDocument/2006/math">
                    <m:r>
                      <m:rPr>
                        <m:sty m:val="p"/>
                      </m:rPr>
                      <a:rPr lang="el-GR" i="1" smtClean="0">
                        <a:solidFill>
                          <a:srgbClr val="0070C0"/>
                        </a:solidFill>
                        <a:latin typeface="Cambria Math" panose="02040503050406030204" pitchFamily="18" charset="0"/>
                        <a:ea typeface="Cambria Math" panose="02040503050406030204" pitchFamily="18" charset="0"/>
                      </a:rPr>
                      <m:t>Σ</m:t>
                    </m:r>
                    <m:sSup>
                      <m:sSupPr>
                        <m:ctrlPr>
                          <a:rPr lang="el-GR" i="1" smtClean="0">
                            <a:solidFill>
                              <a:srgbClr val="0070C0"/>
                            </a:solidFill>
                            <a:latin typeface="Cambria Math"/>
                            <a:ea typeface="Cambria Math" panose="02040503050406030204" pitchFamily="18" charset="0"/>
                          </a:rPr>
                        </m:ctrlPr>
                      </m:sSupPr>
                      <m:e>
                        <m:r>
                          <a:rPr lang="en-GB" b="0" i="1" smtClean="0">
                            <a:solidFill>
                              <a:srgbClr val="0070C0"/>
                            </a:solidFill>
                            <a:latin typeface="Cambria Math" panose="02040503050406030204" pitchFamily="18" charset="0"/>
                            <a:ea typeface="Cambria Math" panose="02040503050406030204" pitchFamily="18" charset="0"/>
                          </a:rPr>
                          <m:t>𝑑</m:t>
                        </m:r>
                      </m:e>
                      <m:sup>
                        <m:r>
                          <a:rPr lang="en-GB" b="0" i="1" smtClean="0">
                            <a:solidFill>
                              <a:srgbClr val="0070C0"/>
                            </a:solidFill>
                            <a:latin typeface="Cambria Math" panose="02040503050406030204" pitchFamily="18" charset="0"/>
                            <a:ea typeface="Cambria Math" panose="02040503050406030204" pitchFamily="18" charset="0"/>
                          </a:rPr>
                          <m:t>2</m:t>
                        </m:r>
                      </m:sup>
                    </m:sSup>
                  </m:oMath>
                </a14:m>
                <a:r>
                  <a:rPr lang="en-US" dirty="0">
                    <a:solidFill>
                      <a:srgbClr val="0070C0"/>
                    </a:solidFill>
                  </a:rPr>
                  <a:t> means adding up all the  </a:t>
                </a:r>
                <a14:m>
                  <m:oMath xmlns:m="http://schemas.openxmlformats.org/officeDocument/2006/math">
                    <m:sSup>
                      <m:sSupPr>
                        <m:ctrlPr>
                          <a:rPr lang="en-US" i="1">
                            <a:solidFill>
                              <a:srgbClr val="0070C0"/>
                            </a:solidFill>
                            <a:latin typeface="Cambria Math"/>
                          </a:rPr>
                        </m:ctrlPr>
                      </m:sSupPr>
                      <m:e>
                        <m:r>
                          <a:rPr lang="en-GB" i="1">
                            <a:solidFill>
                              <a:srgbClr val="0070C0"/>
                            </a:solidFill>
                            <a:latin typeface="Cambria Math" panose="02040503050406030204" pitchFamily="18" charset="0"/>
                          </a:rPr>
                          <m:t>𝑑</m:t>
                        </m:r>
                      </m:e>
                      <m:sup>
                        <m:r>
                          <a:rPr lang="en-GB" i="1">
                            <a:solidFill>
                              <a:srgbClr val="0070C0"/>
                            </a:solidFill>
                            <a:latin typeface="Cambria Math" panose="02040503050406030204" pitchFamily="18" charset="0"/>
                          </a:rPr>
                          <m:t>2</m:t>
                        </m:r>
                      </m:sup>
                    </m:sSup>
                  </m:oMath>
                </a14:m>
                <a:r>
                  <a:rPr lang="en-US" dirty="0">
                    <a:solidFill>
                      <a:srgbClr val="0070C0"/>
                    </a:solidFill>
                  </a:rPr>
                  <a:t> values.</a:t>
                </a:r>
              </a:p>
            </p:txBody>
          </p:sp>
        </mc:Choice>
        <mc:Fallback>
          <p:sp>
            <p:nvSpPr>
              <p:cNvPr id="15" name="TextBox 14">
                <a:extLst>
                  <a:ext uri="{FF2B5EF4-FFF2-40B4-BE49-F238E27FC236}">
                    <a16:creationId xmlns="" xmlns:a16="http://schemas.microsoft.com/office/drawing/2014/main" xmlns:a14="http://schemas.microsoft.com/office/drawing/2010/main" id="{94ED333E-FFAF-1D4C-86C7-0B91D06AA1DD}"/>
                  </a:ext>
                </a:extLst>
              </p:cNvPr>
              <p:cNvSpPr txBox="1">
                <a:spLocks noRot="1" noChangeAspect="1" noMove="1" noResize="1" noEditPoints="1" noAdjustHandles="1" noChangeArrowheads="1" noChangeShapeType="1" noTextEdit="1"/>
              </p:cNvSpPr>
              <p:nvPr/>
            </p:nvSpPr>
            <p:spPr>
              <a:xfrm>
                <a:off x="7079035" y="5699654"/>
                <a:ext cx="4993629" cy="1042017"/>
              </a:xfrm>
              <a:prstGeom prst="rect">
                <a:avLst/>
              </a:prstGeom>
              <a:blipFill rotWithShape="1">
                <a:blip r:embed="rId3"/>
                <a:stretch>
                  <a:fillRect l="-1221" t="-2924" b="-760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 xmlns:a16="http://schemas.microsoft.com/office/drawing/2014/main" id="{08D6A952-0B58-FC42-BD1D-E54E19F96B32}"/>
                  </a:ext>
                </a:extLst>
              </p:cNvPr>
              <p:cNvSpPr txBox="1"/>
              <p:nvPr/>
            </p:nvSpPr>
            <p:spPr>
              <a:xfrm>
                <a:off x="2271629" y="621303"/>
                <a:ext cx="9908139" cy="830997"/>
              </a:xfrm>
              <a:prstGeom prst="rect">
                <a:avLst/>
              </a:prstGeom>
              <a:noFill/>
            </p:spPr>
            <p:txBody>
              <a:bodyPr wrap="square" rtlCol="0">
                <a:spAutoFit/>
              </a:bodyPr>
              <a:lstStyle/>
              <a:p>
                <a:r>
                  <a:rPr lang="en-US" sz="2400" dirty="0"/>
                  <a:t>This is a method used to assign a meaning to the correlation between pairs of data points. Any coefficient, say </a:t>
                </a:r>
                <a:r>
                  <a:rPr lang="en-US" sz="2400" i="1" dirty="0">
                    <a:latin typeface="Times" pitchFamily="2" charset="0"/>
                  </a:rPr>
                  <a:t>r</a:t>
                </a:r>
                <a:r>
                  <a:rPr lang="en-US" sz="2400" dirty="0"/>
                  <a:t>, is designed so that </a:t>
                </a:r>
                <a14:m>
                  <m:oMath xmlns:m="http://schemas.openxmlformats.org/officeDocument/2006/math">
                    <m:r>
                      <a:rPr lang="en-US" sz="2400" i="1" dirty="0" smtClean="0">
                        <a:latin typeface="Cambria Math"/>
                      </a:rPr>
                      <m:t>−</m:t>
                    </m:r>
                  </m:oMath>
                </a14:m>
                <a:r>
                  <a:rPr lang="en-US" sz="2400" dirty="0"/>
                  <a:t>1 ≤ </a:t>
                </a:r>
                <a:r>
                  <a:rPr lang="en-US" sz="2400" i="1" dirty="0">
                    <a:latin typeface="Times" pitchFamily="2" charset="0"/>
                  </a:rPr>
                  <a:t>r</a:t>
                </a:r>
                <a:r>
                  <a:rPr lang="en-US" sz="2400" dirty="0"/>
                  <a:t> </a:t>
                </a:r>
                <a:r>
                  <a:rPr lang="en-US" sz="2400" dirty="0" smtClean="0"/>
                  <a:t>≤ 1</a:t>
                </a:r>
                <a:endParaRPr lang="en-US" sz="2400" dirty="0"/>
              </a:p>
            </p:txBody>
          </p:sp>
        </mc:Choice>
        <mc:Fallback>
          <p:sp>
            <p:nvSpPr>
              <p:cNvPr id="16" name="TextBox 15">
                <a:extLst>
                  <a:ext uri="{FF2B5EF4-FFF2-40B4-BE49-F238E27FC236}">
                    <a16:creationId xmlns="" xmlns:a16="http://schemas.microsoft.com/office/drawing/2014/main" id="{08D6A952-0B58-FC42-BD1D-E54E19F96B32}"/>
                  </a:ext>
                </a:extLst>
              </p:cNvPr>
              <p:cNvSpPr txBox="1">
                <a:spLocks noRot="1" noChangeAspect="1" noMove="1" noResize="1" noEditPoints="1" noAdjustHandles="1" noChangeArrowheads="1" noChangeShapeType="1" noTextEdit="1"/>
              </p:cNvSpPr>
              <p:nvPr/>
            </p:nvSpPr>
            <p:spPr>
              <a:xfrm>
                <a:off x="2271629" y="621303"/>
                <a:ext cx="9908139" cy="830997"/>
              </a:xfrm>
              <a:prstGeom prst="rect">
                <a:avLst/>
              </a:prstGeom>
              <a:blipFill rotWithShape="1">
                <a:blip r:embed="rId4"/>
                <a:stretch>
                  <a:fillRect l="-985" t="-5147" r="-738" b="-1617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 xmlns:a16="http://schemas.microsoft.com/office/drawing/2014/main" id="{60BAE328-9164-D24E-8A9F-592B9236F32F}"/>
                  </a:ext>
                </a:extLst>
              </p:cNvPr>
              <p:cNvSpPr txBox="1"/>
              <p:nvPr/>
            </p:nvSpPr>
            <p:spPr>
              <a:xfrm>
                <a:off x="2271629" y="1452300"/>
                <a:ext cx="10161075" cy="830997"/>
              </a:xfrm>
              <a:prstGeom prst="rect">
                <a:avLst/>
              </a:prstGeom>
              <a:noFill/>
            </p:spPr>
            <p:txBody>
              <a:bodyPr wrap="square" rtlCol="0">
                <a:spAutoFit/>
              </a:bodyPr>
              <a:lstStyle/>
              <a:p>
                <a:r>
                  <a:rPr lang="en-US" sz="2400" dirty="0"/>
                  <a:t>and  </a:t>
                </a:r>
                <a:r>
                  <a:rPr lang="en-US" sz="2400" i="1" dirty="0">
                    <a:latin typeface="Times" pitchFamily="2" charset="0"/>
                  </a:rPr>
                  <a:t>r </a:t>
                </a:r>
                <a:r>
                  <a:rPr lang="en-US" sz="2400" dirty="0"/>
                  <a:t>= </a:t>
                </a:r>
                <a14:m>
                  <m:oMath xmlns:m="http://schemas.openxmlformats.org/officeDocument/2006/math">
                    <m:r>
                      <a:rPr lang="en-US" sz="2400" i="1" dirty="0" smtClean="0">
                        <a:latin typeface="Cambria Math"/>
                      </a:rPr>
                      <m:t>−</m:t>
                    </m:r>
                  </m:oMath>
                </a14:m>
                <a:r>
                  <a:rPr lang="en-US" sz="2400" dirty="0"/>
                  <a:t>1  corresponds to perfect negative correlation,  </a:t>
                </a:r>
                <a:r>
                  <a:rPr lang="en-US" sz="2400" i="1" dirty="0">
                    <a:latin typeface="Times" pitchFamily="2" charset="0"/>
                  </a:rPr>
                  <a:t>r</a:t>
                </a:r>
                <a:r>
                  <a:rPr lang="en-US" sz="2400" dirty="0"/>
                  <a:t> = 0  to no correlation and </a:t>
                </a:r>
                <a:r>
                  <a:rPr lang="en-US" sz="2400" i="1" dirty="0">
                    <a:latin typeface="Times" pitchFamily="2" charset="0"/>
                  </a:rPr>
                  <a:t>r</a:t>
                </a:r>
                <a:r>
                  <a:rPr lang="en-US" sz="2400" dirty="0"/>
                  <a:t> = 1  to perfect positive correlation (as illustrated below).</a:t>
                </a:r>
              </a:p>
            </p:txBody>
          </p:sp>
        </mc:Choice>
        <mc:Fallback>
          <p:sp>
            <p:nvSpPr>
              <p:cNvPr id="17" name="TextBox 16">
                <a:extLst>
                  <a:ext uri="{FF2B5EF4-FFF2-40B4-BE49-F238E27FC236}">
                    <a16:creationId xmlns="" xmlns:a16="http://schemas.microsoft.com/office/drawing/2014/main" id="{60BAE328-9164-D24E-8A9F-592B9236F32F}"/>
                  </a:ext>
                </a:extLst>
              </p:cNvPr>
              <p:cNvSpPr txBox="1">
                <a:spLocks noRot="1" noChangeAspect="1" noMove="1" noResize="1" noEditPoints="1" noAdjustHandles="1" noChangeArrowheads="1" noChangeShapeType="1" noTextEdit="1"/>
              </p:cNvSpPr>
              <p:nvPr/>
            </p:nvSpPr>
            <p:spPr>
              <a:xfrm>
                <a:off x="2271629" y="1452300"/>
                <a:ext cx="10161075" cy="830997"/>
              </a:xfrm>
              <a:prstGeom prst="rect">
                <a:avLst/>
              </a:prstGeom>
              <a:blipFill rotWithShape="1">
                <a:blip r:embed="rId5"/>
                <a:stretch>
                  <a:fillRect l="-960" t="-5839" b="-15328"/>
                </a:stretch>
              </a:blipFill>
            </p:spPr>
            <p:txBody>
              <a:bodyPr/>
              <a:lstStyle/>
              <a:p>
                <a:r>
                  <a:rPr lang="en-GB">
                    <a:noFill/>
                  </a:rPr>
                  <a:t> </a:t>
                </a:r>
              </a:p>
            </p:txBody>
          </p:sp>
        </mc:Fallback>
      </mc:AlternateContent>
      <p:pic>
        <p:nvPicPr>
          <p:cNvPr id="18" name="Picture 17">
            <a:extLst>
              <a:ext uri="{FF2B5EF4-FFF2-40B4-BE49-F238E27FC236}">
                <a16:creationId xmlns="" xmlns:a16="http://schemas.microsoft.com/office/drawing/2014/main" id="{19FC3E87-4DD8-C340-9E9F-EE0893006E2E}"/>
              </a:ext>
            </a:extLst>
          </p:cNvPr>
          <p:cNvPicPr>
            <a:picLocks noChangeAspect="1"/>
          </p:cNvPicPr>
          <p:nvPr/>
        </p:nvPicPr>
        <p:blipFill>
          <a:blip r:embed="rId6"/>
          <a:stretch>
            <a:fillRect/>
          </a:stretch>
        </p:blipFill>
        <p:spPr>
          <a:xfrm>
            <a:off x="3215680" y="2310005"/>
            <a:ext cx="7578724" cy="2128744"/>
          </a:xfrm>
          <a:prstGeom prst="rect">
            <a:avLst/>
          </a:prstGeom>
        </p:spPr>
      </p:pic>
      <p:pic>
        <p:nvPicPr>
          <p:cNvPr id="19" name="Picture 18">
            <a:extLst>
              <a:ext uri="{FF2B5EF4-FFF2-40B4-BE49-F238E27FC236}">
                <a16:creationId xmlns="" xmlns:a16="http://schemas.microsoft.com/office/drawing/2014/main" id="{9557B8B5-3EE5-8048-8175-7DB84BE57690}"/>
              </a:ext>
            </a:extLst>
          </p:cNvPr>
          <p:cNvPicPr>
            <a:picLocks noChangeAspect="1"/>
          </p:cNvPicPr>
          <p:nvPr/>
        </p:nvPicPr>
        <p:blipFill>
          <a:blip r:embed="rId7"/>
          <a:stretch>
            <a:fillRect/>
          </a:stretch>
        </p:blipFill>
        <p:spPr>
          <a:xfrm>
            <a:off x="3503712" y="5615324"/>
            <a:ext cx="2658430" cy="1184324"/>
          </a:xfrm>
          <a:prstGeom prst="rect">
            <a:avLst/>
          </a:prstGeom>
        </p:spPr>
      </p:pic>
      <p:sp>
        <p:nvSpPr>
          <p:cNvPr id="12" name="TextBox 11">
            <a:extLst>
              <a:ext uri="{FF2B5EF4-FFF2-40B4-BE49-F238E27FC236}">
                <a16:creationId xmlns="" xmlns:a16="http://schemas.microsoft.com/office/drawing/2014/main" id="{54B2B105-2A8F-B046-B3C7-FCADAA996CA2}"/>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Tree>
    <p:extLst>
      <p:ext uri="{BB962C8B-B14F-4D97-AF65-F5344CB8AC3E}">
        <p14:creationId xmlns:p14="http://schemas.microsoft.com/office/powerpoint/2010/main" val="110968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0517" y="59083"/>
            <a:ext cx="9875153" cy="527582"/>
          </a:xfrm>
        </p:spPr>
        <p:txBody>
          <a:bodyPr/>
          <a:lstStyle/>
          <a:p>
            <a:r>
              <a:rPr lang="en-GB" sz="2800" b="1" dirty="0">
                <a:latin typeface="Arial" panose="020B0604020202020204" pitchFamily="34" charset="0"/>
                <a:cs typeface="Arial" panose="020B0604020202020204" pitchFamily="34" charset="0"/>
              </a:rPr>
              <a:t>SRCC: Example 1</a:t>
            </a:r>
          </a:p>
        </p:txBody>
      </p:sp>
      <p:pic>
        <p:nvPicPr>
          <p:cNvPr id="10" name="Picture 9">
            <a:extLst>
              <a:ext uri="{FF2B5EF4-FFF2-40B4-BE49-F238E27FC236}">
                <a16:creationId xmlns="" xmlns:a16="http://schemas.microsoft.com/office/drawing/2014/main" id="{C3E82071-406E-B647-B02C-C78FCD278E34}"/>
              </a:ext>
            </a:extLst>
          </p:cNvPr>
          <p:cNvPicPr>
            <a:picLocks noChangeAspect="1"/>
          </p:cNvPicPr>
          <p:nvPr/>
        </p:nvPicPr>
        <p:blipFill>
          <a:blip r:embed="rId3"/>
          <a:stretch>
            <a:fillRect/>
          </a:stretch>
        </p:blipFill>
        <p:spPr>
          <a:xfrm>
            <a:off x="5375920" y="723403"/>
            <a:ext cx="6793834" cy="1298427"/>
          </a:xfrm>
          <a:prstGeom prst="rect">
            <a:avLst/>
          </a:prstGeom>
        </p:spPr>
      </p:pic>
      <p:sp>
        <p:nvSpPr>
          <p:cNvPr id="11" name="TextBox 10">
            <a:extLst>
              <a:ext uri="{FF2B5EF4-FFF2-40B4-BE49-F238E27FC236}">
                <a16:creationId xmlns="" xmlns:a16="http://schemas.microsoft.com/office/drawing/2014/main" id="{006B0A4B-DD47-7145-9DA3-84AB1DF44A22}"/>
              </a:ext>
            </a:extLst>
          </p:cNvPr>
          <p:cNvSpPr txBox="1"/>
          <p:nvPr/>
        </p:nvSpPr>
        <p:spPr>
          <a:xfrm>
            <a:off x="2222279" y="587787"/>
            <a:ext cx="3297657" cy="1569660"/>
          </a:xfrm>
          <a:prstGeom prst="rect">
            <a:avLst/>
          </a:prstGeom>
          <a:noFill/>
        </p:spPr>
        <p:txBody>
          <a:bodyPr wrap="square" rtlCol="0">
            <a:spAutoFit/>
          </a:bodyPr>
          <a:lstStyle/>
          <a:p>
            <a:r>
              <a:rPr lang="en-US" sz="2400" dirty="0"/>
              <a:t>At the 'Best of British Pie' competition two judges award marks for 9 different pies: </a:t>
            </a:r>
          </a:p>
        </p:txBody>
      </p:sp>
      <mc:AlternateContent xmlns:mc="http://schemas.openxmlformats.org/markup-compatibility/2006" xmlns:a14="http://schemas.microsoft.com/office/drawing/2010/main">
        <mc:Choice Requires="a14">
          <p:graphicFrame>
            <p:nvGraphicFramePr>
              <p:cNvPr id="13" name="Table 12">
                <a:extLst>
                  <a:ext uri="{FF2B5EF4-FFF2-40B4-BE49-F238E27FC236}">
                    <a16:creationId xmlns="" xmlns:a16="http://schemas.microsoft.com/office/drawing/2014/main" id="{FE0D58DA-7A85-5141-A960-F3F81A9B1AB9}"/>
                  </a:ext>
                </a:extLst>
              </p:cNvPr>
              <p:cNvGraphicFramePr>
                <a:graphicFrameLocks noGrp="1"/>
              </p:cNvGraphicFramePr>
              <p:nvPr>
                <p:extLst>
                  <p:ext uri="{D42A27DB-BD31-4B8C-83A1-F6EECF244321}">
                    <p14:modId xmlns:p14="http://schemas.microsoft.com/office/powerpoint/2010/main" val="1938538897"/>
                  </p:ext>
                </p:extLst>
              </p:nvPr>
            </p:nvGraphicFramePr>
            <p:xfrm>
              <a:off x="6672430" y="2205858"/>
              <a:ext cx="5453240" cy="4074044"/>
            </p:xfrm>
            <a:graphic>
              <a:graphicData uri="http://schemas.openxmlformats.org/drawingml/2006/table">
                <a:tbl>
                  <a:tblPr bandRow="1">
                    <a:tableStyleId>{22838BEF-8BB2-4498-84A7-C5851F593DF1}</a:tableStyleId>
                  </a:tblPr>
                  <a:tblGrid>
                    <a:gridCol w="1061923">
                      <a:extLst>
                        <a:ext uri="{9D8B030D-6E8A-4147-A177-3AD203B41FA5}">
                          <a16:colId xmlns="" xmlns:a16="http://schemas.microsoft.com/office/drawing/2014/main" val="1796340311"/>
                        </a:ext>
                      </a:extLst>
                    </a:gridCol>
                    <a:gridCol w="1040011">
                      <a:extLst>
                        <a:ext uri="{9D8B030D-6E8A-4147-A177-3AD203B41FA5}">
                          <a16:colId xmlns="" xmlns:a16="http://schemas.microsoft.com/office/drawing/2014/main" val="1126230817"/>
                        </a:ext>
                      </a:extLst>
                    </a:gridCol>
                    <a:gridCol w="973316">
                      <a:extLst>
                        <a:ext uri="{9D8B030D-6E8A-4147-A177-3AD203B41FA5}">
                          <a16:colId xmlns="" xmlns:a16="http://schemas.microsoft.com/office/drawing/2014/main" val="1066586693"/>
                        </a:ext>
                      </a:extLst>
                    </a:gridCol>
                    <a:gridCol w="991607">
                      <a:extLst>
                        <a:ext uri="{9D8B030D-6E8A-4147-A177-3AD203B41FA5}">
                          <a16:colId xmlns="" xmlns:a16="http://schemas.microsoft.com/office/drawing/2014/main" val="2768509956"/>
                        </a:ext>
                      </a:extLst>
                    </a:gridCol>
                    <a:gridCol w="1386383">
                      <a:extLst>
                        <a:ext uri="{9D8B030D-6E8A-4147-A177-3AD203B41FA5}">
                          <a16:colId xmlns="" xmlns:a16="http://schemas.microsoft.com/office/drawing/2014/main" val="3572763759"/>
                        </a:ext>
                      </a:extLst>
                    </a:gridCol>
                  </a:tblGrid>
                  <a:tr h="736484">
                    <a:tc>
                      <a:txBody>
                        <a:bodyPr/>
                        <a:lstStyle/>
                        <a:p>
                          <a:pPr algn="ctr"/>
                          <a:r>
                            <a:rPr lang="en-US" dirty="0"/>
                            <a:t>Judge 1</a:t>
                          </a:r>
                        </a:p>
                      </a:txBody>
                      <a:tcPr/>
                    </a:tc>
                    <a:tc>
                      <a:txBody>
                        <a:bodyPr/>
                        <a:lstStyle/>
                        <a:p>
                          <a:pPr algn="ctr"/>
                          <a:r>
                            <a:rPr lang="en-US" dirty="0"/>
                            <a:t>Judge 2</a:t>
                          </a:r>
                        </a:p>
                      </a:txBody>
                      <a:tcPr/>
                    </a:tc>
                    <a:tc>
                      <a:txBody>
                        <a:bodyPr/>
                        <a:lstStyle/>
                        <a:p>
                          <a:r>
                            <a:rPr lang="en-US" dirty="0"/>
                            <a:t>Rank 1</a:t>
                          </a:r>
                        </a:p>
                      </a:txBody>
                      <a:tcPr/>
                    </a:tc>
                    <a:tc>
                      <a:txBody>
                        <a:bodyPr/>
                        <a:lstStyle/>
                        <a:p>
                          <a:r>
                            <a:rPr lang="en-US" dirty="0"/>
                            <a:t>Rank 2</a:t>
                          </a:r>
                        </a:p>
                      </a:txBody>
                      <a:tcPr/>
                    </a:tc>
                    <a:tc>
                      <a:txBody>
                        <a:bodyPr/>
                        <a:lstStyle/>
                        <a:p>
                          <a:r>
                            <a:rPr lang="en-US" i="1" baseline="0" dirty="0">
                              <a:latin typeface="Cambria Math" panose="02040503050406030204" pitchFamily="18" charset="0"/>
                              <a:ea typeface="Cambria Math" panose="02040503050406030204" pitchFamily="18" charset="0"/>
                            </a:rPr>
                            <a:t>   d         </a:t>
                          </a:r>
                          <a14:m>
                            <m:oMath xmlns:m="http://schemas.openxmlformats.org/officeDocument/2006/math">
                              <m:sSup>
                                <m:sSupPr>
                                  <m:ctrlPr>
                                    <a:rPr lang="en-US" i="1" smtClean="0">
                                      <a:latin typeface="Cambria Math"/>
                                    </a:rPr>
                                  </m:ctrlPr>
                                </m:sSupPr>
                                <m:e>
                                  <m:r>
                                    <a:rPr lang="en-GB" b="0" i="1" smtClean="0">
                                      <a:latin typeface="Cambria Math" panose="02040503050406030204" pitchFamily="18" charset="0"/>
                                    </a:rPr>
                                    <m:t>𝑑</m:t>
                                  </m:r>
                                </m:e>
                                <m:sup>
                                  <m:r>
                                    <a:rPr lang="en-GB" b="0" i="1" smtClean="0">
                                      <a:latin typeface="Cambria Math" panose="02040503050406030204" pitchFamily="18" charset="0"/>
                                    </a:rPr>
                                    <m:t>2</m:t>
                                  </m:r>
                                </m:sup>
                              </m:sSup>
                            </m:oMath>
                          </a14:m>
                          <a:endParaRPr lang="en-US" i="1" dirty="0"/>
                        </a:p>
                      </a:txBody>
                      <a:tcPr/>
                    </a:tc>
                    <a:extLst>
                      <a:ext uri="{0D108BD9-81ED-4DB2-BD59-A6C34878D82A}">
                        <a16:rowId xmlns="" xmlns:a16="http://schemas.microsoft.com/office/drawing/2014/main" val="1234354359"/>
                      </a:ext>
                    </a:extLst>
                  </a:tr>
                  <a:tr h="370840">
                    <a:tc>
                      <a:txBody>
                        <a:bodyPr/>
                        <a:lstStyle/>
                        <a:p>
                          <a:pPr algn="ctr"/>
                          <a:r>
                            <a:rPr lang="en-US" dirty="0"/>
                            <a:t>18</a:t>
                          </a:r>
                        </a:p>
                      </a:txBody>
                      <a:tcPr/>
                    </a:tc>
                    <a:tc>
                      <a:txBody>
                        <a:bodyPr/>
                        <a:lstStyle/>
                        <a:p>
                          <a:pPr algn="ctr"/>
                          <a:r>
                            <a:rPr lang="en-US" dirty="0"/>
                            <a:t>7</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738973569"/>
                      </a:ext>
                    </a:extLst>
                  </a:tr>
                  <a:tr h="370840">
                    <a:tc>
                      <a:txBody>
                        <a:bodyPr/>
                        <a:lstStyle/>
                        <a:p>
                          <a:pPr algn="ctr"/>
                          <a:r>
                            <a:rPr lang="en-US" dirty="0"/>
                            <a:t>24</a:t>
                          </a:r>
                        </a:p>
                      </a:txBody>
                      <a:tcPr/>
                    </a:tc>
                    <a:tc>
                      <a:txBody>
                        <a:bodyPr/>
                        <a:lstStyle/>
                        <a:p>
                          <a:pPr algn="ctr"/>
                          <a:r>
                            <a:rPr lang="en-US" dirty="0"/>
                            <a:t>18</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2620117248"/>
                      </a:ext>
                    </a:extLst>
                  </a:tr>
                  <a:tr h="370840">
                    <a:tc>
                      <a:txBody>
                        <a:bodyPr/>
                        <a:lstStyle/>
                        <a:p>
                          <a:pPr algn="ctr"/>
                          <a:r>
                            <a:rPr lang="en-US" dirty="0"/>
                            <a:t>23</a:t>
                          </a:r>
                        </a:p>
                      </a:txBody>
                      <a:tcPr/>
                    </a:tc>
                    <a:tc>
                      <a:txBody>
                        <a:bodyPr/>
                        <a:lstStyle/>
                        <a:p>
                          <a:pPr algn="ctr"/>
                          <a:r>
                            <a:rPr lang="en-US" dirty="0"/>
                            <a:t>9</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190740854"/>
                      </a:ext>
                    </a:extLst>
                  </a:tr>
                  <a:tr h="370840">
                    <a:tc>
                      <a:txBody>
                        <a:bodyPr/>
                        <a:lstStyle/>
                        <a:p>
                          <a:pPr algn="ctr"/>
                          <a:r>
                            <a:rPr lang="en-US" dirty="0"/>
                            <a:t>13</a:t>
                          </a:r>
                        </a:p>
                      </a:txBody>
                      <a:tcPr/>
                    </a:tc>
                    <a:tc>
                      <a:txBody>
                        <a:bodyPr/>
                        <a:lstStyle/>
                        <a:p>
                          <a:pPr algn="ctr"/>
                          <a:r>
                            <a:rPr lang="en-US" dirty="0"/>
                            <a:t>4</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3578961534"/>
                      </a:ext>
                    </a:extLst>
                  </a:tr>
                  <a:tr h="370840">
                    <a:tc>
                      <a:txBody>
                        <a:bodyPr/>
                        <a:lstStyle/>
                        <a:p>
                          <a:pPr algn="ctr"/>
                          <a:r>
                            <a:rPr lang="en-US" dirty="0"/>
                            <a:t>27</a:t>
                          </a:r>
                        </a:p>
                      </a:txBody>
                      <a:tcPr/>
                    </a:tc>
                    <a:tc>
                      <a:txBody>
                        <a:bodyPr/>
                        <a:lstStyle/>
                        <a:p>
                          <a:pPr algn="ctr"/>
                          <a:r>
                            <a:rPr lang="en-US" dirty="0"/>
                            <a:t>17</a:t>
                          </a:r>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 xmlns:a16="http://schemas.microsoft.com/office/drawing/2014/main" val="1866136995"/>
                      </a:ext>
                    </a:extLst>
                  </a:tr>
                  <a:tr h="370840">
                    <a:tc>
                      <a:txBody>
                        <a:bodyPr/>
                        <a:lstStyle/>
                        <a:p>
                          <a:pPr algn="ctr"/>
                          <a:r>
                            <a:rPr lang="en-US" dirty="0"/>
                            <a:t>19</a:t>
                          </a:r>
                        </a:p>
                      </a:txBody>
                      <a:tcPr/>
                    </a:tc>
                    <a:tc>
                      <a:txBody>
                        <a:bodyPr/>
                        <a:lstStyle/>
                        <a:p>
                          <a:pPr algn="ctr"/>
                          <a:r>
                            <a:rPr lang="en-US" dirty="0"/>
                            <a:t>8</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4150068680"/>
                      </a:ext>
                    </a:extLst>
                  </a:tr>
                  <a:tr h="370840">
                    <a:tc>
                      <a:txBody>
                        <a:bodyPr/>
                        <a:lstStyle/>
                        <a:p>
                          <a:pPr algn="ctr"/>
                          <a:r>
                            <a:rPr lang="en-US" dirty="0"/>
                            <a:t>30</a:t>
                          </a:r>
                        </a:p>
                      </a:txBody>
                      <a:tcPr/>
                    </a:tc>
                    <a:tc>
                      <a:txBody>
                        <a:bodyPr/>
                        <a:lstStyle/>
                        <a:p>
                          <a:pPr algn="ctr"/>
                          <a:r>
                            <a:rPr lang="en-US" dirty="0"/>
                            <a:t>29</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4237420622"/>
                      </a:ext>
                    </a:extLst>
                  </a:tr>
                  <a:tr h="370840">
                    <a:tc>
                      <a:txBody>
                        <a:bodyPr/>
                        <a:lstStyle/>
                        <a:p>
                          <a:pPr algn="ctr"/>
                          <a:r>
                            <a:rPr lang="en-US" dirty="0"/>
                            <a:t>10</a:t>
                          </a:r>
                        </a:p>
                      </a:txBody>
                      <a:tcPr/>
                    </a:tc>
                    <a:tc>
                      <a:txBody>
                        <a:bodyPr/>
                        <a:lstStyle/>
                        <a:p>
                          <a:pPr algn="ctr"/>
                          <a:r>
                            <a:rPr lang="en-US" dirty="0"/>
                            <a:t>5</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1059677141"/>
                      </a:ext>
                    </a:extLst>
                  </a:tr>
                  <a:tr h="370840">
                    <a:tc>
                      <a:txBody>
                        <a:bodyPr/>
                        <a:lstStyle/>
                        <a:p>
                          <a:pPr algn="ctr"/>
                          <a:r>
                            <a:rPr lang="en-US" dirty="0"/>
                            <a:t>20</a:t>
                          </a:r>
                        </a:p>
                      </a:txBody>
                      <a:tcPr/>
                    </a:tc>
                    <a:tc>
                      <a:txBody>
                        <a:bodyPr/>
                        <a:lstStyle/>
                        <a:p>
                          <a:pPr algn="ctr"/>
                          <a:r>
                            <a:rPr lang="en-US" dirty="0"/>
                            <a:t>10</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1807647860"/>
                      </a:ext>
                    </a:extLst>
                  </a:tr>
                </a:tbl>
              </a:graphicData>
            </a:graphic>
          </p:graphicFrame>
        </mc:Choice>
        <mc:Fallback xmlns="">
          <p:graphicFrame>
            <p:nvGraphicFramePr>
              <p:cNvPr id="13" name="Table 12">
                <a:extLst>
                  <a:ext uri="{FF2B5EF4-FFF2-40B4-BE49-F238E27FC236}">
                    <a16:creationId xmlns:a16="http://schemas.microsoft.com/office/drawing/2014/main" id="{FE0D58DA-7A85-5141-A960-F3F81A9B1AB9}"/>
                  </a:ext>
                </a:extLst>
              </p:cNvPr>
              <p:cNvGraphicFramePr>
                <a:graphicFrameLocks noGrp="1"/>
              </p:cNvGraphicFramePr>
              <p:nvPr>
                <p:extLst>
                  <p:ext uri="{D42A27DB-BD31-4B8C-83A1-F6EECF244321}">
                    <p14:modId xmlns:p14="http://schemas.microsoft.com/office/powerpoint/2010/main" val="1938538897"/>
                  </p:ext>
                </p:extLst>
              </p:nvPr>
            </p:nvGraphicFramePr>
            <p:xfrm>
              <a:off x="6672430" y="2205858"/>
              <a:ext cx="5453240" cy="4074044"/>
            </p:xfrm>
            <a:graphic>
              <a:graphicData uri="http://schemas.openxmlformats.org/drawingml/2006/table">
                <a:tbl>
                  <a:tblPr bandRow="1">
                    <a:tableStyleId>{22838BEF-8BB2-4498-84A7-C5851F593DF1}</a:tableStyleId>
                  </a:tblPr>
                  <a:tblGrid>
                    <a:gridCol w="1061923">
                      <a:extLst>
                        <a:ext uri="{9D8B030D-6E8A-4147-A177-3AD203B41FA5}">
                          <a16:colId xmlns:a16="http://schemas.microsoft.com/office/drawing/2014/main" val="1796340311"/>
                        </a:ext>
                      </a:extLst>
                    </a:gridCol>
                    <a:gridCol w="1040011">
                      <a:extLst>
                        <a:ext uri="{9D8B030D-6E8A-4147-A177-3AD203B41FA5}">
                          <a16:colId xmlns:a16="http://schemas.microsoft.com/office/drawing/2014/main" val="1126230817"/>
                        </a:ext>
                      </a:extLst>
                    </a:gridCol>
                    <a:gridCol w="973316">
                      <a:extLst>
                        <a:ext uri="{9D8B030D-6E8A-4147-A177-3AD203B41FA5}">
                          <a16:colId xmlns:a16="http://schemas.microsoft.com/office/drawing/2014/main" val="1066586693"/>
                        </a:ext>
                      </a:extLst>
                    </a:gridCol>
                    <a:gridCol w="991607">
                      <a:extLst>
                        <a:ext uri="{9D8B030D-6E8A-4147-A177-3AD203B41FA5}">
                          <a16:colId xmlns:a16="http://schemas.microsoft.com/office/drawing/2014/main" val="2768509956"/>
                        </a:ext>
                      </a:extLst>
                    </a:gridCol>
                    <a:gridCol w="1386383">
                      <a:extLst>
                        <a:ext uri="{9D8B030D-6E8A-4147-A177-3AD203B41FA5}">
                          <a16:colId xmlns:a16="http://schemas.microsoft.com/office/drawing/2014/main" val="3572763759"/>
                        </a:ext>
                      </a:extLst>
                    </a:gridCol>
                  </a:tblGrid>
                  <a:tr h="736484">
                    <a:tc>
                      <a:txBody>
                        <a:bodyPr/>
                        <a:lstStyle/>
                        <a:p>
                          <a:pPr algn="ctr"/>
                          <a:r>
                            <a:rPr lang="en-US" dirty="0"/>
                            <a:t>Judge 1</a:t>
                          </a:r>
                        </a:p>
                      </a:txBody>
                      <a:tcPr/>
                    </a:tc>
                    <a:tc>
                      <a:txBody>
                        <a:bodyPr/>
                        <a:lstStyle/>
                        <a:p>
                          <a:pPr algn="ctr"/>
                          <a:r>
                            <a:rPr lang="en-US" dirty="0"/>
                            <a:t>Judge 2</a:t>
                          </a:r>
                        </a:p>
                      </a:txBody>
                      <a:tcPr/>
                    </a:tc>
                    <a:tc>
                      <a:txBody>
                        <a:bodyPr/>
                        <a:lstStyle/>
                        <a:p>
                          <a:r>
                            <a:rPr lang="en-US" dirty="0"/>
                            <a:t>Rank 1</a:t>
                          </a:r>
                        </a:p>
                      </a:txBody>
                      <a:tcPr/>
                    </a:tc>
                    <a:tc>
                      <a:txBody>
                        <a:bodyPr/>
                        <a:lstStyle/>
                        <a:p>
                          <a:r>
                            <a:rPr lang="en-US" dirty="0"/>
                            <a:t>Rank 2</a:t>
                          </a:r>
                        </a:p>
                      </a:txBody>
                      <a:tcPr/>
                    </a:tc>
                    <a:tc>
                      <a:txBody>
                        <a:bodyPr/>
                        <a:lstStyle/>
                        <a:p>
                          <a:endParaRPr lang="en-US"/>
                        </a:p>
                      </a:txBody>
                      <a:tcPr>
                        <a:blipFill>
                          <a:blip r:embed="rId4"/>
                          <a:stretch>
                            <a:fillRect l="-295413" t="-3448" r="-917" b="-467241"/>
                          </a:stretch>
                        </a:blipFill>
                      </a:tcPr>
                    </a:tc>
                    <a:extLst>
                      <a:ext uri="{0D108BD9-81ED-4DB2-BD59-A6C34878D82A}">
                        <a16:rowId xmlns:a16="http://schemas.microsoft.com/office/drawing/2014/main" val="1234354359"/>
                      </a:ext>
                    </a:extLst>
                  </a:tr>
                  <a:tr h="370840">
                    <a:tc>
                      <a:txBody>
                        <a:bodyPr/>
                        <a:lstStyle/>
                        <a:p>
                          <a:pPr algn="ctr"/>
                          <a:r>
                            <a:rPr lang="en-US" dirty="0"/>
                            <a:t>18</a:t>
                          </a:r>
                        </a:p>
                      </a:txBody>
                      <a:tcPr/>
                    </a:tc>
                    <a:tc>
                      <a:txBody>
                        <a:bodyPr/>
                        <a:lstStyle/>
                        <a:p>
                          <a:pPr algn="ctr"/>
                          <a:r>
                            <a:rPr lang="en-US" dirty="0"/>
                            <a:t>7</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738973569"/>
                      </a:ext>
                    </a:extLst>
                  </a:tr>
                  <a:tr h="370840">
                    <a:tc>
                      <a:txBody>
                        <a:bodyPr/>
                        <a:lstStyle/>
                        <a:p>
                          <a:pPr algn="ctr"/>
                          <a:r>
                            <a:rPr lang="en-US" dirty="0"/>
                            <a:t>24</a:t>
                          </a:r>
                        </a:p>
                      </a:txBody>
                      <a:tcPr/>
                    </a:tc>
                    <a:tc>
                      <a:txBody>
                        <a:bodyPr/>
                        <a:lstStyle/>
                        <a:p>
                          <a:pPr algn="ctr"/>
                          <a:r>
                            <a:rPr lang="en-US" dirty="0"/>
                            <a:t>18</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20117248"/>
                      </a:ext>
                    </a:extLst>
                  </a:tr>
                  <a:tr h="370840">
                    <a:tc>
                      <a:txBody>
                        <a:bodyPr/>
                        <a:lstStyle/>
                        <a:p>
                          <a:pPr algn="ctr"/>
                          <a:r>
                            <a:rPr lang="en-US" dirty="0"/>
                            <a:t>23</a:t>
                          </a:r>
                        </a:p>
                      </a:txBody>
                      <a:tcPr/>
                    </a:tc>
                    <a:tc>
                      <a:txBody>
                        <a:bodyPr/>
                        <a:lstStyle/>
                        <a:p>
                          <a:pPr algn="ctr"/>
                          <a:r>
                            <a:rPr lang="en-US" dirty="0"/>
                            <a:t>9</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0740854"/>
                      </a:ext>
                    </a:extLst>
                  </a:tr>
                  <a:tr h="370840">
                    <a:tc>
                      <a:txBody>
                        <a:bodyPr/>
                        <a:lstStyle/>
                        <a:p>
                          <a:pPr algn="ctr"/>
                          <a:r>
                            <a:rPr lang="en-US" dirty="0"/>
                            <a:t>13</a:t>
                          </a:r>
                        </a:p>
                      </a:txBody>
                      <a:tcPr/>
                    </a:tc>
                    <a:tc>
                      <a:txBody>
                        <a:bodyPr/>
                        <a:lstStyle/>
                        <a:p>
                          <a:pPr algn="ctr"/>
                          <a:r>
                            <a:rPr lang="en-US" dirty="0"/>
                            <a:t>4</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578961534"/>
                      </a:ext>
                    </a:extLst>
                  </a:tr>
                  <a:tr h="370840">
                    <a:tc>
                      <a:txBody>
                        <a:bodyPr/>
                        <a:lstStyle/>
                        <a:p>
                          <a:pPr algn="ctr"/>
                          <a:r>
                            <a:rPr lang="en-US" dirty="0"/>
                            <a:t>27</a:t>
                          </a:r>
                        </a:p>
                      </a:txBody>
                      <a:tcPr/>
                    </a:tc>
                    <a:tc>
                      <a:txBody>
                        <a:bodyPr/>
                        <a:lstStyle/>
                        <a:p>
                          <a:pPr algn="ctr"/>
                          <a:r>
                            <a:rPr lang="en-US" dirty="0"/>
                            <a:t>17</a:t>
                          </a:r>
                        </a:p>
                      </a:txBody>
                      <a:tcPr/>
                    </a:tc>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866136995"/>
                      </a:ext>
                    </a:extLst>
                  </a:tr>
                  <a:tr h="370840">
                    <a:tc>
                      <a:txBody>
                        <a:bodyPr/>
                        <a:lstStyle/>
                        <a:p>
                          <a:pPr algn="ctr"/>
                          <a:r>
                            <a:rPr lang="en-US" dirty="0"/>
                            <a:t>19</a:t>
                          </a:r>
                        </a:p>
                      </a:txBody>
                      <a:tcPr/>
                    </a:tc>
                    <a:tc>
                      <a:txBody>
                        <a:bodyPr/>
                        <a:lstStyle/>
                        <a:p>
                          <a:pPr algn="ctr"/>
                          <a:r>
                            <a:rPr lang="en-US" dirty="0"/>
                            <a:t>8</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150068680"/>
                      </a:ext>
                    </a:extLst>
                  </a:tr>
                  <a:tr h="370840">
                    <a:tc>
                      <a:txBody>
                        <a:bodyPr/>
                        <a:lstStyle/>
                        <a:p>
                          <a:pPr algn="ctr"/>
                          <a:r>
                            <a:rPr lang="en-US" dirty="0"/>
                            <a:t>30</a:t>
                          </a:r>
                        </a:p>
                      </a:txBody>
                      <a:tcPr/>
                    </a:tc>
                    <a:tc>
                      <a:txBody>
                        <a:bodyPr/>
                        <a:lstStyle/>
                        <a:p>
                          <a:pPr algn="ctr"/>
                          <a:r>
                            <a:rPr lang="en-US" dirty="0"/>
                            <a:t>29</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37420622"/>
                      </a:ext>
                    </a:extLst>
                  </a:tr>
                  <a:tr h="370840">
                    <a:tc>
                      <a:txBody>
                        <a:bodyPr/>
                        <a:lstStyle/>
                        <a:p>
                          <a:pPr algn="ctr"/>
                          <a:r>
                            <a:rPr lang="en-US" dirty="0"/>
                            <a:t>10</a:t>
                          </a:r>
                        </a:p>
                      </a:txBody>
                      <a:tcPr/>
                    </a:tc>
                    <a:tc>
                      <a:txBody>
                        <a:bodyPr/>
                        <a:lstStyle/>
                        <a:p>
                          <a:pPr algn="ctr"/>
                          <a:r>
                            <a:rPr lang="en-US" dirty="0"/>
                            <a:t>5</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59677141"/>
                      </a:ext>
                    </a:extLst>
                  </a:tr>
                  <a:tr h="370840">
                    <a:tc>
                      <a:txBody>
                        <a:bodyPr/>
                        <a:lstStyle/>
                        <a:p>
                          <a:pPr algn="ctr"/>
                          <a:r>
                            <a:rPr lang="en-US" dirty="0"/>
                            <a:t>20</a:t>
                          </a:r>
                        </a:p>
                      </a:txBody>
                      <a:tcPr/>
                    </a:tc>
                    <a:tc>
                      <a:txBody>
                        <a:bodyPr/>
                        <a:lstStyle/>
                        <a:p>
                          <a:pPr algn="ctr"/>
                          <a:r>
                            <a:rPr lang="en-US" dirty="0"/>
                            <a:t>10</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07647860"/>
                      </a:ext>
                    </a:extLst>
                  </a:tr>
                </a:tbl>
              </a:graphicData>
            </a:graphic>
          </p:graphicFrame>
        </mc:Fallback>
      </mc:AlternateContent>
      <p:sp>
        <p:nvSpPr>
          <p:cNvPr id="14" name="TextBox 13">
            <a:extLst>
              <a:ext uri="{FF2B5EF4-FFF2-40B4-BE49-F238E27FC236}">
                <a16:creationId xmlns="" xmlns:a16="http://schemas.microsoft.com/office/drawing/2014/main" id="{AA6CB2BA-2C61-0F4A-B5E3-762565A9282D}"/>
              </a:ext>
            </a:extLst>
          </p:cNvPr>
          <p:cNvSpPr txBox="1"/>
          <p:nvPr/>
        </p:nvSpPr>
        <p:spPr>
          <a:xfrm>
            <a:off x="9081206" y="2921292"/>
            <a:ext cx="635687" cy="4170372"/>
          </a:xfrm>
          <a:prstGeom prst="rect">
            <a:avLst/>
          </a:prstGeom>
          <a:noFill/>
        </p:spPr>
        <p:txBody>
          <a:bodyPr wrap="square" rtlCol="0">
            <a:spAutoFit/>
          </a:bodyPr>
          <a:lstStyle/>
          <a:p>
            <a:pPr>
              <a:spcAft>
                <a:spcPts val="500"/>
              </a:spcAft>
            </a:pPr>
            <a:r>
              <a:rPr lang="en-US" dirty="0">
                <a:solidFill>
                  <a:srgbClr val="FF0000"/>
                </a:solidFill>
              </a:rPr>
              <a:t>3</a:t>
            </a:r>
          </a:p>
          <a:p>
            <a:pPr>
              <a:spcAft>
                <a:spcPts val="500"/>
              </a:spcAft>
            </a:pPr>
            <a:r>
              <a:rPr lang="en-US" dirty="0">
                <a:solidFill>
                  <a:srgbClr val="FF0000"/>
                </a:solidFill>
              </a:rPr>
              <a:t>7</a:t>
            </a:r>
          </a:p>
          <a:p>
            <a:pPr>
              <a:spcAft>
                <a:spcPts val="500"/>
              </a:spcAft>
            </a:pPr>
            <a:r>
              <a:rPr lang="en-US" dirty="0">
                <a:solidFill>
                  <a:srgbClr val="FF0000"/>
                </a:solidFill>
              </a:rPr>
              <a:t>6</a:t>
            </a:r>
          </a:p>
          <a:p>
            <a:pPr>
              <a:spcAft>
                <a:spcPts val="500"/>
              </a:spcAft>
            </a:pPr>
            <a:r>
              <a:rPr lang="en-US" dirty="0">
                <a:solidFill>
                  <a:srgbClr val="FF0000"/>
                </a:solidFill>
              </a:rPr>
              <a:t>2</a:t>
            </a:r>
          </a:p>
          <a:p>
            <a:pPr>
              <a:spcAft>
                <a:spcPts val="500"/>
              </a:spcAft>
            </a:pPr>
            <a:r>
              <a:rPr lang="en-US" dirty="0">
                <a:solidFill>
                  <a:srgbClr val="FF0000"/>
                </a:solidFill>
              </a:rPr>
              <a:t>8</a:t>
            </a:r>
          </a:p>
          <a:p>
            <a:pPr>
              <a:spcAft>
                <a:spcPts val="500"/>
              </a:spcAft>
            </a:pPr>
            <a:r>
              <a:rPr lang="en-US" dirty="0">
                <a:solidFill>
                  <a:srgbClr val="FF0000"/>
                </a:solidFill>
              </a:rPr>
              <a:t>4</a:t>
            </a:r>
          </a:p>
          <a:p>
            <a:pPr>
              <a:spcAft>
                <a:spcPts val="500"/>
              </a:spcAft>
            </a:pPr>
            <a:r>
              <a:rPr lang="en-US" dirty="0">
                <a:solidFill>
                  <a:srgbClr val="FF0000"/>
                </a:solidFill>
              </a:rPr>
              <a:t>9</a:t>
            </a:r>
          </a:p>
          <a:p>
            <a:pPr>
              <a:spcAft>
                <a:spcPts val="500"/>
              </a:spcAft>
            </a:pPr>
            <a:r>
              <a:rPr lang="en-US" dirty="0">
                <a:solidFill>
                  <a:srgbClr val="FF0000"/>
                </a:solidFill>
              </a:rPr>
              <a:t>1</a:t>
            </a:r>
          </a:p>
          <a:p>
            <a:pPr>
              <a:spcAft>
                <a:spcPts val="500"/>
              </a:spcAft>
            </a:pPr>
            <a:r>
              <a:rPr lang="en-US" dirty="0">
                <a:solidFill>
                  <a:srgbClr val="FF0000"/>
                </a:solidFill>
              </a:rPr>
              <a:t>5</a:t>
            </a:r>
          </a:p>
          <a:p>
            <a:endParaRPr lang="en-US" dirty="0"/>
          </a:p>
          <a:p>
            <a:r>
              <a:rPr lang="en-US" dirty="0"/>
              <a:t>    </a:t>
            </a:r>
          </a:p>
        </p:txBody>
      </p:sp>
      <p:sp>
        <p:nvSpPr>
          <p:cNvPr id="19" name="TextBox 18">
            <a:extLst>
              <a:ext uri="{FF2B5EF4-FFF2-40B4-BE49-F238E27FC236}">
                <a16:creationId xmlns="" xmlns:a16="http://schemas.microsoft.com/office/drawing/2014/main" id="{9724FB10-1C26-7F4D-8758-40341354716E}"/>
              </a:ext>
            </a:extLst>
          </p:cNvPr>
          <p:cNvSpPr txBox="1"/>
          <p:nvPr/>
        </p:nvSpPr>
        <p:spPr>
          <a:xfrm>
            <a:off x="10048433" y="2903498"/>
            <a:ext cx="450262" cy="3375283"/>
          </a:xfrm>
          <a:prstGeom prst="rect">
            <a:avLst/>
          </a:prstGeom>
          <a:noFill/>
        </p:spPr>
        <p:txBody>
          <a:bodyPr wrap="square" rtlCol="0">
            <a:spAutoFit/>
          </a:bodyPr>
          <a:lstStyle/>
          <a:p>
            <a:pPr>
              <a:spcAft>
                <a:spcPts val="500"/>
              </a:spcAft>
            </a:pPr>
            <a:r>
              <a:rPr lang="en-US" dirty="0">
                <a:solidFill>
                  <a:srgbClr val="FF0000"/>
                </a:solidFill>
              </a:rPr>
              <a:t>3</a:t>
            </a:r>
          </a:p>
          <a:p>
            <a:pPr>
              <a:spcAft>
                <a:spcPts val="500"/>
              </a:spcAft>
            </a:pPr>
            <a:r>
              <a:rPr lang="en-US" dirty="0">
                <a:solidFill>
                  <a:srgbClr val="FF0000"/>
                </a:solidFill>
              </a:rPr>
              <a:t>8</a:t>
            </a:r>
          </a:p>
          <a:p>
            <a:pPr>
              <a:spcAft>
                <a:spcPts val="500"/>
              </a:spcAft>
            </a:pPr>
            <a:r>
              <a:rPr lang="en-US" dirty="0">
                <a:solidFill>
                  <a:srgbClr val="FF0000"/>
                </a:solidFill>
              </a:rPr>
              <a:t>5</a:t>
            </a:r>
          </a:p>
          <a:p>
            <a:pPr>
              <a:spcAft>
                <a:spcPts val="500"/>
              </a:spcAft>
            </a:pPr>
            <a:r>
              <a:rPr lang="en-US" dirty="0">
                <a:solidFill>
                  <a:srgbClr val="FF0000"/>
                </a:solidFill>
              </a:rPr>
              <a:t>1</a:t>
            </a:r>
          </a:p>
          <a:p>
            <a:pPr>
              <a:spcAft>
                <a:spcPts val="500"/>
              </a:spcAft>
            </a:pPr>
            <a:r>
              <a:rPr lang="en-US" dirty="0">
                <a:solidFill>
                  <a:srgbClr val="FF0000"/>
                </a:solidFill>
              </a:rPr>
              <a:t>7</a:t>
            </a:r>
          </a:p>
          <a:p>
            <a:pPr>
              <a:spcAft>
                <a:spcPts val="500"/>
              </a:spcAft>
            </a:pPr>
            <a:r>
              <a:rPr lang="en-US" dirty="0">
                <a:solidFill>
                  <a:srgbClr val="FF0000"/>
                </a:solidFill>
              </a:rPr>
              <a:t>4</a:t>
            </a:r>
          </a:p>
          <a:p>
            <a:pPr>
              <a:spcAft>
                <a:spcPts val="500"/>
              </a:spcAft>
            </a:pPr>
            <a:r>
              <a:rPr lang="en-US" dirty="0">
                <a:solidFill>
                  <a:srgbClr val="FF0000"/>
                </a:solidFill>
              </a:rPr>
              <a:t>9</a:t>
            </a:r>
          </a:p>
          <a:p>
            <a:pPr>
              <a:spcAft>
                <a:spcPts val="500"/>
              </a:spcAft>
            </a:pPr>
            <a:r>
              <a:rPr lang="en-US" dirty="0">
                <a:solidFill>
                  <a:srgbClr val="FF0000"/>
                </a:solidFill>
              </a:rPr>
              <a:t>2</a:t>
            </a:r>
          </a:p>
          <a:p>
            <a:pPr>
              <a:spcAft>
                <a:spcPts val="500"/>
              </a:spcAft>
            </a:pPr>
            <a:r>
              <a:rPr lang="en-US" dirty="0">
                <a:solidFill>
                  <a:srgbClr val="FF0000"/>
                </a:solidFill>
              </a:rPr>
              <a:t>6</a:t>
            </a:r>
          </a:p>
        </p:txBody>
      </p:sp>
      <mc:AlternateContent xmlns:mc="http://schemas.openxmlformats.org/markup-compatibility/2006">
        <mc:Choice xmlns:a14="http://schemas.microsoft.com/office/drawing/2010/main" Requires="a14">
          <p:sp>
            <p:nvSpPr>
              <p:cNvPr id="21" name="TextBox 20">
                <a:extLst>
                  <a:ext uri="{FF2B5EF4-FFF2-40B4-BE49-F238E27FC236}">
                    <a16:creationId xmlns="" xmlns:a16="http://schemas.microsoft.com/office/drawing/2014/main" id="{17420C79-82B7-0040-95F2-64D9CC00F09F}"/>
                  </a:ext>
                </a:extLst>
              </p:cNvPr>
              <p:cNvSpPr txBox="1"/>
              <p:nvPr/>
            </p:nvSpPr>
            <p:spPr>
              <a:xfrm>
                <a:off x="10884970" y="2937844"/>
                <a:ext cx="611630" cy="3375283"/>
              </a:xfrm>
              <a:prstGeom prst="rect">
                <a:avLst/>
              </a:prstGeom>
              <a:noFill/>
            </p:spPr>
            <p:txBody>
              <a:bodyPr wrap="square" rtlCol="0">
                <a:spAutoFit/>
              </a:bodyPr>
              <a:lstStyle/>
              <a:p>
                <a:pPr>
                  <a:spcAft>
                    <a:spcPts val="500"/>
                  </a:spcAft>
                </a:pPr>
                <a:r>
                  <a:rPr lang="en-US" dirty="0" smtClean="0">
                    <a:solidFill>
                      <a:srgbClr val="FC0107"/>
                    </a:solidFill>
                  </a:rPr>
                  <a:t> 0</a:t>
                </a:r>
                <a:endParaRPr lang="en-US" dirty="0">
                  <a:solidFill>
                    <a:srgbClr val="FC0107"/>
                  </a:solidFill>
                </a:endParaRPr>
              </a:p>
              <a:p>
                <a:pPr>
                  <a:spcAft>
                    <a:spcPts val="500"/>
                  </a:spcAft>
                </a:pPr>
                <a14:m>
                  <m:oMath xmlns:m="http://schemas.openxmlformats.org/officeDocument/2006/math">
                    <m:r>
                      <a:rPr lang="en-US" i="1" dirty="0" smtClean="0">
                        <a:solidFill>
                          <a:srgbClr val="FC0107"/>
                        </a:solidFill>
                        <a:latin typeface="Cambria Math"/>
                      </a:rPr>
                      <m:t>−</m:t>
                    </m:r>
                  </m:oMath>
                </a14:m>
                <a:r>
                  <a:rPr lang="en-US" dirty="0">
                    <a:solidFill>
                      <a:srgbClr val="FC0107"/>
                    </a:solidFill>
                  </a:rPr>
                  <a:t>1</a:t>
                </a:r>
              </a:p>
              <a:p>
                <a:pPr>
                  <a:spcAft>
                    <a:spcPts val="500"/>
                  </a:spcAft>
                </a:pPr>
                <a:r>
                  <a:rPr lang="en-US" dirty="0" smtClean="0">
                    <a:solidFill>
                      <a:srgbClr val="FC0107"/>
                    </a:solidFill>
                  </a:rPr>
                  <a:t> 1</a:t>
                </a:r>
                <a:endParaRPr lang="en-US" dirty="0">
                  <a:solidFill>
                    <a:srgbClr val="FC0107"/>
                  </a:solidFill>
                </a:endParaRPr>
              </a:p>
              <a:p>
                <a:pPr>
                  <a:spcAft>
                    <a:spcPts val="500"/>
                  </a:spcAft>
                </a:pPr>
                <a:r>
                  <a:rPr lang="en-US" dirty="0" smtClean="0">
                    <a:solidFill>
                      <a:srgbClr val="FC0107"/>
                    </a:solidFill>
                  </a:rPr>
                  <a:t> 1</a:t>
                </a:r>
                <a:endParaRPr lang="en-US" dirty="0">
                  <a:solidFill>
                    <a:srgbClr val="FC0107"/>
                  </a:solidFill>
                </a:endParaRPr>
              </a:p>
              <a:p>
                <a:pPr>
                  <a:spcAft>
                    <a:spcPts val="500"/>
                  </a:spcAft>
                </a:pPr>
                <a:r>
                  <a:rPr lang="en-US" dirty="0" smtClean="0">
                    <a:solidFill>
                      <a:srgbClr val="FC0107"/>
                    </a:solidFill>
                  </a:rPr>
                  <a:t> 1</a:t>
                </a:r>
                <a:endParaRPr lang="en-US" dirty="0">
                  <a:solidFill>
                    <a:srgbClr val="FC0107"/>
                  </a:solidFill>
                </a:endParaRPr>
              </a:p>
              <a:p>
                <a:pPr>
                  <a:spcAft>
                    <a:spcPts val="500"/>
                  </a:spcAft>
                </a:pPr>
                <a:r>
                  <a:rPr lang="en-US" dirty="0" smtClean="0">
                    <a:solidFill>
                      <a:srgbClr val="FC0107"/>
                    </a:solidFill>
                  </a:rPr>
                  <a:t> 0</a:t>
                </a:r>
                <a:endParaRPr lang="en-US" dirty="0">
                  <a:solidFill>
                    <a:srgbClr val="FC0107"/>
                  </a:solidFill>
                </a:endParaRPr>
              </a:p>
              <a:p>
                <a:pPr>
                  <a:spcAft>
                    <a:spcPts val="500"/>
                  </a:spcAft>
                </a:pPr>
                <a:r>
                  <a:rPr lang="en-US" dirty="0" smtClean="0">
                    <a:solidFill>
                      <a:srgbClr val="FC0107"/>
                    </a:solidFill>
                  </a:rPr>
                  <a:t> 0</a:t>
                </a:r>
                <a:endParaRPr lang="en-US" dirty="0">
                  <a:solidFill>
                    <a:srgbClr val="FC0107"/>
                  </a:solidFill>
                </a:endParaRPr>
              </a:p>
              <a:p>
                <a:pPr>
                  <a:spcAft>
                    <a:spcPts val="500"/>
                  </a:spcAft>
                </a:pPr>
                <a14:m>
                  <m:oMath xmlns:m="http://schemas.openxmlformats.org/officeDocument/2006/math">
                    <m:r>
                      <a:rPr lang="en-US" i="1" dirty="0" smtClean="0">
                        <a:solidFill>
                          <a:srgbClr val="FC0107"/>
                        </a:solidFill>
                        <a:latin typeface="Cambria Math"/>
                      </a:rPr>
                      <m:t>−</m:t>
                    </m:r>
                  </m:oMath>
                </a14:m>
                <a:r>
                  <a:rPr lang="en-US" dirty="0">
                    <a:solidFill>
                      <a:srgbClr val="FC0107"/>
                    </a:solidFill>
                  </a:rPr>
                  <a:t>1</a:t>
                </a:r>
              </a:p>
              <a:p>
                <a:pPr>
                  <a:spcAft>
                    <a:spcPts val="500"/>
                  </a:spcAft>
                </a:pPr>
                <a14:m>
                  <m:oMath xmlns:m="http://schemas.openxmlformats.org/officeDocument/2006/math">
                    <m:r>
                      <a:rPr lang="en-US" i="1" dirty="0" smtClean="0">
                        <a:solidFill>
                          <a:srgbClr val="FC0107"/>
                        </a:solidFill>
                        <a:latin typeface="Cambria Math"/>
                      </a:rPr>
                      <m:t>−</m:t>
                    </m:r>
                  </m:oMath>
                </a14:m>
                <a:r>
                  <a:rPr lang="en-US" dirty="0">
                    <a:solidFill>
                      <a:srgbClr val="FC0107"/>
                    </a:solidFill>
                  </a:rPr>
                  <a:t>1</a:t>
                </a:r>
              </a:p>
            </p:txBody>
          </p:sp>
        </mc:Choice>
        <mc:Fallback>
          <p:sp>
            <p:nvSpPr>
              <p:cNvPr id="21" name="TextBox 20">
                <a:extLst>
                  <a:ext uri="{FF2B5EF4-FFF2-40B4-BE49-F238E27FC236}">
                    <a16:creationId xmlns="" xmlns:a16="http://schemas.microsoft.com/office/drawing/2014/main" id="{17420C79-82B7-0040-95F2-64D9CC00F09F}"/>
                  </a:ext>
                </a:extLst>
              </p:cNvPr>
              <p:cNvSpPr txBox="1">
                <a:spLocks noRot="1" noChangeAspect="1" noMove="1" noResize="1" noEditPoints="1" noAdjustHandles="1" noChangeArrowheads="1" noChangeShapeType="1" noTextEdit="1"/>
              </p:cNvSpPr>
              <p:nvPr/>
            </p:nvSpPr>
            <p:spPr>
              <a:xfrm>
                <a:off x="10884970" y="2937844"/>
                <a:ext cx="611630" cy="3375283"/>
              </a:xfrm>
              <a:prstGeom prst="rect">
                <a:avLst/>
              </a:prstGeom>
              <a:blipFill rotWithShape="1">
                <a:blip r:embed="rId5"/>
                <a:stretch>
                  <a:fillRect t="-722" b="-2347"/>
                </a:stretch>
              </a:blipFill>
            </p:spPr>
            <p:txBody>
              <a:bodyPr/>
              <a:lstStyle/>
              <a:p>
                <a:r>
                  <a:rPr lang="en-GB">
                    <a:noFill/>
                  </a:rPr>
                  <a:t> </a:t>
                </a:r>
              </a:p>
            </p:txBody>
          </p:sp>
        </mc:Fallback>
      </mc:AlternateContent>
      <p:cxnSp>
        <p:nvCxnSpPr>
          <p:cNvPr id="23" name="Straight Connector 22">
            <a:extLst>
              <a:ext uri="{FF2B5EF4-FFF2-40B4-BE49-F238E27FC236}">
                <a16:creationId xmlns="" xmlns:a16="http://schemas.microsoft.com/office/drawing/2014/main" id="{D99893FF-28F4-5D41-A34C-2FC522740747}"/>
              </a:ext>
            </a:extLst>
          </p:cNvPr>
          <p:cNvCxnSpPr>
            <a:cxnSpLocks/>
          </p:cNvCxnSpPr>
          <p:nvPr/>
        </p:nvCxnSpPr>
        <p:spPr>
          <a:xfrm>
            <a:off x="11384266" y="2205858"/>
            <a:ext cx="17476" cy="4107269"/>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 xmlns:a16="http://schemas.microsoft.com/office/drawing/2014/main" id="{6A84C95A-81FB-1B4F-BB27-C26CC6A2B628}"/>
              </a:ext>
            </a:extLst>
          </p:cNvPr>
          <p:cNvSpPr txBox="1"/>
          <p:nvPr/>
        </p:nvSpPr>
        <p:spPr>
          <a:xfrm flipH="1">
            <a:off x="11567487" y="2937844"/>
            <a:ext cx="329391" cy="3747180"/>
          </a:xfrm>
          <a:prstGeom prst="rect">
            <a:avLst/>
          </a:prstGeom>
          <a:noFill/>
        </p:spPr>
        <p:txBody>
          <a:bodyPr wrap="square" rtlCol="0">
            <a:spAutoFit/>
          </a:bodyPr>
          <a:lstStyle/>
          <a:p>
            <a:pPr>
              <a:spcAft>
                <a:spcPts val="500"/>
              </a:spcAft>
            </a:pPr>
            <a:r>
              <a:rPr lang="en-US" dirty="0">
                <a:solidFill>
                  <a:srgbClr val="FC0107"/>
                </a:solidFill>
              </a:rPr>
              <a:t>0</a:t>
            </a:r>
          </a:p>
          <a:p>
            <a:pPr>
              <a:spcAft>
                <a:spcPts val="500"/>
              </a:spcAft>
            </a:pPr>
            <a:r>
              <a:rPr lang="en-US" dirty="0">
                <a:solidFill>
                  <a:srgbClr val="FC0107"/>
                </a:solidFill>
              </a:rPr>
              <a:t>1</a:t>
            </a:r>
          </a:p>
          <a:p>
            <a:pPr>
              <a:spcAft>
                <a:spcPts val="500"/>
              </a:spcAft>
            </a:pPr>
            <a:r>
              <a:rPr lang="en-US" dirty="0">
                <a:solidFill>
                  <a:srgbClr val="FC0107"/>
                </a:solidFill>
              </a:rPr>
              <a:t>1</a:t>
            </a:r>
          </a:p>
          <a:p>
            <a:pPr>
              <a:spcAft>
                <a:spcPts val="500"/>
              </a:spcAft>
            </a:pPr>
            <a:r>
              <a:rPr lang="en-US" dirty="0">
                <a:solidFill>
                  <a:srgbClr val="FC0107"/>
                </a:solidFill>
              </a:rPr>
              <a:t>1</a:t>
            </a:r>
          </a:p>
          <a:p>
            <a:pPr>
              <a:spcAft>
                <a:spcPts val="500"/>
              </a:spcAft>
            </a:pPr>
            <a:r>
              <a:rPr lang="en-US" dirty="0">
                <a:solidFill>
                  <a:srgbClr val="FC0107"/>
                </a:solidFill>
              </a:rPr>
              <a:t>1</a:t>
            </a:r>
          </a:p>
          <a:p>
            <a:pPr>
              <a:spcAft>
                <a:spcPts val="500"/>
              </a:spcAft>
            </a:pPr>
            <a:r>
              <a:rPr lang="en-US" dirty="0">
                <a:solidFill>
                  <a:srgbClr val="FC0107"/>
                </a:solidFill>
              </a:rPr>
              <a:t>0</a:t>
            </a:r>
          </a:p>
          <a:p>
            <a:pPr>
              <a:spcAft>
                <a:spcPts val="500"/>
              </a:spcAft>
            </a:pPr>
            <a:r>
              <a:rPr lang="en-US" dirty="0">
                <a:solidFill>
                  <a:srgbClr val="FC0107"/>
                </a:solidFill>
              </a:rPr>
              <a:t>0</a:t>
            </a:r>
          </a:p>
          <a:p>
            <a:pPr>
              <a:spcAft>
                <a:spcPts val="500"/>
              </a:spcAft>
            </a:pPr>
            <a:r>
              <a:rPr lang="en-US" dirty="0">
                <a:solidFill>
                  <a:srgbClr val="FC0107"/>
                </a:solidFill>
              </a:rPr>
              <a:t>1</a:t>
            </a:r>
          </a:p>
          <a:p>
            <a:pPr>
              <a:spcAft>
                <a:spcPts val="500"/>
              </a:spcAft>
            </a:pPr>
            <a:r>
              <a:rPr lang="en-US" dirty="0">
                <a:solidFill>
                  <a:srgbClr val="FC0107"/>
                </a:solidFill>
              </a:rPr>
              <a:t>1</a:t>
            </a:r>
          </a:p>
          <a:p>
            <a:endParaRPr lang="en-US" dirty="0"/>
          </a:p>
        </p:txBody>
      </p:sp>
      <p:sp>
        <p:nvSpPr>
          <p:cNvPr id="25" name="TextBox 24">
            <a:extLst>
              <a:ext uri="{FF2B5EF4-FFF2-40B4-BE49-F238E27FC236}">
                <a16:creationId xmlns="" xmlns:a16="http://schemas.microsoft.com/office/drawing/2014/main" id="{54405C63-2199-364D-8964-D0AA32E55931}"/>
              </a:ext>
            </a:extLst>
          </p:cNvPr>
          <p:cNvSpPr txBox="1"/>
          <p:nvPr/>
        </p:nvSpPr>
        <p:spPr>
          <a:xfrm>
            <a:off x="2250517" y="2205858"/>
            <a:ext cx="4356183" cy="1200329"/>
          </a:xfrm>
          <a:prstGeom prst="rect">
            <a:avLst/>
          </a:prstGeom>
          <a:noFill/>
        </p:spPr>
        <p:txBody>
          <a:bodyPr wrap="square" rtlCol="0">
            <a:spAutoFit/>
          </a:bodyPr>
          <a:lstStyle/>
          <a:p>
            <a:r>
              <a:rPr lang="en-US" sz="2400" dirty="0"/>
              <a:t>To calculate SRCC, we rank the scores for each </a:t>
            </a:r>
            <a:r>
              <a:rPr lang="en-US" sz="2400" dirty="0" smtClean="0"/>
              <a:t>judge, </a:t>
            </a:r>
            <a:r>
              <a:rPr lang="en-US" sz="2400" dirty="0"/>
              <a:t>with 9 the highest score down to </a:t>
            </a:r>
            <a:r>
              <a:rPr lang="en-US" sz="2400" dirty="0" smtClean="0"/>
              <a:t>1.</a:t>
            </a:r>
            <a:endParaRPr lang="en-US" sz="2400" dirty="0"/>
          </a:p>
        </p:txBody>
      </p:sp>
      <mc:AlternateContent xmlns:mc="http://schemas.openxmlformats.org/markup-compatibility/2006">
        <mc:Choice xmlns:a14="http://schemas.microsoft.com/office/drawing/2010/main" Requires="a14">
          <p:sp>
            <p:nvSpPr>
              <p:cNvPr id="26" name="TextBox 25">
                <a:extLst>
                  <a:ext uri="{FF2B5EF4-FFF2-40B4-BE49-F238E27FC236}">
                    <a16:creationId xmlns="" xmlns:a16="http://schemas.microsoft.com/office/drawing/2014/main" id="{F929CE2E-8448-1547-8C9E-4DE439C17E80}"/>
                  </a:ext>
                </a:extLst>
              </p:cNvPr>
              <p:cNvSpPr txBox="1"/>
              <p:nvPr/>
            </p:nvSpPr>
            <p:spPr>
              <a:xfrm>
                <a:off x="2236397" y="3384652"/>
                <a:ext cx="4384421" cy="1569660"/>
              </a:xfrm>
              <a:prstGeom prst="rect">
                <a:avLst/>
              </a:prstGeom>
              <a:noFill/>
            </p:spPr>
            <p:txBody>
              <a:bodyPr wrap="square" rtlCol="0">
                <a:spAutoFit/>
              </a:bodyPr>
              <a:lstStyle/>
              <a:p>
                <a:r>
                  <a:rPr lang="en-US" sz="2400" dirty="0"/>
                  <a:t>Next we calculate the difference </a:t>
                </a:r>
                <a:r>
                  <a:rPr lang="en-US" sz="2400" i="1" dirty="0">
                    <a:latin typeface="Cambria Math" panose="02040503050406030204" pitchFamily="18" charset="0"/>
                    <a:ea typeface="Cambria Math" panose="02040503050406030204" pitchFamily="18" charset="0"/>
                  </a:rPr>
                  <a:t>d </a:t>
                </a:r>
                <a:r>
                  <a:rPr lang="en-US" sz="2400" dirty="0"/>
                  <a:t> and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r>
                      <a:rPr lang="en-GB" sz="2400" b="0" i="0" smtClean="0">
                        <a:latin typeface="Cambria Math" panose="02040503050406030204" pitchFamily="18" charset="0"/>
                      </a:rPr>
                      <m:t> </m:t>
                    </m:r>
                  </m:oMath>
                </a14:m>
                <a:r>
                  <a:rPr lang="en-US" sz="2400" dirty="0" smtClean="0"/>
                  <a:t>and sum the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r>
                      <a:rPr lang="en-GB" sz="2400">
                        <a:latin typeface="Cambria Math" panose="02040503050406030204" pitchFamily="18" charset="0"/>
                      </a:rPr>
                      <m:t> </m:t>
                    </m:r>
                  </m:oMath>
                </a14:m>
                <a:r>
                  <a:rPr lang="en-US" sz="2400" dirty="0"/>
                  <a:t>column to give 6 and with </a:t>
                </a:r>
                <a:r>
                  <a:rPr lang="en-US" sz="2400" i="1" dirty="0">
                    <a:latin typeface="Times New Roman" panose="02020603050405020304" pitchFamily="18" charset="0"/>
                    <a:cs typeface="Times New Roman" panose="02020603050405020304" pitchFamily="18" charset="0"/>
                  </a:rPr>
                  <a:t>n</a:t>
                </a:r>
                <a:r>
                  <a:rPr lang="en-US" sz="2400" i="1" dirty="0" smtClean="0"/>
                  <a:t> </a:t>
                </a:r>
                <a:r>
                  <a:rPr lang="en-US" sz="2400" dirty="0"/>
                  <a:t>= 9, we use the formula:</a:t>
                </a:r>
              </a:p>
            </p:txBody>
          </p:sp>
        </mc:Choice>
        <mc:Fallback>
          <p:sp>
            <p:nvSpPr>
              <p:cNvPr id="26" name="TextBox 25">
                <a:extLst>
                  <a:ext uri="{FF2B5EF4-FFF2-40B4-BE49-F238E27FC236}">
                    <a16:creationId xmlns="" xmlns:a16="http://schemas.microsoft.com/office/drawing/2014/main" xmlns:a14="http://schemas.microsoft.com/office/drawing/2010/main" id="{F929CE2E-8448-1547-8C9E-4DE439C17E80}"/>
                  </a:ext>
                </a:extLst>
              </p:cNvPr>
              <p:cNvSpPr txBox="1">
                <a:spLocks noRot="1" noChangeAspect="1" noMove="1" noResize="1" noEditPoints="1" noAdjustHandles="1" noChangeArrowheads="1" noChangeShapeType="1" noTextEdit="1"/>
              </p:cNvSpPr>
              <p:nvPr/>
            </p:nvSpPr>
            <p:spPr>
              <a:xfrm>
                <a:off x="2236397" y="3384652"/>
                <a:ext cx="4384421" cy="1569660"/>
              </a:xfrm>
              <a:prstGeom prst="rect">
                <a:avLst/>
              </a:prstGeom>
              <a:blipFill rotWithShape="1">
                <a:blip r:embed="rId6"/>
                <a:stretch>
                  <a:fillRect l="-2225" t="-2713" r="-417" b="-775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 xmlns:a16="http://schemas.microsoft.com/office/drawing/2014/main" id="{16A8FEEB-E6F7-3742-871C-7A21991D0B35}"/>
                  </a:ext>
                </a:extLst>
              </p:cNvPr>
              <p:cNvSpPr txBox="1"/>
              <p:nvPr/>
            </p:nvSpPr>
            <p:spPr>
              <a:xfrm>
                <a:off x="2165171" y="5005626"/>
                <a:ext cx="4526872" cy="716030"/>
              </a:xfrm>
              <a:prstGeom prst="rect">
                <a:avLst/>
              </a:prstGeom>
              <a:noFill/>
            </p:spPr>
            <p:txBody>
              <a:bodyPr wrap="square" rtlCol="0">
                <a:spAutoFit/>
              </a:bodyPr>
              <a:lstStyle/>
              <a:p>
                <a:r>
                  <a:rPr lang="en-US" sz="2400" i="1" dirty="0" smtClean="0">
                    <a:latin typeface="Cambria Math" panose="02040503050406030204" pitchFamily="18" charset="0"/>
                    <a:ea typeface="Cambria Math" panose="02040503050406030204" pitchFamily="18" charset="0"/>
                  </a:rPr>
                  <a:t>r</a:t>
                </a:r>
                <a:r>
                  <a:rPr lang="en-US" sz="2400" dirty="0" smtClean="0"/>
                  <a:t> </a:t>
                </a:r>
                <a:r>
                  <a:rPr lang="en-US" sz="2400" dirty="0"/>
                  <a:t>= 1 </a:t>
                </a:r>
                <a14:m>
                  <m:oMath xmlns:m="http://schemas.openxmlformats.org/officeDocument/2006/math">
                    <m:r>
                      <a:rPr lang="en-US" sz="2400" i="1" dirty="0" smtClean="0">
                        <a:latin typeface="Cambria Math"/>
                      </a:rPr>
                      <m:t>−</m:t>
                    </m:r>
                  </m:oMath>
                </a14:m>
                <a:r>
                  <a:rPr lang="en-US" sz="2400" dirty="0"/>
                  <a:t> </a:t>
                </a:r>
                <a14:m>
                  <m:oMath xmlns:m="http://schemas.openxmlformats.org/officeDocument/2006/math">
                    <m:f>
                      <m:fPr>
                        <m:ctrlPr>
                          <a:rPr lang="en-US" sz="2400" i="1">
                            <a:latin typeface="Cambria Math"/>
                          </a:rPr>
                        </m:ctrlPr>
                      </m:fPr>
                      <m:num>
                        <m:r>
                          <a:rPr lang="en-GB" sz="2400" i="1">
                            <a:latin typeface="Cambria Math" panose="02040503050406030204" pitchFamily="18" charset="0"/>
                          </a:rPr>
                          <m:t>6</m:t>
                        </m:r>
                        <m:r>
                          <m:rPr>
                            <m:sty m:val="p"/>
                          </m:rPr>
                          <a:rPr lang="el-GR" sz="2400" i="1">
                            <a:latin typeface="Cambria Math" panose="02040503050406030204" pitchFamily="18" charset="0"/>
                            <a:ea typeface="Cambria Math" panose="02040503050406030204" pitchFamily="18" charset="0"/>
                          </a:rPr>
                          <m:t>Σ</m:t>
                        </m:r>
                        <m:sSup>
                          <m:sSupPr>
                            <m:ctrlPr>
                              <a:rPr lang="el-GR" sz="2400" i="1">
                                <a:latin typeface="Cambria Math"/>
                                <a:ea typeface="Cambria Math" panose="02040503050406030204" pitchFamily="18" charset="0"/>
                              </a:rPr>
                            </m:ctrlPr>
                          </m:sSupPr>
                          <m:e>
                            <m:r>
                              <a:rPr lang="en-GB" sz="2400" i="1">
                                <a:latin typeface="Cambria Math" panose="02040503050406030204" pitchFamily="18" charset="0"/>
                                <a:ea typeface="Cambria Math" panose="02040503050406030204" pitchFamily="18" charset="0"/>
                              </a:rPr>
                              <m:t>𝑑</m:t>
                            </m:r>
                          </m:e>
                          <m:sup>
                            <m:r>
                              <a:rPr lang="en-GB" sz="2400" i="1">
                                <a:latin typeface="Cambria Math" panose="02040503050406030204" pitchFamily="18" charset="0"/>
                                <a:ea typeface="Cambria Math" panose="02040503050406030204" pitchFamily="18" charset="0"/>
                              </a:rPr>
                              <m:t>2</m:t>
                            </m:r>
                          </m:sup>
                        </m:sSup>
                      </m:num>
                      <m:den>
                        <m:r>
                          <a:rPr lang="en-GB" sz="2400" i="1">
                            <a:latin typeface="Cambria Math" panose="02040503050406030204" pitchFamily="18" charset="0"/>
                          </a:rPr>
                          <m:t>𝑛</m:t>
                        </m:r>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𝑛</m:t>
                            </m:r>
                          </m:e>
                          <m:sup>
                            <m:r>
                              <a:rPr lang="en-GB" sz="2400" i="1">
                                <a:latin typeface="Cambria Math" panose="02040503050406030204" pitchFamily="18" charset="0"/>
                              </a:rPr>
                              <m:t>2</m:t>
                            </m:r>
                          </m:sup>
                        </m:sSup>
                        <m:r>
                          <a:rPr lang="en-GB" sz="2400" i="1">
                            <a:latin typeface="Cambria Math" panose="02040503050406030204" pitchFamily="18" charset="0"/>
                          </a:rPr>
                          <m:t>−1)</m:t>
                        </m:r>
                      </m:den>
                    </m:f>
                  </m:oMath>
                </a14:m>
                <a:r>
                  <a:rPr lang="en-US" sz="2400" dirty="0"/>
                  <a:t> = 1 </a:t>
                </a:r>
                <a14:m>
                  <m:oMath xmlns:m="http://schemas.openxmlformats.org/officeDocument/2006/math">
                    <m:r>
                      <a:rPr lang="en-US" sz="2400" i="1" dirty="0" smtClean="0">
                        <a:latin typeface="Cambria Math"/>
                      </a:rPr>
                      <m:t>−</m:t>
                    </m:r>
                  </m:oMath>
                </a14:m>
                <a:r>
                  <a:rPr lang="en-US" sz="2400" dirty="0"/>
                  <a:t> </a:t>
                </a:r>
                <a14:m>
                  <m:oMath xmlns:m="http://schemas.openxmlformats.org/officeDocument/2006/math">
                    <m:f>
                      <m:fPr>
                        <m:ctrlPr>
                          <a:rPr lang="en-US" sz="2400" i="1">
                            <a:latin typeface="Cambria Math"/>
                          </a:rPr>
                        </m:ctrlPr>
                      </m:fPr>
                      <m:num>
                        <m:r>
                          <a:rPr lang="en-GB" sz="2400" i="1">
                            <a:latin typeface="Cambria Math" panose="02040503050406030204" pitchFamily="18" charset="0"/>
                          </a:rPr>
                          <m:t>6</m:t>
                        </m:r>
                        <m:r>
                          <a:rPr lang="en-GB" sz="2400" i="1">
                            <a:latin typeface="Cambria Math" panose="02040503050406030204" pitchFamily="18" charset="0"/>
                            <a:ea typeface="Cambria Math" panose="02040503050406030204" pitchFamily="18" charset="0"/>
                          </a:rPr>
                          <m:t>×6</m:t>
                        </m:r>
                      </m:num>
                      <m:den>
                        <m:r>
                          <a:rPr lang="en-GB" sz="2400" i="1">
                            <a:latin typeface="Cambria Math" panose="02040503050406030204" pitchFamily="18" charset="0"/>
                          </a:rPr>
                          <m:t>9</m:t>
                        </m:r>
                        <m:r>
                          <a:rPr lang="en-GB"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rPr>
                          <m:t>80</m:t>
                        </m:r>
                      </m:den>
                    </m:f>
                  </m:oMath>
                </a14:m>
                <a:r>
                  <a:rPr lang="en-US" sz="2400" dirty="0"/>
                  <a:t> = 0.95</a:t>
                </a:r>
              </a:p>
            </p:txBody>
          </p:sp>
        </mc:Choice>
        <mc:Fallback>
          <p:sp>
            <p:nvSpPr>
              <p:cNvPr id="29" name="TextBox 28">
                <a:extLst>
                  <a:ext uri="{FF2B5EF4-FFF2-40B4-BE49-F238E27FC236}">
                    <a16:creationId xmlns="" xmlns:a16="http://schemas.microsoft.com/office/drawing/2014/main" xmlns:a14="http://schemas.microsoft.com/office/drawing/2010/main" id="{16A8FEEB-E6F7-3742-871C-7A21991D0B35}"/>
                  </a:ext>
                </a:extLst>
              </p:cNvPr>
              <p:cNvSpPr txBox="1">
                <a:spLocks noRot="1" noChangeAspect="1" noMove="1" noResize="1" noEditPoints="1" noAdjustHandles="1" noChangeArrowheads="1" noChangeShapeType="1" noTextEdit="1"/>
              </p:cNvSpPr>
              <p:nvPr/>
            </p:nvSpPr>
            <p:spPr>
              <a:xfrm>
                <a:off x="2165171" y="5005626"/>
                <a:ext cx="4526872" cy="716030"/>
              </a:xfrm>
              <a:prstGeom prst="rect">
                <a:avLst/>
              </a:prstGeom>
              <a:blipFill rotWithShape="1">
                <a:blip r:embed="rId7"/>
                <a:stretch>
                  <a:fillRect l="-2019" r="-1480"/>
                </a:stretch>
              </a:blipFill>
            </p:spPr>
            <p:txBody>
              <a:bodyPr/>
              <a:lstStyle/>
              <a:p>
                <a:r>
                  <a:rPr lang="en-GB">
                    <a:noFill/>
                  </a:rPr>
                  <a:t> </a:t>
                </a:r>
              </a:p>
            </p:txBody>
          </p:sp>
        </mc:Fallback>
      </mc:AlternateContent>
      <p:sp>
        <p:nvSpPr>
          <p:cNvPr id="30" name="TextBox 29">
            <a:extLst>
              <a:ext uri="{FF2B5EF4-FFF2-40B4-BE49-F238E27FC236}">
                <a16:creationId xmlns="" xmlns:a16="http://schemas.microsoft.com/office/drawing/2014/main" id="{EE6980CD-0091-B449-A8F5-BE01DB7B7342}"/>
              </a:ext>
            </a:extLst>
          </p:cNvPr>
          <p:cNvSpPr txBox="1"/>
          <p:nvPr/>
        </p:nvSpPr>
        <p:spPr>
          <a:xfrm>
            <a:off x="2556030" y="5721699"/>
            <a:ext cx="4332058" cy="1077218"/>
          </a:xfrm>
          <a:prstGeom prst="rect">
            <a:avLst/>
          </a:prstGeom>
          <a:noFill/>
        </p:spPr>
        <p:txBody>
          <a:bodyPr wrap="square" rtlCol="0">
            <a:spAutoFit/>
          </a:bodyPr>
          <a:lstStyle/>
          <a:p>
            <a:r>
              <a:rPr lang="en-US" dirty="0">
                <a:solidFill>
                  <a:srgbClr val="0070C0"/>
                </a:solidFill>
              </a:rPr>
              <a:t>Note: there is high positive correlation although the </a:t>
            </a:r>
            <a:r>
              <a:rPr lang="en-US" dirty="0" smtClean="0">
                <a:solidFill>
                  <a:srgbClr val="0070C0"/>
                </a:solidFill>
              </a:rPr>
              <a:t>judges’ scoring </a:t>
            </a:r>
            <a:r>
              <a:rPr lang="en-US" dirty="0">
                <a:solidFill>
                  <a:srgbClr val="0070C0"/>
                </a:solidFill>
              </a:rPr>
              <a:t>was </a:t>
            </a:r>
            <a:r>
              <a:rPr lang="en-US" dirty="0" smtClean="0">
                <a:solidFill>
                  <a:srgbClr val="0070C0"/>
                </a:solidFill>
              </a:rPr>
              <a:t>very different</a:t>
            </a:r>
            <a:r>
              <a:rPr lang="en-US" dirty="0">
                <a:solidFill>
                  <a:srgbClr val="0070C0"/>
                </a:solidFill>
              </a:rPr>
              <a:t>!</a:t>
            </a:r>
            <a:r>
              <a:rPr lang="en-US" sz="2400" dirty="0"/>
              <a:t>  </a:t>
            </a:r>
          </a:p>
        </p:txBody>
      </p:sp>
      <p:sp>
        <p:nvSpPr>
          <p:cNvPr id="22" name="TextBox 21">
            <a:extLst>
              <a:ext uri="{FF2B5EF4-FFF2-40B4-BE49-F238E27FC236}">
                <a16:creationId xmlns="" xmlns:a16="http://schemas.microsoft.com/office/drawing/2014/main" id="{6F5ECFBD-A6B5-2045-9C31-59A1D79C0685}"/>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Tree>
    <p:extLst>
      <p:ext uri="{BB962C8B-B14F-4D97-AF65-F5344CB8AC3E}">
        <p14:creationId xmlns:p14="http://schemas.microsoft.com/office/powerpoint/2010/main" val="231886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9" grpId="0"/>
      <p:bldP spid="21" grpId="0"/>
      <p:bldP spid="24" grpId="0"/>
      <p:bldP spid="25" grpId="0"/>
      <p:bldP spid="26"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7107" y="28625"/>
            <a:ext cx="9896167" cy="595723"/>
          </a:xfrm>
        </p:spPr>
        <p:txBody>
          <a:bodyPr/>
          <a:lstStyle/>
          <a:p>
            <a:r>
              <a:rPr lang="en-GB" sz="2800" b="1" dirty="0">
                <a:latin typeface="Arial" panose="020B0604020202020204" pitchFamily="34" charset="0"/>
                <a:cs typeface="Arial" panose="020B0604020202020204" pitchFamily="34" charset="0"/>
              </a:rPr>
              <a:t>SRCC: Example 2</a:t>
            </a:r>
          </a:p>
        </p:txBody>
      </p:sp>
      <p:pic>
        <p:nvPicPr>
          <p:cNvPr id="4" name="Picture 3">
            <a:extLst>
              <a:ext uri="{FF2B5EF4-FFF2-40B4-BE49-F238E27FC236}">
                <a16:creationId xmlns="" xmlns:a16="http://schemas.microsoft.com/office/drawing/2014/main" id="{66DF389C-BB6D-CF44-B41B-1DA8CDD9302A}"/>
              </a:ext>
            </a:extLst>
          </p:cNvPr>
          <p:cNvPicPr>
            <a:picLocks noChangeAspect="1"/>
          </p:cNvPicPr>
          <p:nvPr/>
        </p:nvPicPr>
        <p:blipFill>
          <a:blip r:embed="rId3"/>
          <a:stretch>
            <a:fillRect/>
          </a:stretch>
        </p:blipFill>
        <p:spPr>
          <a:xfrm>
            <a:off x="7541675" y="675383"/>
            <a:ext cx="4631599" cy="3932036"/>
          </a:xfrm>
          <a:prstGeom prst="rect">
            <a:avLst/>
          </a:prstGeom>
        </p:spPr>
      </p:pic>
      <p:sp>
        <p:nvSpPr>
          <p:cNvPr id="5" name="TextBox 4">
            <a:extLst>
              <a:ext uri="{FF2B5EF4-FFF2-40B4-BE49-F238E27FC236}">
                <a16:creationId xmlns="" xmlns:a16="http://schemas.microsoft.com/office/drawing/2014/main" id="{1A8BD343-281C-6E41-B0EA-0E8E68B64052}"/>
              </a:ext>
            </a:extLst>
          </p:cNvPr>
          <p:cNvSpPr txBox="1"/>
          <p:nvPr/>
        </p:nvSpPr>
        <p:spPr>
          <a:xfrm>
            <a:off x="2277107" y="744636"/>
            <a:ext cx="5323654" cy="1569660"/>
          </a:xfrm>
          <a:prstGeom prst="rect">
            <a:avLst/>
          </a:prstGeom>
          <a:noFill/>
        </p:spPr>
        <p:txBody>
          <a:bodyPr wrap="square" rtlCol="0">
            <a:spAutoFit/>
          </a:bodyPr>
          <a:lstStyle/>
          <a:p>
            <a:r>
              <a:rPr lang="en-US" sz="2400" dirty="0"/>
              <a:t>An investigation was conducted by a company on the value of various assessment methods for recruiting employees. The data is </a:t>
            </a:r>
            <a:r>
              <a:rPr lang="en-US" sz="2400" dirty="0" smtClean="0"/>
              <a:t>given here:</a:t>
            </a:r>
            <a:endParaRPr lang="en-US" sz="2400" dirty="0"/>
          </a:p>
        </p:txBody>
      </p:sp>
      <p:sp>
        <p:nvSpPr>
          <p:cNvPr id="7" name="TextBox 6">
            <a:extLst>
              <a:ext uri="{FF2B5EF4-FFF2-40B4-BE49-F238E27FC236}">
                <a16:creationId xmlns="" xmlns:a16="http://schemas.microsoft.com/office/drawing/2014/main" id="{6F1D1734-C871-3746-BF34-6B6081C5836B}"/>
              </a:ext>
            </a:extLst>
          </p:cNvPr>
          <p:cNvSpPr txBox="1"/>
          <p:nvPr/>
        </p:nvSpPr>
        <p:spPr>
          <a:xfrm>
            <a:off x="2277107" y="2333909"/>
            <a:ext cx="5323654" cy="1938992"/>
          </a:xfrm>
          <a:prstGeom prst="rect">
            <a:avLst/>
          </a:prstGeom>
          <a:noFill/>
        </p:spPr>
        <p:txBody>
          <a:bodyPr wrap="square" rtlCol="0">
            <a:spAutoFit/>
          </a:bodyPr>
          <a:lstStyle/>
          <a:p>
            <a:r>
              <a:rPr lang="en-US" sz="2400" dirty="0"/>
              <a:t>This is based on 8 employees, giving their </a:t>
            </a:r>
            <a:r>
              <a:rPr lang="en-US" sz="2400" dirty="0" smtClean="0"/>
              <a:t>Educational </a:t>
            </a:r>
            <a:r>
              <a:rPr lang="en-US" sz="2400" dirty="0"/>
              <a:t>T</a:t>
            </a:r>
            <a:r>
              <a:rPr lang="en-US" sz="2400" dirty="0" smtClean="0"/>
              <a:t>est scores </a:t>
            </a:r>
            <a:r>
              <a:rPr lang="en-US" sz="2400" dirty="0"/>
              <a:t>together with an </a:t>
            </a:r>
            <a:r>
              <a:rPr lang="en-US" sz="2400" dirty="0" smtClean="0"/>
              <a:t>Assessment </a:t>
            </a:r>
            <a:r>
              <a:rPr lang="en-US" sz="2400" dirty="0"/>
              <a:t>score </a:t>
            </a:r>
            <a:r>
              <a:rPr lang="en-US" sz="2400" dirty="0" smtClean="0"/>
              <a:t>from </a:t>
            </a:r>
            <a:r>
              <a:rPr lang="en-US" sz="2400" dirty="0"/>
              <a:t>the Personnel Officer of their ability one year after joining the company.  </a:t>
            </a:r>
          </a:p>
        </p:txBody>
      </p:sp>
      <p:sp>
        <p:nvSpPr>
          <p:cNvPr id="8" name="TextBox 7">
            <a:extLst>
              <a:ext uri="{FF2B5EF4-FFF2-40B4-BE49-F238E27FC236}">
                <a16:creationId xmlns="" xmlns:a16="http://schemas.microsoft.com/office/drawing/2014/main" id="{B871786E-8F3A-BD4B-9309-4A9F4A30E917}"/>
              </a:ext>
            </a:extLst>
          </p:cNvPr>
          <p:cNvSpPr txBox="1"/>
          <p:nvPr/>
        </p:nvSpPr>
        <p:spPr>
          <a:xfrm>
            <a:off x="2277107" y="5501227"/>
            <a:ext cx="10276446" cy="1200329"/>
          </a:xfrm>
          <a:prstGeom prst="rect">
            <a:avLst/>
          </a:prstGeom>
          <a:noFill/>
        </p:spPr>
        <p:txBody>
          <a:bodyPr wrap="square" rtlCol="0">
            <a:spAutoFit/>
          </a:bodyPr>
          <a:lstStyle/>
          <a:p>
            <a:pPr>
              <a:spcBef>
                <a:spcPts val="300"/>
              </a:spcBef>
              <a:spcAft>
                <a:spcPts val="300"/>
              </a:spcAft>
            </a:pPr>
            <a:r>
              <a:rPr lang="en-US" sz="2400" dirty="0"/>
              <a:t>Rank each employee for both Educational Test score and Assessment score by the Personnel Officer, calculate Spearman’s rank correlation coefficient and interpret the answer</a:t>
            </a:r>
            <a:r>
              <a:rPr lang="en-US" dirty="0"/>
              <a:t>.</a:t>
            </a:r>
            <a:endParaRPr lang="en-US" sz="2400" dirty="0"/>
          </a:p>
        </p:txBody>
      </p:sp>
      <p:sp>
        <p:nvSpPr>
          <p:cNvPr id="11" name="TextBox 10">
            <a:extLst>
              <a:ext uri="{FF2B5EF4-FFF2-40B4-BE49-F238E27FC236}">
                <a16:creationId xmlns="" xmlns:a16="http://schemas.microsoft.com/office/drawing/2014/main" id="{46DCA9DB-10C0-F048-B45C-61FB0DEDC27A}"/>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
        <p:nvSpPr>
          <p:cNvPr id="10" name="TextBox 9">
            <a:extLst>
              <a:ext uri="{FF2B5EF4-FFF2-40B4-BE49-F238E27FC236}">
                <a16:creationId xmlns="" xmlns:a16="http://schemas.microsoft.com/office/drawing/2014/main" id="{12465D9E-5840-E14B-BC0A-3AD0ABF4F2F9}"/>
              </a:ext>
            </a:extLst>
          </p:cNvPr>
          <p:cNvSpPr txBox="1"/>
          <p:nvPr/>
        </p:nvSpPr>
        <p:spPr>
          <a:xfrm>
            <a:off x="2277107" y="4425616"/>
            <a:ext cx="5547085" cy="830997"/>
          </a:xfrm>
          <a:prstGeom prst="rect">
            <a:avLst/>
          </a:prstGeom>
          <a:noFill/>
        </p:spPr>
        <p:txBody>
          <a:bodyPr wrap="square" rtlCol="0">
            <a:spAutoFit/>
          </a:bodyPr>
          <a:lstStyle/>
          <a:p>
            <a:r>
              <a:rPr lang="en-US" sz="2400" dirty="0"/>
              <a:t>Possible test scores in each case can range from a low of 1 to a high of </a:t>
            </a:r>
            <a:r>
              <a:rPr lang="en-US" sz="2400" dirty="0" smtClean="0"/>
              <a:t>20.</a:t>
            </a:r>
            <a:endParaRPr lang="en-US" sz="2400" dirty="0"/>
          </a:p>
        </p:txBody>
      </p:sp>
      <p:sp>
        <p:nvSpPr>
          <p:cNvPr id="12" name="TextBox 11">
            <a:extLst>
              <a:ext uri="{FF2B5EF4-FFF2-40B4-BE49-F238E27FC236}">
                <a16:creationId xmlns="" xmlns:a16="http://schemas.microsoft.com/office/drawing/2014/main" id="{8AA1531B-E553-C64A-95C3-997D009226F2}"/>
              </a:ext>
            </a:extLst>
          </p:cNvPr>
          <p:cNvSpPr txBox="1"/>
          <p:nvPr/>
        </p:nvSpPr>
        <p:spPr>
          <a:xfrm>
            <a:off x="8665121" y="6390951"/>
            <a:ext cx="3888432" cy="404664"/>
          </a:xfrm>
          <a:prstGeom prst="rect">
            <a:avLst/>
          </a:prstGeom>
          <a:noFill/>
        </p:spPr>
        <p:txBody>
          <a:bodyPr wrap="square" rtlCol="0">
            <a:spAutoFit/>
          </a:bodyPr>
          <a:lstStyle/>
          <a:p>
            <a:r>
              <a:rPr lang="en-US" dirty="0">
                <a:solidFill>
                  <a:srgbClr val="0070C0"/>
                </a:solidFill>
              </a:rPr>
              <a:t>Continued on next </a:t>
            </a:r>
            <a:r>
              <a:rPr lang="en-US" dirty="0" smtClean="0">
                <a:solidFill>
                  <a:srgbClr val="0070C0"/>
                </a:solidFill>
              </a:rPr>
              <a:t>slide</a:t>
            </a:r>
            <a:endParaRPr lang="en-US" dirty="0">
              <a:solidFill>
                <a:srgbClr val="0070C0"/>
              </a:solidFill>
            </a:endParaRPr>
          </a:p>
        </p:txBody>
      </p:sp>
    </p:spTree>
    <p:extLst>
      <p:ext uri="{BB962C8B-B14F-4D97-AF65-F5344CB8AC3E}">
        <p14:creationId xmlns:p14="http://schemas.microsoft.com/office/powerpoint/2010/main" val="72929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7704" y="17508"/>
            <a:ext cx="9964296" cy="702836"/>
          </a:xfrm>
        </p:spPr>
        <p:txBody>
          <a:bodyPr/>
          <a:lstStyle/>
          <a:p>
            <a:r>
              <a:rPr lang="en-GB" sz="2800" b="1" dirty="0">
                <a:latin typeface="Arial" panose="020B0604020202020204" pitchFamily="34" charset="0"/>
                <a:cs typeface="Arial" panose="020B0604020202020204" pitchFamily="34" charset="0"/>
              </a:rPr>
              <a:t>SRCC Calculation</a:t>
            </a:r>
          </a:p>
        </p:txBody>
      </p:sp>
      <p:pic>
        <p:nvPicPr>
          <p:cNvPr id="12" name="Picture 11">
            <a:extLst>
              <a:ext uri="{FF2B5EF4-FFF2-40B4-BE49-F238E27FC236}">
                <a16:creationId xmlns="" xmlns:a16="http://schemas.microsoft.com/office/drawing/2014/main" id="{33F0A264-E75B-894F-AF74-5EF0E56D8E41}"/>
              </a:ext>
            </a:extLst>
          </p:cNvPr>
          <p:cNvPicPr>
            <a:picLocks noChangeAspect="1"/>
          </p:cNvPicPr>
          <p:nvPr/>
        </p:nvPicPr>
        <p:blipFill>
          <a:blip r:embed="rId3"/>
          <a:stretch>
            <a:fillRect/>
          </a:stretch>
        </p:blipFill>
        <p:spPr>
          <a:xfrm>
            <a:off x="4602802" y="690264"/>
            <a:ext cx="7589198" cy="4379549"/>
          </a:xfrm>
          <a:prstGeom prst="rect">
            <a:avLst/>
          </a:prstGeom>
        </p:spPr>
      </p:pic>
      <p:sp>
        <p:nvSpPr>
          <p:cNvPr id="13" name="TextBox 12">
            <a:extLst>
              <a:ext uri="{FF2B5EF4-FFF2-40B4-BE49-F238E27FC236}">
                <a16:creationId xmlns="" xmlns:a16="http://schemas.microsoft.com/office/drawing/2014/main" id="{AE9A5658-C761-3A4D-85DD-D6A8A596AEB2}"/>
              </a:ext>
            </a:extLst>
          </p:cNvPr>
          <p:cNvSpPr txBox="1"/>
          <p:nvPr/>
        </p:nvSpPr>
        <p:spPr>
          <a:xfrm>
            <a:off x="8837694" y="1668781"/>
            <a:ext cx="307977" cy="3272691"/>
          </a:xfrm>
          <a:prstGeom prst="rect">
            <a:avLst/>
          </a:prstGeom>
          <a:noFill/>
        </p:spPr>
        <p:txBody>
          <a:bodyPr wrap="square" rtlCol="0">
            <a:spAutoFit/>
          </a:bodyPr>
          <a:lstStyle/>
          <a:p>
            <a:pPr>
              <a:spcAft>
                <a:spcPts val="800"/>
              </a:spcAft>
            </a:pPr>
            <a:r>
              <a:rPr lang="en-US" dirty="0">
                <a:solidFill>
                  <a:srgbClr val="FC0107"/>
                </a:solidFill>
              </a:rPr>
              <a:t>8</a:t>
            </a:r>
          </a:p>
          <a:p>
            <a:pPr>
              <a:spcAft>
                <a:spcPts val="800"/>
              </a:spcAft>
            </a:pPr>
            <a:r>
              <a:rPr lang="en-US" dirty="0">
                <a:solidFill>
                  <a:srgbClr val="FC0107"/>
                </a:solidFill>
              </a:rPr>
              <a:t>7</a:t>
            </a:r>
          </a:p>
          <a:p>
            <a:pPr>
              <a:spcAft>
                <a:spcPts val="800"/>
              </a:spcAft>
            </a:pPr>
            <a:r>
              <a:rPr lang="en-US" dirty="0">
                <a:solidFill>
                  <a:srgbClr val="FC0107"/>
                </a:solidFill>
              </a:rPr>
              <a:t>3</a:t>
            </a:r>
          </a:p>
          <a:p>
            <a:pPr>
              <a:spcAft>
                <a:spcPts val="800"/>
              </a:spcAft>
            </a:pPr>
            <a:r>
              <a:rPr lang="en-US" dirty="0">
                <a:solidFill>
                  <a:srgbClr val="FC0107"/>
                </a:solidFill>
              </a:rPr>
              <a:t>4</a:t>
            </a:r>
          </a:p>
          <a:p>
            <a:pPr>
              <a:spcAft>
                <a:spcPts val="800"/>
              </a:spcAft>
            </a:pPr>
            <a:r>
              <a:rPr lang="en-US" dirty="0">
                <a:solidFill>
                  <a:srgbClr val="FC0107"/>
                </a:solidFill>
              </a:rPr>
              <a:t>2</a:t>
            </a:r>
          </a:p>
          <a:p>
            <a:pPr>
              <a:spcAft>
                <a:spcPts val="800"/>
              </a:spcAft>
            </a:pPr>
            <a:r>
              <a:rPr lang="en-US" dirty="0">
                <a:solidFill>
                  <a:srgbClr val="FC0107"/>
                </a:solidFill>
              </a:rPr>
              <a:t>6</a:t>
            </a:r>
          </a:p>
          <a:p>
            <a:pPr>
              <a:spcAft>
                <a:spcPts val="800"/>
              </a:spcAft>
            </a:pPr>
            <a:r>
              <a:rPr lang="en-US" dirty="0">
                <a:solidFill>
                  <a:srgbClr val="FC0107"/>
                </a:solidFill>
              </a:rPr>
              <a:t>5</a:t>
            </a:r>
          </a:p>
          <a:p>
            <a:pPr>
              <a:spcAft>
                <a:spcPts val="800"/>
              </a:spcAft>
            </a:pPr>
            <a:r>
              <a:rPr lang="en-US" dirty="0">
                <a:solidFill>
                  <a:srgbClr val="FC0107"/>
                </a:solidFill>
              </a:rPr>
              <a:t>1</a:t>
            </a:r>
          </a:p>
        </p:txBody>
      </p:sp>
      <p:sp>
        <p:nvSpPr>
          <p:cNvPr id="14" name="TextBox 13">
            <a:extLst>
              <a:ext uri="{FF2B5EF4-FFF2-40B4-BE49-F238E27FC236}">
                <a16:creationId xmlns="" xmlns:a16="http://schemas.microsoft.com/office/drawing/2014/main" id="{9B61466C-460F-DB4B-9BF2-BF00AC21C57E}"/>
              </a:ext>
            </a:extLst>
          </p:cNvPr>
          <p:cNvSpPr txBox="1"/>
          <p:nvPr/>
        </p:nvSpPr>
        <p:spPr>
          <a:xfrm>
            <a:off x="9863912" y="1668781"/>
            <a:ext cx="339054" cy="3272691"/>
          </a:xfrm>
          <a:prstGeom prst="rect">
            <a:avLst/>
          </a:prstGeom>
          <a:noFill/>
        </p:spPr>
        <p:txBody>
          <a:bodyPr wrap="square" rtlCol="0">
            <a:spAutoFit/>
          </a:bodyPr>
          <a:lstStyle/>
          <a:p>
            <a:pPr>
              <a:spcAft>
                <a:spcPts val="800"/>
              </a:spcAft>
            </a:pPr>
            <a:r>
              <a:rPr lang="en-US" dirty="0">
                <a:solidFill>
                  <a:srgbClr val="FC0107"/>
                </a:solidFill>
              </a:rPr>
              <a:t>6</a:t>
            </a:r>
          </a:p>
          <a:p>
            <a:pPr>
              <a:spcAft>
                <a:spcPts val="800"/>
              </a:spcAft>
            </a:pPr>
            <a:r>
              <a:rPr lang="en-US" dirty="0">
                <a:solidFill>
                  <a:srgbClr val="FC0107"/>
                </a:solidFill>
              </a:rPr>
              <a:t>5</a:t>
            </a:r>
          </a:p>
          <a:p>
            <a:pPr>
              <a:spcAft>
                <a:spcPts val="800"/>
              </a:spcAft>
            </a:pPr>
            <a:r>
              <a:rPr lang="en-US" dirty="0">
                <a:solidFill>
                  <a:srgbClr val="FC0107"/>
                </a:solidFill>
              </a:rPr>
              <a:t>3</a:t>
            </a:r>
          </a:p>
          <a:p>
            <a:pPr>
              <a:spcAft>
                <a:spcPts val="800"/>
              </a:spcAft>
            </a:pPr>
            <a:r>
              <a:rPr lang="en-US" dirty="0">
                <a:solidFill>
                  <a:srgbClr val="FC0107"/>
                </a:solidFill>
              </a:rPr>
              <a:t>4</a:t>
            </a:r>
          </a:p>
          <a:p>
            <a:pPr>
              <a:spcAft>
                <a:spcPts val="800"/>
              </a:spcAft>
            </a:pPr>
            <a:r>
              <a:rPr lang="en-US" dirty="0">
                <a:solidFill>
                  <a:srgbClr val="FC0107"/>
                </a:solidFill>
              </a:rPr>
              <a:t>2</a:t>
            </a:r>
          </a:p>
          <a:p>
            <a:pPr>
              <a:spcAft>
                <a:spcPts val="800"/>
              </a:spcAft>
            </a:pPr>
            <a:r>
              <a:rPr lang="en-US" dirty="0">
                <a:solidFill>
                  <a:srgbClr val="FC0107"/>
                </a:solidFill>
              </a:rPr>
              <a:t>8</a:t>
            </a:r>
          </a:p>
          <a:p>
            <a:pPr>
              <a:spcAft>
                <a:spcPts val="800"/>
              </a:spcAft>
            </a:pPr>
            <a:r>
              <a:rPr lang="en-US" dirty="0">
                <a:solidFill>
                  <a:srgbClr val="FC0107"/>
                </a:solidFill>
              </a:rPr>
              <a:t>7</a:t>
            </a:r>
          </a:p>
          <a:p>
            <a:pPr>
              <a:spcAft>
                <a:spcPts val="800"/>
              </a:spcAft>
            </a:pPr>
            <a:r>
              <a:rPr lang="en-US" dirty="0">
                <a:solidFill>
                  <a:srgbClr val="FC0107"/>
                </a:solidFill>
              </a:rPr>
              <a:t>1</a:t>
            </a:r>
          </a:p>
        </p:txBody>
      </p:sp>
      <mc:AlternateContent xmlns:mc="http://schemas.openxmlformats.org/markup-compatibility/2006">
        <mc:Choice xmlns:a14="http://schemas.microsoft.com/office/drawing/2010/main" Requires="a14">
          <p:sp>
            <p:nvSpPr>
              <p:cNvPr id="15" name="TextBox 14">
                <a:extLst>
                  <a:ext uri="{FF2B5EF4-FFF2-40B4-BE49-F238E27FC236}">
                    <a16:creationId xmlns="" xmlns:a16="http://schemas.microsoft.com/office/drawing/2014/main" id="{833DECA8-7EA6-7042-B1D7-26C6C2906EB9}"/>
                  </a:ext>
                </a:extLst>
              </p:cNvPr>
              <p:cNvSpPr txBox="1"/>
              <p:nvPr/>
            </p:nvSpPr>
            <p:spPr>
              <a:xfrm flipH="1">
                <a:off x="10776519" y="1668781"/>
                <a:ext cx="553087" cy="3244116"/>
              </a:xfrm>
              <a:prstGeom prst="rect">
                <a:avLst/>
              </a:prstGeom>
              <a:noFill/>
            </p:spPr>
            <p:txBody>
              <a:bodyPr wrap="square" rtlCol="0">
                <a:spAutoFit/>
              </a:bodyPr>
              <a:lstStyle/>
              <a:p>
                <a:pPr>
                  <a:spcAft>
                    <a:spcPts val="800"/>
                  </a:spcAft>
                </a:pPr>
                <a:r>
                  <a:rPr lang="en-US" dirty="0" smtClean="0">
                    <a:solidFill>
                      <a:srgbClr val="FC0107"/>
                    </a:solidFill>
                  </a:rPr>
                  <a:t> 2</a:t>
                </a:r>
                <a:endParaRPr lang="en-US" dirty="0">
                  <a:solidFill>
                    <a:srgbClr val="FC0107"/>
                  </a:solidFill>
                </a:endParaRPr>
              </a:p>
              <a:p>
                <a:pPr>
                  <a:spcAft>
                    <a:spcPts val="800"/>
                  </a:spcAft>
                </a:pPr>
                <a:r>
                  <a:rPr lang="en-US" dirty="0" smtClean="0">
                    <a:solidFill>
                      <a:srgbClr val="FC0107"/>
                    </a:solidFill>
                  </a:rPr>
                  <a:t> 2</a:t>
                </a:r>
                <a:endParaRPr lang="en-US" dirty="0">
                  <a:solidFill>
                    <a:srgbClr val="FC0107"/>
                  </a:solidFill>
                </a:endParaRPr>
              </a:p>
              <a:p>
                <a:pPr>
                  <a:spcAft>
                    <a:spcPts val="800"/>
                  </a:spcAft>
                </a:pPr>
                <a:r>
                  <a:rPr lang="en-US" dirty="0" smtClean="0">
                    <a:solidFill>
                      <a:srgbClr val="FC0107"/>
                    </a:solidFill>
                  </a:rPr>
                  <a:t> 0</a:t>
                </a:r>
                <a:endParaRPr lang="en-US" dirty="0">
                  <a:solidFill>
                    <a:srgbClr val="FC0107"/>
                  </a:solidFill>
                </a:endParaRPr>
              </a:p>
              <a:p>
                <a:pPr>
                  <a:spcAft>
                    <a:spcPts val="800"/>
                  </a:spcAft>
                </a:pPr>
                <a:r>
                  <a:rPr lang="en-US" dirty="0" smtClean="0">
                    <a:solidFill>
                      <a:srgbClr val="FC0107"/>
                    </a:solidFill>
                  </a:rPr>
                  <a:t> 0</a:t>
                </a:r>
                <a:endParaRPr lang="en-US" dirty="0">
                  <a:solidFill>
                    <a:srgbClr val="FC0107"/>
                  </a:solidFill>
                </a:endParaRPr>
              </a:p>
              <a:p>
                <a:pPr>
                  <a:spcAft>
                    <a:spcPts val="800"/>
                  </a:spcAft>
                </a:pPr>
                <a:r>
                  <a:rPr lang="en-US" dirty="0" smtClean="0">
                    <a:solidFill>
                      <a:srgbClr val="FC0107"/>
                    </a:solidFill>
                  </a:rPr>
                  <a:t> 0</a:t>
                </a:r>
                <a:endParaRPr lang="en-US" dirty="0">
                  <a:solidFill>
                    <a:srgbClr val="FC0107"/>
                  </a:solidFill>
                </a:endParaRPr>
              </a:p>
              <a:p>
                <a:pPr>
                  <a:spcAft>
                    <a:spcPts val="800"/>
                  </a:spcAft>
                </a:pPr>
                <a14:m>
                  <m:oMath xmlns:m="http://schemas.openxmlformats.org/officeDocument/2006/math">
                    <m:r>
                      <a:rPr lang="en-US" i="1" dirty="0" smtClean="0">
                        <a:solidFill>
                          <a:srgbClr val="FC0107"/>
                        </a:solidFill>
                        <a:latin typeface="Cambria Math"/>
                      </a:rPr>
                      <m:t>−</m:t>
                    </m:r>
                  </m:oMath>
                </a14:m>
                <a:r>
                  <a:rPr lang="en-US" dirty="0">
                    <a:solidFill>
                      <a:srgbClr val="FC0107"/>
                    </a:solidFill>
                  </a:rPr>
                  <a:t>2</a:t>
                </a:r>
              </a:p>
              <a:p>
                <a:pPr>
                  <a:spcAft>
                    <a:spcPts val="800"/>
                  </a:spcAft>
                </a:pPr>
                <a14:m>
                  <m:oMath xmlns:m="http://schemas.openxmlformats.org/officeDocument/2006/math">
                    <m:r>
                      <a:rPr lang="en-US" i="1" dirty="0" smtClean="0">
                        <a:solidFill>
                          <a:srgbClr val="FC0107"/>
                        </a:solidFill>
                        <a:latin typeface="Cambria Math"/>
                      </a:rPr>
                      <m:t>−</m:t>
                    </m:r>
                  </m:oMath>
                </a14:m>
                <a:r>
                  <a:rPr lang="en-US" dirty="0">
                    <a:solidFill>
                      <a:srgbClr val="FC0107"/>
                    </a:solidFill>
                  </a:rPr>
                  <a:t>2</a:t>
                </a:r>
              </a:p>
              <a:p>
                <a:pPr>
                  <a:spcAft>
                    <a:spcPts val="800"/>
                  </a:spcAft>
                </a:pPr>
                <a:r>
                  <a:rPr lang="en-US" dirty="0" smtClean="0">
                    <a:solidFill>
                      <a:srgbClr val="FC0107"/>
                    </a:solidFill>
                  </a:rPr>
                  <a:t> 0</a:t>
                </a:r>
                <a:endParaRPr lang="en-US" dirty="0">
                  <a:solidFill>
                    <a:srgbClr val="FC0107"/>
                  </a:solidFill>
                </a:endParaRPr>
              </a:p>
            </p:txBody>
          </p:sp>
        </mc:Choice>
        <mc:Fallback>
          <p:sp>
            <p:nvSpPr>
              <p:cNvPr id="15" name="TextBox 14">
                <a:extLst>
                  <a:ext uri="{FF2B5EF4-FFF2-40B4-BE49-F238E27FC236}">
                    <a16:creationId xmlns="" xmlns:a16="http://schemas.microsoft.com/office/drawing/2014/main" id="{833DECA8-7EA6-7042-B1D7-26C6C2906EB9}"/>
                  </a:ext>
                </a:extLst>
              </p:cNvPr>
              <p:cNvSpPr txBox="1">
                <a:spLocks noRot="1" noChangeAspect="1" noMove="1" noResize="1" noEditPoints="1" noAdjustHandles="1" noChangeArrowheads="1" noChangeShapeType="1" noTextEdit="1"/>
              </p:cNvSpPr>
              <p:nvPr/>
            </p:nvSpPr>
            <p:spPr>
              <a:xfrm flipH="1">
                <a:off x="10776519" y="1668781"/>
                <a:ext cx="553087" cy="3244116"/>
              </a:xfrm>
              <a:prstGeom prst="rect">
                <a:avLst/>
              </a:prstGeom>
              <a:blipFill rotWithShape="1">
                <a:blip r:embed="rId4"/>
                <a:stretch>
                  <a:fillRect t="-752" r="-3297" b="-3383"/>
                </a:stretch>
              </a:blipFill>
            </p:spPr>
            <p:txBody>
              <a:bodyPr/>
              <a:lstStyle/>
              <a:p>
                <a:r>
                  <a:rPr lang="en-GB">
                    <a:noFill/>
                  </a:rPr>
                  <a:t> </a:t>
                </a:r>
              </a:p>
            </p:txBody>
          </p:sp>
        </mc:Fallback>
      </mc:AlternateContent>
      <p:sp>
        <p:nvSpPr>
          <p:cNvPr id="16" name="TextBox 15">
            <a:extLst>
              <a:ext uri="{FF2B5EF4-FFF2-40B4-BE49-F238E27FC236}">
                <a16:creationId xmlns="" xmlns:a16="http://schemas.microsoft.com/office/drawing/2014/main" id="{2EFF6D58-0582-5B4A-8F75-45EF04E2E224}"/>
              </a:ext>
            </a:extLst>
          </p:cNvPr>
          <p:cNvSpPr txBox="1"/>
          <p:nvPr/>
        </p:nvSpPr>
        <p:spPr>
          <a:xfrm>
            <a:off x="11593516" y="1668781"/>
            <a:ext cx="192121" cy="3272691"/>
          </a:xfrm>
          <a:prstGeom prst="rect">
            <a:avLst/>
          </a:prstGeom>
          <a:noFill/>
        </p:spPr>
        <p:txBody>
          <a:bodyPr wrap="square" rtlCol="0">
            <a:spAutoFit/>
          </a:bodyPr>
          <a:lstStyle/>
          <a:p>
            <a:pPr>
              <a:spcAft>
                <a:spcPts val="800"/>
              </a:spcAft>
            </a:pPr>
            <a:r>
              <a:rPr lang="en-US" dirty="0">
                <a:solidFill>
                  <a:srgbClr val="FC0107"/>
                </a:solidFill>
              </a:rPr>
              <a:t>4</a:t>
            </a:r>
          </a:p>
          <a:p>
            <a:pPr>
              <a:spcAft>
                <a:spcPts val="800"/>
              </a:spcAft>
            </a:pPr>
            <a:r>
              <a:rPr lang="en-US" dirty="0">
                <a:solidFill>
                  <a:srgbClr val="FC0107"/>
                </a:solidFill>
              </a:rPr>
              <a:t>4</a:t>
            </a:r>
          </a:p>
          <a:p>
            <a:pPr>
              <a:spcAft>
                <a:spcPts val="800"/>
              </a:spcAft>
            </a:pPr>
            <a:r>
              <a:rPr lang="en-US" dirty="0">
                <a:solidFill>
                  <a:srgbClr val="FC0107"/>
                </a:solidFill>
              </a:rPr>
              <a:t>0</a:t>
            </a:r>
          </a:p>
          <a:p>
            <a:pPr>
              <a:spcAft>
                <a:spcPts val="800"/>
              </a:spcAft>
            </a:pPr>
            <a:r>
              <a:rPr lang="en-US" dirty="0">
                <a:solidFill>
                  <a:srgbClr val="FC0107"/>
                </a:solidFill>
              </a:rPr>
              <a:t>0</a:t>
            </a:r>
          </a:p>
          <a:p>
            <a:pPr>
              <a:spcAft>
                <a:spcPts val="800"/>
              </a:spcAft>
            </a:pPr>
            <a:r>
              <a:rPr lang="en-US" dirty="0">
                <a:solidFill>
                  <a:srgbClr val="FC0107"/>
                </a:solidFill>
              </a:rPr>
              <a:t>0</a:t>
            </a:r>
          </a:p>
          <a:p>
            <a:pPr>
              <a:spcAft>
                <a:spcPts val="800"/>
              </a:spcAft>
            </a:pPr>
            <a:r>
              <a:rPr lang="en-US" dirty="0">
                <a:solidFill>
                  <a:srgbClr val="FC0107"/>
                </a:solidFill>
              </a:rPr>
              <a:t>4</a:t>
            </a:r>
          </a:p>
          <a:p>
            <a:pPr>
              <a:spcAft>
                <a:spcPts val="800"/>
              </a:spcAft>
            </a:pPr>
            <a:r>
              <a:rPr lang="en-US" dirty="0">
                <a:solidFill>
                  <a:srgbClr val="FC0107"/>
                </a:solidFill>
              </a:rPr>
              <a:t>4</a:t>
            </a:r>
          </a:p>
          <a:p>
            <a:pPr>
              <a:spcAft>
                <a:spcPts val="800"/>
              </a:spcAft>
            </a:pPr>
            <a:r>
              <a:rPr lang="en-US" dirty="0">
                <a:solidFill>
                  <a:srgbClr val="FC0107"/>
                </a:solidFill>
              </a:rPr>
              <a:t>0</a:t>
            </a:r>
          </a:p>
        </p:txBody>
      </p:sp>
      <p:sp>
        <p:nvSpPr>
          <p:cNvPr id="17" name="TextBox 16">
            <a:extLst>
              <a:ext uri="{FF2B5EF4-FFF2-40B4-BE49-F238E27FC236}">
                <a16:creationId xmlns="" xmlns:a16="http://schemas.microsoft.com/office/drawing/2014/main" id="{D0D12553-E848-DC4B-8571-11A5D2D57C82}"/>
              </a:ext>
            </a:extLst>
          </p:cNvPr>
          <p:cNvSpPr txBox="1"/>
          <p:nvPr/>
        </p:nvSpPr>
        <p:spPr>
          <a:xfrm>
            <a:off x="2244897" y="772312"/>
            <a:ext cx="2266927" cy="1938992"/>
          </a:xfrm>
          <a:prstGeom prst="rect">
            <a:avLst/>
          </a:prstGeom>
          <a:noFill/>
        </p:spPr>
        <p:txBody>
          <a:bodyPr wrap="square" rtlCol="0">
            <a:spAutoFit/>
          </a:bodyPr>
          <a:lstStyle/>
          <a:p>
            <a:r>
              <a:rPr lang="en-US" sz="2400" dirty="0"/>
              <a:t>We first rank the two scores using 1 as the highest </a:t>
            </a:r>
            <a:r>
              <a:rPr lang="en-US" sz="2400" dirty="0" smtClean="0"/>
              <a:t>rank, etc.</a:t>
            </a:r>
            <a:endParaRPr lang="en-US" sz="2400" dirty="0"/>
          </a:p>
        </p:txBody>
      </p:sp>
      <mc:AlternateContent xmlns:mc="http://schemas.openxmlformats.org/markup-compatibility/2006">
        <mc:Choice xmlns:a14="http://schemas.microsoft.com/office/drawing/2010/main" Requires="a14">
          <p:sp>
            <p:nvSpPr>
              <p:cNvPr id="18" name="TextBox 17">
                <a:extLst>
                  <a:ext uri="{FF2B5EF4-FFF2-40B4-BE49-F238E27FC236}">
                    <a16:creationId xmlns="" xmlns:a16="http://schemas.microsoft.com/office/drawing/2014/main" id="{9DC88E75-5D85-D94C-9510-2CF6B5A54211}"/>
                  </a:ext>
                </a:extLst>
              </p:cNvPr>
              <p:cNvSpPr txBox="1"/>
              <p:nvPr/>
            </p:nvSpPr>
            <p:spPr>
              <a:xfrm>
                <a:off x="2288857" y="2620741"/>
                <a:ext cx="2150959" cy="1200329"/>
              </a:xfrm>
              <a:prstGeom prst="rect">
                <a:avLst/>
              </a:prstGeom>
              <a:noFill/>
            </p:spPr>
            <p:txBody>
              <a:bodyPr wrap="square" rtlCol="0">
                <a:spAutoFit/>
              </a:bodyPr>
              <a:lstStyle/>
              <a:p>
                <a:r>
                  <a:rPr lang="en-US" sz="2400" dirty="0"/>
                  <a:t>We calculate the difference, </a:t>
                </a:r>
                <a14:m>
                  <m:oMath xmlns:m="http://schemas.openxmlformats.org/officeDocument/2006/math">
                    <m:r>
                      <a:rPr lang="en-GB" sz="2400" i="1">
                        <a:latin typeface="Cambria Math" panose="02040503050406030204" pitchFamily="18" charset="0"/>
                      </a:rPr>
                      <m:t>𝑑</m:t>
                    </m:r>
                  </m:oMath>
                </a14:m>
                <a:r>
                  <a:rPr lang="en-US" sz="2400" i="1" dirty="0"/>
                  <a:t> </a:t>
                </a:r>
                <a:r>
                  <a:rPr lang="en-US" sz="2400" dirty="0"/>
                  <a:t>and</a:t>
                </a:r>
                <a:r>
                  <a:rPr lang="en-US" sz="2400" i="1" dirty="0"/>
                  <a:t> </a:t>
                </a:r>
                <a:r>
                  <a:rPr lang="en-US" sz="2400" dirty="0"/>
                  <a:t>then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oMath>
                </a14:m>
                <a:r>
                  <a:rPr lang="en-US" sz="2400" dirty="0" smtClean="0"/>
                  <a:t>.</a:t>
                </a:r>
                <a:endParaRPr lang="en-US" sz="2400" dirty="0"/>
              </a:p>
            </p:txBody>
          </p:sp>
        </mc:Choice>
        <mc:Fallback>
          <p:sp>
            <p:nvSpPr>
              <p:cNvPr id="18" name="TextBox 17">
                <a:extLst>
                  <a:ext uri="{FF2B5EF4-FFF2-40B4-BE49-F238E27FC236}">
                    <a16:creationId xmlns="" xmlns:a16="http://schemas.microsoft.com/office/drawing/2014/main" xmlns:a14="http://schemas.microsoft.com/office/drawing/2010/main" id="{9DC88E75-5D85-D94C-9510-2CF6B5A54211}"/>
                  </a:ext>
                </a:extLst>
              </p:cNvPr>
              <p:cNvSpPr txBox="1">
                <a:spLocks noRot="1" noChangeAspect="1" noMove="1" noResize="1" noEditPoints="1" noAdjustHandles="1" noChangeArrowheads="1" noChangeShapeType="1" noTextEdit="1"/>
              </p:cNvSpPr>
              <p:nvPr/>
            </p:nvSpPr>
            <p:spPr>
              <a:xfrm>
                <a:off x="2288857" y="2620741"/>
                <a:ext cx="2150959" cy="1200329"/>
              </a:xfrm>
              <a:prstGeom prst="rect">
                <a:avLst/>
              </a:prstGeom>
              <a:blipFill rotWithShape="1">
                <a:blip r:embed="rId5"/>
                <a:stretch>
                  <a:fillRect l="-4249" t="-3553" r="-6516" b="-1116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 xmlns:a16="http://schemas.microsoft.com/office/drawing/2014/main" id="{9E86489C-3A9D-6E4B-B661-24509AC29D5C}"/>
                  </a:ext>
                </a:extLst>
              </p:cNvPr>
              <p:cNvSpPr txBox="1"/>
              <p:nvPr/>
            </p:nvSpPr>
            <p:spPr>
              <a:xfrm>
                <a:off x="2227704" y="4035697"/>
                <a:ext cx="2704625" cy="830997"/>
              </a:xfrm>
              <a:prstGeom prst="rect">
                <a:avLst/>
              </a:prstGeom>
              <a:noFill/>
            </p:spPr>
            <p:txBody>
              <a:bodyPr wrap="square" rtlCol="0">
                <a:spAutoFit/>
              </a:bodyPr>
              <a:lstStyle/>
              <a:p>
                <a:r>
                  <a:rPr lang="en-US" sz="2400" dirty="0"/>
                  <a:t>Summing the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oMath>
                </a14:m>
                <a:r>
                  <a:rPr lang="en-US" sz="2400" dirty="0"/>
                  <a:t> column gives </a:t>
                </a:r>
                <a:r>
                  <a:rPr lang="en-US" sz="2400" dirty="0" smtClean="0"/>
                  <a:t>16.</a:t>
                </a:r>
                <a:endParaRPr lang="en-US" sz="2400" dirty="0"/>
              </a:p>
            </p:txBody>
          </p:sp>
        </mc:Choice>
        <mc:Fallback>
          <p:sp>
            <p:nvSpPr>
              <p:cNvPr id="19" name="TextBox 18">
                <a:extLst>
                  <a:ext uri="{FF2B5EF4-FFF2-40B4-BE49-F238E27FC236}">
                    <a16:creationId xmlns="" xmlns:a16="http://schemas.microsoft.com/office/drawing/2014/main" xmlns:a14="http://schemas.microsoft.com/office/drawing/2010/main" id="{9E86489C-3A9D-6E4B-B661-24509AC29D5C}"/>
                  </a:ext>
                </a:extLst>
              </p:cNvPr>
              <p:cNvSpPr txBox="1">
                <a:spLocks noRot="1" noChangeAspect="1" noMove="1" noResize="1" noEditPoints="1" noAdjustHandles="1" noChangeArrowheads="1" noChangeShapeType="1" noTextEdit="1"/>
              </p:cNvSpPr>
              <p:nvPr/>
            </p:nvSpPr>
            <p:spPr>
              <a:xfrm>
                <a:off x="2227704" y="4035697"/>
                <a:ext cx="2704625" cy="830997"/>
              </a:xfrm>
              <a:prstGeom prst="rect">
                <a:avLst/>
              </a:prstGeom>
              <a:blipFill rotWithShape="1">
                <a:blip r:embed="rId6"/>
                <a:stretch>
                  <a:fillRect l="-3378" t="-5147" b="-16912"/>
                </a:stretch>
              </a:blipFill>
            </p:spPr>
            <p:txBody>
              <a:bodyPr/>
              <a:lstStyle/>
              <a:p>
                <a:r>
                  <a:rPr lang="en-GB">
                    <a:noFill/>
                  </a:rPr>
                  <a:t> </a:t>
                </a:r>
              </a:p>
            </p:txBody>
          </p:sp>
        </mc:Fallback>
      </mc:AlternateContent>
      <p:sp>
        <p:nvSpPr>
          <p:cNvPr id="21" name="TextBox 20">
            <a:extLst>
              <a:ext uri="{FF2B5EF4-FFF2-40B4-BE49-F238E27FC236}">
                <a16:creationId xmlns="" xmlns:a16="http://schemas.microsoft.com/office/drawing/2014/main" id="{DC3DA0CF-F3EB-C741-9E5A-6752831D2F97}"/>
              </a:ext>
            </a:extLst>
          </p:cNvPr>
          <p:cNvSpPr txBox="1"/>
          <p:nvPr/>
        </p:nvSpPr>
        <p:spPr>
          <a:xfrm>
            <a:off x="2497832" y="5185819"/>
            <a:ext cx="3886200" cy="461665"/>
          </a:xfrm>
          <a:prstGeom prst="rect">
            <a:avLst/>
          </a:prstGeom>
          <a:noFill/>
        </p:spPr>
        <p:txBody>
          <a:bodyPr wrap="square" rtlCol="0">
            <a:spAutoFit/>
          </a:bodyPr>
          <a:lstStyle/>
          <a:p>
            <a:r>
              <a:rPr lang="en-US" sz="2400" dirty="0"/>
              <a:t>This gives  </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 xmlns:a16="http://schemas.microsoft.com/office/drawing/2014/main" id="{B33FBDF7-133C-2C41-87FF-F5B2F4B5FB66}"/>
                  </a:ext>
                </a:extLst>
              </p:cNvPr>
              <p:cNvSpPr txBox="1"/>
              <p:nvPr/>
            </p:nvSpPr>
            <p:spPr>
              <a:xfrm>
                <a:off x="6384032" y="5122278"/>
                <a:ext cx="5587443" cy="664284"/>
              </a:xfrm>
              <a:prstGeom prst="rect">
                <a:avLst/>
              </a:prstGeom>
              <a:noFill/>
            </p:spPr>
            <p:txBody>
              <a:bodyPr wrap="square" rtlCol="0">
                <a:spAutoFit/>
              </a:bodyPr>
              <a:lstStyle/>
              <a:p>
                <a:r>
                  <a:rPr lang="en-US" sz="2400" dirty="0"/>
                  <a:t>= 1 – </a:t>
                </a:r>
                <a14:m>
                  <m:oMath xmlns:m="http://schemas.openxmlformats.org/officeDocument/2006/math">
                    <m:f>
                      <m:fPr>
                        <m:ctrlPr>
                          <a:rPr lang="en-US" sz="2400" i="1">
                            <a:latin typeface="Cambria Math"/>
                          </a:rPr>
                        </m:ctrlPr>
                      </m:fPr>
                      <m:num>
                        <m:r>
                          <a:rPr lang="en-GB" sz="2400" i="1">
                            <a:latin typeface="Cambria Math" panose="02040503050406030204" pitchFamily="18" charset="0"/>
                          </a:rPr>
                          <m:t>6</m:t>
                        </m:r>
                        <m:r>
                          <a:rPr lang="en-GB" sz="2400" i="1">
                            <a:latin typeface="Cambria Math" panose="02040503050406030204" pitchFamily="18" charset="0"/>
                            <a:ea typeface="Cambria Math" panose="02040503050406030204" pitchFamily="18" charset="0"/>
                          </a:rPr>
                          <m:t>×16</m:t>
                        </m:r>
                      </m:num>
                      <m:den>
                        <m:r>
                          <a:rPr lang="en-GB" sz="2400" i="1">
                            <a:latin typeface="Cambria Math" panose="02040503050406030204" pitchFamily="18" charset="0"/>
                          </a:rPr>
                          <m:t>8</m:t>
                        </m:r>
                        <m:r>
                          <a:rPr lang="en-GB" sz="2400" i="1">
                            <a:latin typeface="Cambria Math" panose="02040503050406030204" pitchFamily="18" charset="0"/>
                            <a:ea typeface="Cambria Math" panose="02040503050406030204" pitchFamily="18" charset="0"/>
                          </a:rPr>
                          <m:t>×(</m:t>
                        </m:r>
                        <m:sSup>
                          <m:sSupPr>
                            <m:ctrlPr>
                              <a:rPr lang="en-GB" sz="2400" i="1">
                                <a:latin typeface="Cambria Math"/>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8</m:t>
                            </m:r>
                          </m:e>
                          <m:sup>
                            <m:r>
                              <a:rPr lang="en-GB" sz="2400" i="1">
                                <a:latin typeface="Cambria Math" panose="02040503050406030204" pitchFamily="18" charset="0"/>
                                <a:ea typeface="Cambria Math" panose="02040503050406030204" pitchFamily="18" charset="0"/>
                              </a:rPr>
                              <m:t>2</m:t>
                            </m:r>
                          </m:sup>
                        </m:sSup>
                        <m:r>
                          <a:rPr lang="en-GB" sz="2400" i="1">
                            <a:latin typeface="Cambria Math" panose="02040503050406030204" pitchFamily="18" charset="0"/>
                            <a:ea typeface="Cambria Math" panose="02040503050406030204" pitchFamily="18" charset="0"/>
                          </a:rPr>
                          <m:t>−1)</m:t>
                        </m:r>
                      </m:den>
                    </m:f>
                  </m:oMath>
                </a14:m>
                <a:r>
                  <a:rPr lang="en-US" sz="2400" dirty="0"/>
                  <a:t> = 1 – 0.19 = 0.81 to 2 </a:t>
                </a:r>
                <a:r>
                  <a:rPr lang="en-US" sz="2400" dirty="0" err="1"/>
                  <a:t>d.p</a:t>
                </a:r>
                <a:r>
                  <a:rPr lang="en-US" dirty="0" err="1"/>
                  <a:t>.</a:t>
                </a:r>
                <a:r>
                  <a:rPr lang="en-US" dirty="0"/>
                  <a:t> </a:t>
                </a:r>
              </a:p>
            </p:txBody>
          </p:sp>
        </mc:Choice>
        <mc:Fallback xmlns="">
          <p:sp>
            <p:nvSpPr>
              <p:cNvPr id="25" name="TextBox 24">
                <a:extLst>
                  <a:ext uri="{FF2B5EF4-FFF2-40B4-BE49-F238E27FC236}">
                    <a16:creationId xmlns:a16="http://schemas.microsoft.com/office/drawing/2014/main" id="{B33FBDF7-133C-2C41-87FF-F5B2F4B5FB66}"/>
                  </a:ext>
                </a:extLst>
              </p:cNvPr>
              <p:cNvSpPr txBox="1">
                <a:spLocks noRot="1" noChangeAspect="1" noMove="1" noResize="1" noEditPoints="1" noAdjustHandles="1" noChangeArrowheads="1" noChangeShapeType="1" noTextEdit="1"/>
              </p:cNvSpPr>
              <p:nvPr/>
            </p:nvSpPr>
            <p:spPr>
              <a:xfrm>
                <a:off x="6384032" y="5122278"/>
                <a:ext cx="5587443" cy="664284"/>
              </a:xfrm>
              <a:prstGeom prst="rect">
                <a:avLst/>
              </a:prstGeom>
              <a:blipFill>
                <a:blip r:embed="rId7"/>
                <a:stretch>
                  <a:fillRect l="-1591" b="-9615"/>
                </a:stretch>
              </a:blipFill>
            </p:spPr>
            <p:txBody>
              <a:bodyPr/>
              <a:lstStyle/>
              <a:p>
                <a:r>
                  <a:rPr lang="en-US">
                    <a:noFill/>
                  </a:rPr>
                  <a:t> </a:t>
                </a:r>
              </a:p>
            </p:txBody>
          </p:sp>
        </mc:Fallback>
      </mc:AlternateContent>
      <p:sp>
        <p:nvSpPr>
          <p:cNvPr id="26" name="TextBox 25">
            <a:extLst>
              <a:ext uri="{FF2B5EF4-FFF2-40B4-BE49-F238E27FC236}">
                <a16:creationId xmlns="" xmlns:a16="http://schemas.microsoft.com/office/drawing/2014/main" id="{4E455D23-40B3-0040-86D3-371C584477C8}"/>
              </a:ext>
            </a:extLst>
          </p:cNvPr>
          <p:cNvSpPr txBox="1"/>
          <p:nvPr/>
        </p:nvSpPr>
        <p:spPr>
          <a:xfrm>
            <a:off x="3155290" y="5858118"/>
            <a:ext cx="8080376" cy="830997"/>
          </a:xfrm>
          <a:prstGeom prst="rect">
            <a:avLst/>
          </a:prstGeom>
          <a:noFill/>
        </p:spPr>
        <p:txBody>
          <a:bodyPr wrap="square" rtlCol="0">
            <a:spAutoFit/>
          </a:bodyPr>
          <a:lstStyle/>
          <a:p>
            <a:r>
              <a:rPr lang="en-US" sz="2400" dirty="0"/>
              <a:t>This gives highly positive agreement showing that the two methods of </a:t>
            </a:r>
            <a:r>
              <a:rPr lang="en-US" sz="2400" dirty="0" smtClean="0"/>
              <a:t>assessment </a:t>
            </a:r>
            <a:r>
              <a:rPr lang="en-US" sz="2400" dirty="0"/>
              <a:t>are in strong agreement</a:t>
            </a:r>
            <a:r>
              <a:rPr lang="en-US" dirty="0"/>
              <a:t>. </a:t>
            </a:r>
          </a:p>
        </p:txBody>
      </p:sp>
      <p:sp>
        <p:nvSpPr>
          <p:cNvPr id="23" name="TextBox 22">
            <a:extLst>
              <a:ext uri="{FF2B5EF4-FFF2-40B4-BE49-F238E27FC236}">
                <a16:creationId xmlns="" xmlns:a16="http://schemas.microsoft.com/office/drawing/2014/main" id="{3A5E5E48-3CE8-3C4F-86F3-D8F6B5E6BC7B}"/>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82DC54A7-A045-2C42-99D4-6E2DB7C018DB}"/>
                  </a:ext>
                </a:extLst>
              </p:cNvPr>
              <p:cNvSpPr txBox="1"/>
              <p:nvPr/>
            </p:nvSpPr>
            <p:spPr>
              <a:xfrm>
                <a:off x="4259971" y="5058637"/>
                <a:ext cx="2520280" cy="716030"/>
              </a:xfrm>
              <a:prstGeom prst="rect">
                <a:avLst/>
              </a:prstGeom>
              <a:noFill/>
            </p:spPr>
            <p:txBody>
              <a:bodyPr wrap="square" rtlCol="0">
                <a:spAutoFit/>
              </a:bodyPr>
              <a:lstStyle/>
              <a:p>
                <a:r>
                  <a:rPr lang="en-US" i="1" dirty="0">
                    <a:latin typeface="Times" pitchFamily="2" charset="0"/>
                  </a:rPr>
                  <a:t> </a:t>
                </a:r>
                <a:r>
                  <a:rPr lang="en-US" sz="2400" i="1" dirty="0">
                    <a:latin typeface="Times" pitchFamily="2" charset="0"/>
                  </a:rPr>
                  <a:t>r </a:t>
                </a:r>
                <a:r>
                  <a:rPr lang="en-US" sz="2400" dirty="0"/>
                  <a:t>= 1 – </a:t>
                </a:r>
                <a14:m>
                  <m:oMath xmlns:m="http://schemas.openxmlformats.org/officeDocument/2006/math">
                    <m:f>
                      <m:fPr>
                        <m:ctrlPr>
                          <a:rPr lang="en-US" sz="2400" i="1">
                            <a:latin typeface="Cambria Math"/>
                          </a:rPr>
                        </m:ctrlPr>
                      </m:fPr>
                      <m:num>
                        <m:r>
                          <a:rPr lang="en-GB" sz="2400" i="1">
                            <a:latin typeface="Cambria Math" panose="02040503050406030204" pitchFamily="18" charset="0"/>
                          </a:rPr>
                          <m:t>6</m:t>
                        </m:r>
                        <m:r>
                          <m:rPr>
                            <m:sty m:val="p"/>
                          </m:rPr>
                          <a:rPr lang="el-GR" sz="2400" i="1">
                            <a:latin typeface="Cambria Math" panose="02040503050406030204" pitchFamily="18" charset="0"/>
                            <a:ea typeface="Cambria Math" panose="02040503050406030204" pitchFamily="18" charset="0"/>
                          </a:rPr>
                          <m:t>Σ</m:t>
                        </m:r>
                        <m:sSup>
                          <m:sSupPr>
                            <m:ctrlPr>
                              <a:rPr lang="el-GR" sz="2400" i="1">
                                <a:latin typeface="Cambria Math"/>
                                <a:ea typeface="Cambria Math" panose="02040503050406030204" pitchFamily="18" charset="0"/>
                              </a:rPr>
                            </m:ctrlPr>
                          </m:sSupPr>
                          <m:e>
                            <m:r>
                              <a:rPr lang="en-GB" sz="2400" i="1">
                                <a:latin typeface="Cambria Math" panose="02040503050406030204" pitchFamily="18" charset="0"/>
                                <a:ea typeface="Cambria Math" panose="02040503050406030204" pitchFamily="18" charset="0"/>
                              </a:rPr>
                              <m:t>𝑑</m:t>
                            </m:r>
                          </m:e>
                          <m:sup>
                            <m:r>
                              <a:rPr lang="en-GB" sz="2400" i="1">
                                <a:latin typeface="Cambria Math" panose="02040503050406030204" pitchFamily="18" charset="0"/>
                                <a:ea typeface="Cambria Math" panose="02040503050406030204" pitchFamily="18" charset="0"/>
                              </a:rPr>
                              <m:t>2</m:t>
                            </m:r>
                          </m:sup>
                        </m:sSup>
                      </m:num>
                      <m:den>
                        <m:r>
                          <a:rPr lang="en-GB" sz="2400" i="1">
                            <a:latin typeface="Cambria Math" panose="02040503050406030204" pitchFamily="18" charset="0"/>
                          </a:rPr>
                          <m:t>𝑛</m:t>
                        </m:r>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𝑛</m:t>
                            </m:r>
                          </m:e>
                          <m:sup>
                            <m:r>
                              <a:rPr lang="en-GB" sz="2400" i="1">
                                <a:latin typeface="Cambria Math" panose="02040503050406030204" pitchFamily="18" charset="0"/>
                              </a:rPr>
                              <m:t>2</m:t>
                            </m:r>
                          </m:sup>
                        </m:sSup>
                        <m:r>
                          <a:rPr lang="en-GB" sz="2400" i="1">
                            <a:latin typeface="Cambria Math" panose="02040503050406030204" pitchFamily="18" charset="0"/>
                          </a:rPr>
                          <m:t>−1)</m:t>
                        </m:r>
                      </m:den>
                    </m:f>
                  </m:oMath>
                </a14:m>
                <a:r>
                  <a:rPr lang="en-US" sz="2400" dirty="0"/>
                  <a:t> </a:t>
                </a:r>
              </a:p>
            </p:txBody>
          </p:sp>
        </mc:Choice>
        <mc:Fallback xmlns="">
          <p:sp>
            <p:nvSpPr>
              <p:cNvPr id="4" name="TextBox 3">
                <a:extLst>
                  <a:ext uri="{FF2B5EF4-FFF2-40B4-BE49-F238E27FC236}">
                    <a16:creationId xmlns:a16="http://schemas.microsoft.com/office/drawing/2014/main" id="{82DC54A7-A045-2C42-99D4-6E2DB7C018DB}"/>
                  </a:ext>
                </a:extLst>
              </p:cNvPr>
              <p:cNvSpPr txBox="1">
                <a:spLocks noRot="1" noChangeAspect="1" noMove="1" noResize="1" noEditPoints="1" noAdjustHandles="1" noChangeArrowheads="1" noChangeShapeType="1" noTextEdit="1"/>
              </p:cNvSpPr>
              <p:nvPr/>
            </p:nvSpPr>
            <p:spPr>
              <a:xfrm>
                <a:off x="4259971" y="5058637"/>
                <a:ext cx="2520280" cy="716030"/>
              </a:xfrm>
              <a:prstGeom prst="rect">
                <a:avLst/>
              </a:prstGeom>
              <a:blipFill>
                <a:blip r:embed="rId8"/>
                <a:stretch>
                  <a:fillRect l="-500" b="-6897"/>
                </a:stretch>
              </a:blipFill>
            </p:spPr>
            <p:txBody>
              <a:bodyPr/>
              <a:lstStyle/>
              <a:p>
                <a:r>
                  <a:rPr lang="en-US">
                    <a:noFill/>
                  </a:rPr>
                  <a:t> </a:t>
                </a:r>
              </a:p>
            </p:txBody>
          </p:sp>
        </mc:Fallback>
      </mc:AlternateContent>
    </p:spTree>
    <p:extLst>
      <p:ext uri="{BB962C8B-B14F-4D97-AF65-F5344CB8AC3E}">
        <p14:creationId xmlns:p14="http://schemas.microsoft.com/office/powerpoint/2010/main" val="240276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1" grpId="0"/>
      <p:bldP spid="25" grpId="0"/>
      <p:bldP spid="26"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34925"/>
            <a:ext cx="10017126" cy="693276"/>
          </a:xfrm>
        </p:spPr>
        <p:txBody>
          <a:bodyPr/>
          <a:lstStyle/>
          <a:p>
            <a:r>
              <a:rPr lang="en-GB" sz="2800" b="1" dirty="0">
                <a:latin typeface="Arial" panose="020B0604020202020204" pitchFamily="34" charset="0"/>
                <a:cs typeface="Arial" panose="020B0604020202020204" pitchFamily="34" charset="0"/>
              </a:rPr>
              <a:t>Equal Ranks: Example</a:t>
            </a:r>
          </a:p>
        </p:txBody>
      </p:sp>
      <p:sp>
        <p:nvSpPr>
          <p:cNvPr id="17" name="TextBox 16">
            <a:extLst>
              <a:ext uri="{FF2B5EF4-FFF2-40B4-BE49-F238E27FC236}">
                <a16:creationId xmlns="" xmlns:a16="http://schemas.microsoft.com/office/drawing/2014/main" id="{D0D12553-E848-DC4B-8571-11A5D2D57C82}"/>
              </a:ext>
            </a:extLst>
          </p:cNvPr>
          <p:cNvSpPr txBox="1"/>
          <p:nvPr/>
        </p:nvSpPr>
        <p:spPr>
          <a:xfrm>
            <a:off x="2328003" y="1304698"/>
            <a:ext cx="3407957" cy="3046988"/>
          </a:xfrm>
          <a:prstGeom prst="rect">
            <a:avLst/>
          </a:prstGeom>
          <a:noFill/>
        </p:spPr>
        <p:txBody>
          <a:bodyPr wrap="square" rtlCol="0">
            <a:spAutoFit/>
          </a:bodyPr>
          <a:lstStyle/>
          <a:p>
            <a:r>
              <a:rPr lang="en-US" sz="2400" dirty="0"/>
              <a:t>We first rank the two scores using 1 as the highest </a:t>
            </a:r>
            <a:r>
              <a:rPr lang="en-US" sz="2400" dirty="0" smtClean="0"/>
              <a:t>rank, </a:t>
            </a:r>
            <a:r>
              <a:rPr lang="en-US" sz="2400" dirty="0" err="1" smtClean="0"/>
              <a:t>etc</a:t>
            </a:r>
            <a:r>
              <a:rPr lang="en-US" sz="2400" dirty="0" smtClean="0"/>
              <a:t> </a:t>
            </a:r>
            <a:r>
              <a:rPr lang="en-US" sz="2400" dirty="0"/>
              <a:t>but for Maths, </a:t>
            </a:r>
            <a:r>
              <a:rPr lang="en-US" sz="2400" dirty="0" smtClean="0"/>
              <a:t>ranks </a:t>
            </a:r>
            <a:r>
              <a:rPr lang="en-US" sz="2400" dirty="0"/>
              <a:t>I and J </a:t>
            </a:r>
            <a:r>
              <a:rPr lang="en-US" sz="2400" dirty="0" smtClean="0"/>
              <a:t>are </a:t>
            </a:r>
            <a:r>
              <a:rPr lang="en-US" sz="2400" dirty="0"/>
              <a:t>both 5.5  and in </a:t>
            </a:r>
            <a:r>
              <a:rPr lang="en-US" sz="2400" dirty="0" smtClean="0"/>
              <a:t>Physics, </a:t>
            </a:r>
            <a:r>
              <a:rPr lang="en-US" sz="2400" dirty="0"/>
              <a:t>D, E and I are all ranked 4 (to cover ranks 2, 3, 4) etc.</a:t>
            </a:r>
          </a:p>
        </p:txBody>
      </p:sp>
      <mc:AlternateContent xmlns:mc="http://schemas.openxmlformats.org/markup-compatibility/2006">
        <mc:Choice xmlns:a14="http://schemas.microsoft.com/office/drawing/2010/main" Requires="a14">
          <p:sp>
            <p:nvSpPr>
              <p:cNvPr id="19" name="TextBox 18">
                <a:extLst>
                  <a:ext uri="{FF2B5EF4-FFF2-40B4-BE49-F238E27FC236}">
                    <a16:creationId xmlns="" xmlns:a16="http://schemas.microsoft.com/office/drawing/2014/main" id="{9E86489C-3A9D-6E4B-B661-24509AC29D5C}"/>
                  </a:ext>
                </a:extLst>
              </p:cNvPr>
              <p:cNvSpPr txBox="1"/>
              <p:nvPr/>
            </p:nvSpPr>
            <p:spPr>
              <a:xfrm>
                <a:off x="2273026" y="4447485"/>
                <a:ext cx="3358232" cy="1200329"/>
              </a:xfrm>
              <a:prstGeom prst="rect">
                <a:avLst/>
              </a:prstGeom>
              <a:noFill/>
            </p:spPr>
            <p:txBody>
              <a:bodyPr wrap="square" rtlCol="0">
                <a:spAutoFit/>
              </a:bodyPr>
              <a:lstStyle/>
              <a:p>
                <a:r>
                  <a:rPr lang="en-US" sz="2400" dirty="0"/>
                  <a:t>Now we calculate </a:t>
                </a:r>
                <a14:m>
                  <m:oMath xmlns:m="http://schemas.openxmlformats.org/officeDocument/2006/math">
                    <m:r>
                      <a:rPr lang="en-GB" sz="2400" i="1">
                        <a:latin typeface="Cambria Math" panose="02040503050406030204" pitchFamily="18" charset="0"/>
                      </a:rPr>
                      <m:t>𝑑</m:t>
                    </m:r>
                  </m:oMath>
                </a14:m>
                <a:r>
                  <a:rPr lang="en-US" sz="2400" dirty="0"/>
                  <a:t> and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oMath>
                </a14:m>
                <a:r>
                  <a:rPr lang="en-US" sz="2400" dirty="0"/>
                  <a:t> and adding the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oMath>
                </a14:m>
                <a:r>
                  <a:rPr lang="en-US" sz="2400" dirty="0"/>
                  <a:t> column gives 59.5. </a:t>
                </a:r>
              </a:p>
            </p:txBody>
          </p:sp>
        </mc:Choice>
        <mc:Fallback>
          <p:sp>
            <p:nvSpPr>
              <p:cNvPr id="19" name="TextBox 18">
                <a:extLst>
                  <a:ext uri="{FF2B5EF4-FFF2-40B4-BE49-F238E27FC236}">
                    <a16:creationId xmlns="" xmlns:a16="http://schemas.microsoft.com/office/drawing/2014/main" xmlns:a14="http://schemas.microsoft.com/office/drawing/2010/main" id="{9E86489C-3A9D-6E4B-B661-24509AC29D5C}"/>
                  </a:ext>
                </a:extLst>
              </p:cNvPr>
              <p:cNvSpPr txBox="1">
                <a:spLocks noRot="1" noChangeAspect="1" noMove="1" noResize="1" noEditPoints="1" noAdjustHandles="1" noChangeArrowheads="1" noChangeShapeType="1" noTextEdit="1"/>
              </p:cNvSpPr>
              <p:nvPr/>
            </p:nvSpPr>
            <p:spPr>
              <a:xfrm>
                <a:off x="2273026" y="4447485"/>
                <a:ext cx="3358232" cy="1200329"/>
              </a:xfrm>
              <a:prstGeom prst="rect">
                <a:avLst/>
              </a:prstGeom>
              <a:blipFill rotWithShape="1">
                <a:blip r:embed="rId3"/>
                <a:stretch>
                  <a:fillRect l="-2904" t="-3571" r="-726" b="-1173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graphicFrame>
            <p:nvGraphicFramePr>
              <p:cNvPr id="4" name="Table 3">
                <a:extLst>
                  <a:ext uri="{FF2B5EF4-FFF2-40B4-BE49-F238E27FC236}">
                    <a16:creationId xmlns="" xmlns:a16="http://schemas.microsoft.com/office/drawing/2014/main" id="{13C24851-B1E5-9C47-9905-28D922EDF49B}"/>
                  </a:ext>
                </a:extLst>
              </p:cNvPr>
              <p:cNvGraphicFramePr>
                <a:graphicFrameLocks noGrp="1"/>
              </p:cNvGraphicFramePr>
              <p:nvPr>
                <p:extLst>
                  <p:ext uri="{D42A27DB-BD31-4B8C-83A1-F6EECF244321}">
                    <p14:modId xmlns:p14="http://schemas.microsoft.com/office/powerpoint/2010/main" val="992286917"/>
                  </p:ext>
                </p:extLst>
              </p:nvPr>
            </p:nvGraphicFramePr>
            <p:xfrm>
              <a:off x="5591942" y="1248021"/>
              <a:ext cx="6272165" cy="4258305"/>
            </p:xfrm>
            <a:graphic>
              <a:graphicData uri="http://schemas.openxmlformats.org/drawingml/2006/table">
                <a:tbl>
                  <a:tblPr firstRow="1" firstCol="1" bandRow="1">
                    <a:tableStyleId>{5C22544A-7EE6-4342-B048-85BDC9FD1C3A}</a:tableStyleId>
                  </a:tblPr>
                  <a:tblGrid>
                    <a:gridCol w="791031">
                      <a:extLst>
                        <a:ext uri="{9D8B030D-6E8A-4147-A177-3AD203B41FA5}">
                          <a16:colId xmlns="" xmlns:a16="http://schemas.microsoft.com/office/drawing/2014/main" val="2612720719"/>
                        </a:ext>
                      </a:extLst>
                    </a:gridCol>
                    <a:gridCol w="877612">
                      <a:extLst>
                        <a:ext uri="{9D8B030D-6E8A-4147-A177-3AD203B41FA5}">
                          <a16:colId xmlns="" xmlns:a16="http://schemas.microsoft.com/office/drawing/2014/main" val="1009799268"/>
                        </a:ext>
                      </a:extLst>
                    </a:gridCol>
                    <a:gridCol w="1067661">
                      <a:extLst>
                        <a:ext uri="{9D8B030D-6E8A-4147-A177-3AD203B41FA5}">
                          <a16:colId xmlns="" xmlns:a16="http://schemas.microsoft.com/office/drawing/2014/main" val="1120827238"/>
                        </a:ext>
                      </a:extLst>
                    </a:gridCol>
                    <a:gridCol w="936106">
                      <a:extLst>
                        <a:ext uri="{9D8B030D-6E8A-4147-A177-3AD203B41FA5}">
                          <a16:colId xmlns="" xmlns:a16="http://schemas.microsoft.com/office/drawing/2014/main" val="1920643226"/>
                        </a:ext>
                      </a:extLst>
                    </a:gridCol>
                    <a:gridCol w="936104">
                      <a:extLst>
                        <a:ext uri="{9D8B030D-6E8A-4147-A177-3AD203B41FA5}">
                          <a16:colId xmlns="" xmlns:a16="http://schemas.microsoft.com/office/drawing/2014/main" val="2948955249"/>
                        </a:ext>
                      </a:extLst>
                    </a:gridCol>
                    <a:gridCol w="826379">
                      <a:extLst>
                        <a:ext uri="{9D8B030D-6E8A-4147-A177-3AD203B41FA5}">
                          <a16:colId xmlns="" xmlns:a16="http://schemas.microsoft.com/office/drawing/2014/main" val="1857209778"/>
                        </a:ext>
                      </a:extLst>
                    </a:gridCol>
                    <a:gridCol w="837272">
                      <a:extLst>
                        <a:ext uri="{9D8B030D-6E8A-4147-A177-3AD203B41FA5}">
                          <a16:colId xmlns="" xmlns:a16="http://schemas.microsoft.com/office/drawing/2014/main" val="1346601429"/>
                        </a:ext>
                      </a:extLst>
                    </a:gridCol>
                  </a:tblGrid>
                  <a:tr h="419235">
                    <a:tc>
                      <a:txBody>
                        <a:bodyPr/>
                        <a:lstStyle/>
                        <a:p>
                          <a:pPr algn="ctr">
                            <a:spcBef>
                              <a:spcPts val="100"/>
                            </a:spcBef>
                            <a:spcAft>
                              <a:spcPts val="100"/>
                            </a:spcAft>
                          </a:pPr>
                          <a:r>
                            <a:rPr lang="en-GB" sz="1800" dirty="0">
                              <a:effectLst/>
                            </a:rPr>
                            <a:t>Pupil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Maths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Physics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14:m>
                            <m:oMathPara xmlns:m="http://schemas.openxmlformats.org/officeDocument/2006/math">
                              <m:oMathParaPr>
                                <m:jc m:val="centerGroup"/>
                              </m:oMathParaPr>
                              <m:oMath xmlns:m="http://schemas.openxmlformats.org/officeDocument/2006/math">
                                <m:r>
                                  <m:rPr>
                                    <m:nor/>
                                  </m:rPr>
                                  <a:rPr lang="en-GB" sz="1700" dirty="0" smtClean="0">
                                    <a:effectLst/>
                                  </a:rPr>
                                  <m:t>Rank</m:t>
                                </m:r>
                                <m:r>
                                  <m:rPr>
                                    <m:nor/>
                                  </m:rPr>
                                  <a:rPr lang="en-GB" sz="1700" dirty="0" smtClean="0">
                                    <a:effectLst/>
                                  </a:rPr>
                                  <m:t> </m:t>
                                </m:r>
                                <m:r>
                                  <m:rPr>
                                    <m:nor/>
                                  </m:rPr>
                                  <a:rPr lang="en-GB" sz="1700" b="1" i="0" dirty="0" smtClean="0">
                                    <a:effectLst/>
                                  </a:rPr>
                                  <m:t>M</m:t>
                                </m:r>
                              </m:oMath>
                            </m:oMathPara>
                          </a14:m>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700" dirty="0">
                              <a:effectLst/>
                            </a:rPr>
                            <a:t>Rank P</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14:m>
                            <m:oMathPara xmlns:m="http://schemas.openxmlformats.org/officeDocument/2006/math">
                              <m:oMathParaPr>
                                <m:jc m:val="centerGroup"/>
                              </m:oMathParaPr>
                              <m:oMath xmlns:m="http://schemas.openxmlformats.org/officeDocument/2006/math">
                                <m:r>
                                  <a:rPr lang="en-GB" sz="1800" smtClean="0">
                                    <a:effectLst/>
                                    <a:latin typeface="Cambria Math" panose="02040503050406030204" pitchFamily="18" charset="0"/>
                                  </a:rPr>
                                  <m:t>𝑑</m:t>
                                </m:r>
                              </m:oMath>
                            </m:oMathPara>
                          </a14:m>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14:m>
                            <m:oMathPara xmlns:m="http://schemas.openxmlformats.org/officeDocument/2006/math">
                              <m:oMathParaPr>
                                <m:jc m:val="centerGroup"/>
                              </m:oMathParaPr>
                              <m:oMath xmlns:m="http://schemas.openxmlformats.org/officeDocument/2006/math">
                                <m:sSup>
                                  <m:sSupPr>
                                    <m:ctrlPr>
                                      <a:rPr lang="en-GB" sz="1800" i="1">
                                        <a:effectLst/>
                                        <a:latin typeface="Cambria Math"/>
                                      </a:rPr>
                                    </m:ctrlPr>
                                  </m:sSupPr>
                                  <m:e>
                                    <m:r>
                                      <a:rPr lang="en-GB" sz="1800">
                                        <a:effectLst/>
                                        <a:latin typeface="Cambria Math" panose="02040503050406030204" pitchFamily="18" charset="0"/>
                                      </a:rPr>
                                      <m:t>𝑑</m:t>
                                    </m:r>
                                  </m:e>
                                  <m:sup>
                                    <m:r>
                                      <a:rPr lang="en-GB" sz="1800">
                                        <a:effectLst/>
                                        <a:latin typeface="Cambria Math" panose="02040503050406030204" pitchFamily="18" charset="0"/>
                                      </a:rPr>
                                      <m:t>2</m:t>
                                    </m:r>
                                  </m:sup>
                                </m:sSup>
                              </m:oMath>
                            </m:oMathPara>
                          </a14:m>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653634047"/>
                      </a:ext>
                    </a:extLst>
                  </a:tr>
                  <a:tr h="383907">
                    <a:tc>
                      <a:txBody>
                        <a:bodyPr/>
                        <a:lstStyle/>
                        <a:p>
                          <a:pPr algn="ctr">
                            <a:spcBef>
                              <a:spcPts val="100"/>
                            </a:spcBef>
                            <a:spcAft>
                              <a:spcPts val="100"/>
                            </a:spcAft>
                          </a:pPr>
                          <a:r>
                            <a:rPr lang="en-GB" sz="1800" dirty="0">
                              <a:effectLst/>
                            </a:rPr>
                            <a:t>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962068640"/>
                      </a:ext>
                    </a:extLst>
                  </a:tr>
                  <a:tr h="383907">
                    <a:tc>
                      <a:txBody>
                        <a:bodyPr/>
                        <a:lstStyle/>
                        <a:p>
                          <a:pPr algn="ctr">
                            <a:spcBef>
                              <a:spcPts val="100"/>
                            </a:spcBef>
                            <a:spcAft>
                              <a:spcPts val="100"/>
                            </a:spcAft>
                          </a:pPr>
                          <a:r>
                            <a:rPr lang="en-GB" sz="1800">
                              <a:effectLst/>
                            </a:rPr>
                            <a:t>B</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628103660"/>
                      </a:ext>
                    </a:extLst>
                  </a:tr>
                  <a:tr h="383907">
                    <a:tc>
                      <a:txBody>
                        <a:bodyPr/>
                        <a:lstStyle/>
                        <a:p>
                          <a:pPr algn="ctr">
                            <a:spcBef>
                              <a:spcPts val="100"/>
                            </a:spcBef>
                            <a:spcAft>
                              <a:spcPts val="100"/>
                            </a:spcAft>
                          </a:pPr>
                          <a:r>
                            <a:rPr lang="en-GB" sz="1800">
                              <a:effectLst/>
                            </a:rPr>
                            <a:t>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84261945"/>
                      </a:ext>
                    </a:extLst>
                  </a:tr>
                  <a:tr h="383907">
                    <a:tc>
                      <a:txBody>
                        <a:bodyPr/>
                        <a:lstStyle/>
                        <a:p>
                          <a:pPr algn="ctr">
                            <a:spcBef>
                              <a:spcPts val="100"/>
                            </a:spcBef>
                            <a:spcAft>
                              <a:spcPts val="100"/>
                            </a:spcAft>
                          </a:pPr>
                          <a:r>
                            <a:rPr lang="en-GB" sz="1800">
                              <a:effectLst/>
                            </a:rPr>
                            <a:t>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414153921"/>
                      </a:ext>
                    </a:extLst>
                  </a:tr>
                  <a:tr h="383907">
                    <a:tc>
                      <a:txBody>
                        <a:bodyPr/>
                        <a:lstStyle/>
                        <a:p>
                          <a:pPr algn="ctr">
                            <a:spcBef>
                              <a:spcPts val="100"/>
                            </a:spcBef>
                            <a:spcAft>
                              <a:spcPts val="100"/>
                            </a:spcAft>
                          </a:pPr>
                          <a:r>
                            <a:rPr lang="en-GB" sz="1800">
                              <a:effectLst/>
                            </a:rPr>
                            <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401655741"/>
                      </a:ext>
                    </a:extLst>
                  </a:tr>
                  <a:tr h="383907">
                    <a:tc>
                      <a:txBody>
                        <a:bodyPr/>
                        <a:lstStyle/>
                        <a:p>
                          <a:pPr algn="ctr">
                            <a:spcBef>
                              <a:spcPts val="100"/>
                            </a:spcBef>
                            <a:spcAft>
                              <a:spcPts val="100"/>
                            </a:spcAft>
                          </a:pPr>
                          <a:r>
                            <a:rPr lang="en-GB" sz="1800">
                              <a:effectLst/>
                            </a:rPr>
                            <a:t>F</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136673606"/>
                      </a:ext>
                    </a:extLst>
                  </a:tr>
                  <a:tr h="383907">
                    <a:tc>
                      <a:txBody>
                        <a:bodyPr/>
                        <a:lstStyle/>
                        <a:p>
                          <a:pPr algn="ctr">
                            <a:spcBef>
                              <a:spcPts val="100"/>
                            </a:spcBef>
                            <a:spcAft>
                              <a:spcPts val="100"/>
                            </a:spcAft>
                          </a:pPr>
                          <a:r>
                            <a:rPr lang="en-GB" sz="1800">
                              <a:effectLst/>
                            </a:rPr>
                            <a:t>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268463903"/>
                      </a:ext>
                    </a:extLst>
                  </a:tr>
                  <a:tr h="383907">
                    <a:tc>
                      <a:txBody>
                        <a:bodyPr/>
                        <a:lstStyle/>
                        <a:p>
                          <a:pPr algn="ctr">
                            <a:spcBef>
                              <a:spcPts val="100"/>
                            </a:spcBef>
                            <a:spcAft>
                              <a:spcPts val="100"/>
                            </a:spcAft>
                          </a:pPr>
                          <a:r>
                            <a:rPr lang="en-GB" sz="1800">
                              <a:effectLst/>
                            </a:rPr>
                            <a:t>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20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384828294"/>
                      </a:ext>
                    </a:extLst>
                  </a:tr>
                  <a:tr h="383907">
                    <a:tc>
                      <a:txBody>
                        <a:bodyPr/>
                        <a:lstStyle/>
                        <a:p>
                          <a:pPr algn="ctr">
                            <a:spcBef>
                              <a:spcPts val="100"/>
                            </a:spcBef>
                            <a:spcAft>
                              <a:spcPts val="100"/>
                            </a:spcAft>
                          </a:pPr>
                          <a:r>
                            <a:rPr lang="en-GB" sz="1800">
                              <a:effectLst/>
                            </a:rPr>
                            <a:t>I</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621079271"/>
                      </a:ext>
                    </a:extLst>
                  </a:tr>
                  <a:tr h="383907">
                    <a:tc>
                      <a:txBody>
                        <a:bodyPr/>
                        <a:lstStyle/>
                        <a:p>
                          <a:pPr algn="ctr">
                            <a:spcBef>
                              <a:spcPts val="100"/>
                            </a:spcBef>
                            <a:spcAft>
                              <a:spcPts val="100"/>
                            </a:spcAft>
                          </a:pPr>
                          <a:r>
                            <a:rPr lang="en-GB" sz="1800" dirty="0">
                              <a:effectLst/>
                            </a:rPr>
                            <a:t>J</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441644995"/>
                      </a:ext>
                    </a:extLst>
                  </a:tr>
                </a:tbl>
              </a:graphicData>
            </a:graphic>
          </p:graphicFrame>
        </mc:Choice>
        <mc:Fallback>
          <p:graphicFrame>
            <p:nvGraphicFramePr>
              <p:cNvPr id="4" name="Table 3">
                <a:extLst>
                  <a:ext uri="{FF2B5EF4-FFF2-40B4-BE49-F238E27FC236}">
                    <a16:creationId xmlns="" xmlns:a16="http://schemas.microsoft.com/office/drawing/2014/main" xmlns:a14="http://schemas.microsoft.com/office/drawing/2010/main" id="{13C24851-B1E5-9C47-9905-28D922EDF49B}"/>
                  </a:ext>
                </a:extLst>
              </p:cNvPr>
              <p:cNvGraphicFramePr>
                <a:graphicFrameLocks noGrp="1"/>
              </p:cNvGraphicFramePr>
              <p:nvPr>
                <p:extLst>
                  <p:ext uri="{D42A27DB-BD31-4B8C-83A1-F6EECF244321}">
                    <p14:modId xmlns:p14="http://schemas.microsoft.com/office/powerpoint/2010/main" val="992286917"/>
                  </p:ext>
                </p:extLst>
              </p:nvPr>
            </p:nvGraphicFramePr>
            <p:xfrm>
              <a:off x="5591942" y="1248021"/>
              <a:ext cx="6272165" cy="4258305"/>
            </p:xfrm>
            <a:graphic>
              <a:graphicData uri="http://schemas.openxmlformats.org/drawingml/2006/table">
                <a:tbl>
                  <a:tblPr firstRow="1" firstCol="1" bandRow="1">
                    <a:tableStyleId>{5C22544A-7EE6-4342-B048-85BDC9FD1C3A}</a:tableStyleId>
                  </a:tblPr>
                  <a:tblGrid>
                    <a:gridCol w="791031">
                      <a:extLst>
                        <a:ext uri="{9D8B030D-6E8A-4147-A177-3AD203B41FA5}">
                          <a16:colId xmlns="" xmlns:a16="http://schemas.microsoft.com/office/drawing/2014/main" xmlns:a14="http://schemas.microsoft.com/office/drawing/2010/main" val="2612720719"/>
                        </a:ext>
                      </a:extLst>
                    </a:gridCol>
                    <a:gridCol w="877612">
                      <a:extLst>
                        <a:ext uri="{9D8B030D-6E8A-4147-A177-3AD203B41FA5}">
                          <a16:colId xmlns="" xmlns:a16="http://schemas.microsoft.com/office/drawing/2014/main" xmlns:a14="http://schemas.microsoft.com/office/drawing/2010/main" val="1009799268"/>
                        </a:ext>
                      </a:extLst>
                    </a:gridCol>
                    <a:gridCol w="1067661">
                      <a:extLst>
                        <a:ext uri="{9D8B030D-6E8A-4147-A177-3AD203B41FA5}">
                          <a16:colId xmlns="" xmlns:a16="http://schemas.microsoft.com/office/drawing/2014/main" xmlns:a14="http://schemas.microsoft.com/office/drawing/2010/main" val="1120827238"/>
                        </a:ext>
                      </a:extLst>
                    </a:gridCol>
                    <a:gridCol w="936106">
                      <a:extLst>
                        <a:ext uri="{9D8B030D-6E8A-4147-A177-3AD203B41FA5}">
                          <a16:colId xmlns="" xmlns:a16="http://schemas.microsoft.com/office/drawing/2014/main" xmlns:a14="http://schemas.microsoft.com/office/drawing/2010/main" val="1920643226"/>
                        </a:ext>
                      </a:extLst>
                    </a:gridCol>
                    <a:gridCol w="936104">
                      <a:extLst>
                        <a:ext uri="{9D8B030D-6E8A-4147-A177-3AD203B41FA5}">
                          <a16:colId xmlns="" xmlns:a16="http://schemas.microsoft.com/office/drawing/2014/main" xmlns:a14="http://schemas.microsoft.com/office/drawing/2010/main" val="2948955249"/>
                        </a:ext>
                      </a:extLst>
                    </a:gridCol>
                    <a:gridCol w="826379">
                      <a:extLst>
                        <a:ext uri="{9D8B030D-6E8A-4147-A177-3AD203B41FA5}">
                          <a16:colId xmlns="" xmlns:a16="http://schemas.microsoft.com/office/drawing/2014/main" xmlns:a14="http://schemas.microsoft.com/office/drawing/2010/main" val="1857209778"/>
                        </a:ext>
                      </a:extLst>
                    </a:gridCol>
                    <a:gridCol w="837272">
                      <a:extLst>
                        <a:ext uri="{9D8B030D-6E8A-4147-A177-3AD203B41FA5}">
                          <a16:colId xmlns="" xmlns:a16="http://schemas.microsoft.com/office/drawing/2014/main" xmlns:a14="http://schemas.microsoft.com/office/drawing/2010/main" val="1346601429"/>
                        </a:ext>
                      </a:extLst>
                    </a:gridCol>
                  </a:tblGrid>
                  <a:tr h="419235">
                    <a:tc>
                      <a:txBody>
                        <a:bodyPr/>
                        <a:lstStyle/>
                        <a:p>
                          <a:pPr algn="ctr">
                            <a:spcBef>
                              <a:spcPts val="100"/>
                            </a:spcBef>
                            <a:spcAft>
                              <a:spcPts val="100"/>
                            </a:spcAft>
                          </a:pPr>
                          <a:r>
                            <a:rPr lang="en-GB" sz="1800" dirty="0">
                              <a:effectLst/>
                            </a:rPr>
                            <a:t>Pupil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Maths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Physics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rotWithShape="1">
                          <a:blip r:embed="rId4"/>
                          <a:stretch>
                            <a:fillRect l="-293464" t="-20290" r="-279739" b="-918841"/>
                          </a:stretch>
                        </a:blipFill>
                      </a:tcPr>
                    </a:tc>
                    <a:tc>
                      <a:txBody>
                        <a:bodyPr/>
                        <a:lstStyle/>
                        <a:p>
                          <a:pPr algn="ctr">
                            <a:spcBef>
                              <a:spcPts val="100"/>
                            </a:spcBef>
                            <a:spcAft>
                              <a:spcPts val="100"/>
                            </a:spcAft>
                          </a:pPr>
                          <a:r>
                            <a:rPr lang="en-GB" sz="1700" dirty="0">
                              <a:effectLst/>
                            </a:rPr>
                            <a:t>Rank P</a:t>
                          </a: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rotWithShape="1">
                          <a:blip r:embed="rId4"/>
                          <a:stretch>
                            <a:fillRect l="-555882" t="-20290" r="-101471" b="-918841"/>
                          </a:stretch>
                        </a:blipFill>
                      </a:tcPr>
                    </a:tc>
                    <a:tc>
                      <a:txBody>
                        <a:bodyPr/>
                        <a:lstStyle/>
                        <a:p>
                          <a:endParaRPr lang="en-US"/>
                        </a:p>
                      </a:txBody>
                      <a:tcPr marL="68580" marR="68580" marT="0" marB="0">
                        <a:blipFill rotWithShape="1">
                          <a:blip r:embed="rId4"/>
                          <a:stretch>
                            <a:fillRect l="-651095" t="-20290" r="-730" b="-918841"/>
                          </a:stretch>
                        </a:blipFill>
                      </a:tcPr>
                    </a:tc>
                    <a:extLst>
                      <a:ext uri="{0D108BD9-81ED-4DB2-BD59-A6C34878D82A}">
                        <a16:rowId xmlns="" xmlns:a16="http://schemas.microsoft.com/office/drawing/2014/main" xmlns:a14="http://schemas.microsoft.com/office/drawing/2010/main" val="2653634047"/>
                      </a:ext>
                    </a:extLst>
                  </a:tr>
                  <a:tr h="383907">
                    <a:tc>
                      <a:txBody>
                        <a:bodyPr/>
                        <a:lstStyle/>
                        <a:p>
                          <a:pPr algn="ctr">
                            <a:spcBef>
                              <a:spcPts val="100"/>
                            </a:spcBef>
                            <a:spcAft>
                              <a:spcPts val="100"/>
                            </a:spcAft>
                          </a:pPr>
                          <a:r>
                            <a:rPr lang="en-GB" sz="1800" dirty="0">
                              <a:effectLst/>
                            </a:rPr>
                            <a:t>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962068640"/>
                      </a:ext>
                    </a:extLst>
                  </a:tr>
                  <a:tr h="383907">
                    <a:tc>
                      <a:txBody>
                        <a:bodyPr/>
                        <a:lstStyle/>
                        <a:p>
                          <a:pPr algn="ctr">
                            <a:spcBef>
                              <a:spcPts val="100"/>
                            </a:spcBef>
                            <a:spcAft>
                              <a:spcPts val="100"/>
                            </a:spcAft>
                          </a:pPr>
                          <a:r>
                            <a:rPr lang="en-GB" sz="1800">
                              <a:effectLst/>
                            </a:rPr>
                            <a:t>B</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2628103660"/>
                      </a:ext>
                    </a:extLst>
                  </a:tr>
                  <a:tr h="383907">
                    <a:tc>
                      <a:txBody>
                        <a:bodyPr/>
                        <a:lstStyle/>
                        <a:p>
                          <a:pPr algn="ctr">
                            <a:spcBef>
                              <a:spcPts val="100"/>
                            </a:spcBef>
                            <a:spcAft>
                              <a:spcPts val="100"/>
                            </a:spcAft>
                          </a:pPr>
                          <a:r>
                            <a:rPr lang="en-GB" sz="1800">
                              <a:effectLst/>
                            </a:rPr>
                            <a:t>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484261945"/>
                      </a:ext>
                    </a:extLst>
                  </a:tr>
                  <a:tr h="383907">
                    <a:tc>
                      <a:txBody>
                        <a:bodyPr/>
                        <a:lstStyle/>
                        <a:p>
                          <a:pPr algn="ctr">
                            <a:spcBef>
                              <a:spcPts val="100"/>
                            </a:spcBef>
                            <a:spcAft>
                              <a:spcPts val="100"/>
                            </a:spcAft>
                          </a:pPr>
                          <a:r>
                            <a:rPr lang="en-GB" sz="1800">
                              <a:effectLst/>
                            </a:rPr>
                            <a:t>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29</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414153921"/>
                      </a:ext>
                    </a:extLst>
                  </a:tr>
                  <a:tr h="383907">
                    <a:tc>
                      <a:txBody>
                        <a:bodyPr/>
                        <a:lstStyle/>
                        <a:p>
                          <a:pPr algn="ctr">
                            <a:spcBef>
                              <a:spcPts val="100"/>
                            </a:spcBef>
                            <a:spcAft>
                              <a:spcPts val="100"/>
                            </a:spcAft>
                          </a:pPr>
                          <a:r>
                            <a:rPr lang="en-GB" sz="1800">
                              <a:effectLst/>
                            </a:rPr>
                            <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401655741"/>
                      </a:ext>
                    </a:extLst>
                  </a:tr>
                  <a:tr h="383907">
                    <a:tc>
                      <a:txBody>
                        <a:bodyPr/>
                        <a:lstStyle/>
                        <a:p>
                          <a:pPr algn="ctr">
                            <a:spcBef>
                              <a:spcPts val="100"/>
                            </a:spcBef>
                            <a:spcAft>
                              <a:spcPts val="100"/>
                            </a:spcAft>
                          </a:pPr>
                          <a:r>
                            <a:rPr lang="en-GB" sz="1800">
                              <a:effectLst/>
                            </a:rPr>
                            <a:t>F</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136673606"/>
                      </a:ext>
                    </a:extLst>
                  </a:tr>
                  <a:tr h="383907">
                    <a:tc>
                      <a:txBody>
                        <a:bodyPr/>
                        <a:lstStyle/>
                        <a:p>
                          <a:pPr algn="ctr">
                            <a:spcBef>
                              <a:spcPts val="100"/>
                            </a:spcBef>
                            <a:spcAft>
                              <a:spcPts val="100"/>
                            </a:spcAft>
                          </a:pPr>
                          <a:r>
                            <a:rPr lang="en-GB" sz="1800">
                              <a:effectLst/>
                            </a:rPr>
                            <a:t>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22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268463903"/>
                      </a:ext>
                    </a:extLst>
                  </a:tr>
                  <a:tr h="383907">
                    <a:tc>
                      <a:txBody>
                        <a:bodyPr/>
                        <a:lstStyle/>
                        <a:p>
                          <a:pPr algn="ctr">
                            <a:spcBef>
                              <a:spcPts val="100"/>
                            </a:spcBef>
                            <a:spcAft>
                              <a:spcPts val="100"/>
                            </a:spcAft>
                          </a:pPr>
                          <a:r>
                            <a:rPr lang="en-GB" sz="1800">
                              <a:effectLst/>
                            </a:rPr>
                            <a:t>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20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384828294"/>
                      </a:ext>
                    </a:extLst>
                  </a:tr>
                  <a:tr h="383907">
                    <a:tc>
                      <a:txBody>
                        <a:bodyPr/>
                        <a:lstStyle/>
                        <a:p>
                          <a:pPr algn="ctr">
                            <a:spcBef>
                              <a:spcPts val="100"/>
                            </a:spcBef>
                            <a:spcAft>
                              <a:spcPts val="100"/>
                            </a:spcAft>
                          </a:pPr>
                          <a:r>
                            <a:rPr lang="en-GB" sz="1800">
                              <a:effectLst/>
                            </a:rPr>
                            <a:t>I</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621079271"/>
                      </a:ext>
                    </a:extLst>
                  </a:tr>
                  <a:tr h="383907">
                    <a:tc>
                      <a:txBody>
                        <a:bodyPr/>
                        <a:lstStyle/>
                        <a:p>
                          <a:pPr algn="ctr">
                            <a:spcBef>
                              <a:spcPts val="100"/>
                            </a:spcBef>
                            <a:spcAft>
                              <a:spcPts val="100"/>
                            </a:spcAft>
                          </a:pPr>
                          <a:r>
                            <a:rPr lang="en-GB" sz="1800" dirty="0">
                              <a:effectLst/>
                            </a:rPr>
                            <a:t>J</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a:effectLst/>
                            </a:rPr>
                            <a:t>17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36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441644995"/>
                      </a:ext>
                    </a:extLst>
                  </a:tr>
                </a:tbl>
              </a:graphicData>
            </a:graphic>
          </p:graphicFrame>
        </mc:Fallback>
      </mc:AlternateContent>
      <p:sp>
        <p:nvSpPr>
          <p:cNvPr id="5" name="TextBox 4">
            <a:extLst>
              <a:ext uri="{FF2B5EF4-FFF2-40B4-BE49-F238E27FC236}">
                <a16:creationId xmlns="" xmlns:a16="http://schemas.microsoft.com/office/drawing/2014/main" id="{8C857BEA-0265-2A45-8CEE-4D12CEEF3F66}"/>
              </a:ext>
            </a:extLst>
          </p:cNvPr>
          <p:cNvSpPr txBox="1"/>
          <p:nvPr/>
        </p:nvSpPr>
        <p:spPr>
          <a:xfrm>
            <a:off x="2377133" y="690557"/>
            <a:ext cx="9814867" cy="461665"/>
          </a:xfrm>
          <a:prstGeom prst="rect">
            <a:avLst/>
          </a:prstGeom>
          <a:noFill/>
        </p:spPr>
        <p:txBody>
          <a:bodyPr wrap="square" rtlCol="0">
            <a:spAutoFit/>
          </a:bodyPr>
          <a:lstStyle/>
          <a:p>
            <a:r>
              <a:rPr lang="en-US" sz="2400" dirty="0" smtClean="0"/>
              <a:t>Mathematics </a:t>
            </a:r>
            <a:r>
              <a:rPr lang="en-US" sz="2400" dirty="0"/>
              <a:t>and Physics marks for 10 </a:t>
            </a:r>
            <a:r>
              <a:rPr lang="en-US" sz="2400" dirty="0" smtClean="0"/>
              <a:t>students are given in this table.</a:t>
            </a:r>
            <a:endParaRPr lang="en-US" sz="2400" dirty="0"/>
          </a:p>
        </p:txBody>
      </p:sp>
      <mc:AlternateContent xmlns:mc="http://schemas.openxmlformats.org/markup-compatibility/2006">
        <mc:Choice xmlns:a14="http://schemas.microsoft.com/office/drawing/2010/main" Requires="a14">
          <p:sp>
            <p:nvSpPr>
              <p:cNvPr id="7" name="TextBox 6">
                <a:extLst>
                  <a:ext uri="{FF2B5EF4-FFF2-40B4-BE49-F238E27FC236}">
                    <a16:creationId xmlns="" xmlns:a16="http://schemas.microsoft.com/office/drawing/2014/main" id="{21C60EA9-8FA4-904A-903A-1FCDC7A71373}"/>
                  </a:ext>
                </a:extLst>
              </p:cNvPr>
              <p:cNvSpPr txBox="1"/>
              <p:nvPr/>
            </p:nvSpPr>
            <p:spPr>
              <a:xfrm>
                <a:off x="2377133" y="5956512"/>
                <a:ext cx="9720931" cy="830997"/>
              </a:xfrm>
              <a:prstGeom prst="rect">
                <a:avLst/>
              </a:prstGeom>
              <a:noFill/>
            </p:spPr>
            <p:txBody>
              <a:bodyPr wrap="none" rtlCol="0">
                <a:spAutoFit/>
              </a:bodyPr>
              <a:lstStyle/>
              <a:p>
                <a:r>
                  <a:rPr lang="en-US" sz="2400" dirty="0" smtClean="0"/>
                  <a:t>With </a:t>
                </a:r>
                <a14:m>
                  <m:oMath xmlns:m="http://schemas.openxmlformats.org/officeDocument/2006/math">
                    <m:r>
                      <a:rPr lang="en-GB" sz="2400" b="0" i="1" smtClean="0">
                        <a:latin typeface="Cambria Math"/>
                      </a:rPr>
                      <m:t>𝑛</m:t>
                    </m:r>
                  </m:oMath>
                </a14:m>
                <a:r>
                  <a:rPr lang="en-US" sz="2400" dirty="0" smtClean="0"/>
                  <a:t> </a:t>
                </a:r>
                <a:r>
                  <a:rPr lang="en-US" sz="2400" dirty="0"/>
                  <a:t>= </a:t>
                </a:r>
                <a:r>
                  <a:rPr lang="en-US" sz="2400" dirty="0" smtClean="0"/>
                  <a:t>10, </a:t>
                </a:r>
                <a:r>
                  <a:rPr lang="en-US" sz="2400" dirty="0"/>
                  <a:t>using the formula, we get </a:t>
                </a:r>
                <a:r>
                  <a:rPr lang="en-US" sz="2400" i="1" dirty="0">
                    <a:latin typeface="Times" pitchFamily="2" charset="0"/>
                  </a:rPr>
                  <a:t>r</a:t>
                </a:r>
                <a:r>
                  <a:rPr lang="en-US" sz="2400" dirty="0"/>
                  <a:t> = 0.64 to 2 decimal places, </a:t>
                </a:r>
              </a:p>
              <a:p>
                <a:r>
                  <a:rPr lang="en-US" sz="2400" dirty="0"/>
                  <a:t>showing positive correlation between Mathematics and Physics marks.</a:t>
                </a:r>
              </a:p>
            </p:txBody>
          </p:sp>
        </mc:Choice>
        <mc:Fallback>
          <p:sp>
            <p:nvSpPr>
              <p:cNvPr id="7" name="TextBox 6">
                <a:extLst>
                  <a:ext uri="{FF2B5EF4-FFF2-40B4-BE49-F238E27FC236}">
                    <a16:creationId xmlns="" xmlns:a16="http://schemas.microsoft.com/office/drawing/2014/main" id="{21C60EA9-8FA4-904A-903A-1FCDC7A71373}"/>
                  </a:ext>
                </a:extLst>
              </p:cNvPr>
              <p:cNvSpPr txBox="1">
                <a:spLocks noRot="1" noChangeAspect="1" noMove="1" noResize="1" noEditPoints="1" noAdjustHandles="1" noChangeArrowheads="1" noChangeShapeType="1" noTextEdit="1"/>
              </p:cNvSpPr>
              <p:nvPr/>
            </p:nvSpPr>
            <p:spPr>
              <a:xfrm>
                <a:off x="2377133" y="5956512"/>
                <a:ext cx="9720931" cy="830997"/>
              </a:xfrm>
              <a:prstGeom prst="rect">
                <a:avLst/>
              </a:prstGeom>
              <a:blipFill rotWithShape="1">
                <a:blip r:embed="rId5"/>
                <a:stretch>
                  <a:fillRect l="-1003" t="-5882" r="-752" b="-16912"/>
                </a:stretch>
              </a:blipFill>
            </p:spPr>
            <p:txBody>
              <a:bodyPr/>
              <a:lstStyle/>
              <a:p>
                <a:r>
                  <a:rPr lang="en-GB">
                    <a:noFill/>
                  </a:rPr>
                  <a:t> </a:t>
                </a:r>
              </a:p>
            </p:txBody>
          </p:sp>
        </mc:Fallback>
      </mc:AlternateContent>
      <p:sp>
        <p:nvSpPr>
          <p:cNvPr id="8" name="TextBox 7">
            <a:extLst>
              <a:ext uri="{FF2B5EF4-FFF2-40B4-BE49-F238E27FC236}">
                <a16:creationId xmlns="" xmlns:a16="http://schemas.microsoft.com/office/drawing/2014/main" id="{C9F03ED5-8AFD-3D4D-9BB5-FD5953FE69B5}"/>
              </a:ext>
            </a:extLst>
          </p:cNvPr>
          <p:cNvSpPr txBox="1"/>
          <p:nvPr/>
        </p:nvSpPr>
        <p:spPr>
          <a:xfrm>
            <a:off x="8472264" y="1674213"/>
            <a:ext cx="702365" cy="3862596"/>
          </a:xfrm>
          <a:prstGeom prst="rect">
            <a:avLst/>
          </a:prstGeom>
          <a:noFill/>
        </p:spPr>
        <p:txBody>
          <a:bodyPr wrap="square" rtlCol="0">
            <a:spAutoFit/>
          </a:bodyPr>
          <a:lstStyle/>
          <a:p>
            <a:pPr algn="ctr">
              <a:spcAft>
                <a:spcPts val="600"/>
              </a:spcAft>
            </a:pPr>
            <a:r>
              <a:rPr lang="en-US" dirty="0">
                <a:solidFill>
                  <a:srgbClr val="FF0000"/>
                </a:solidFill>
              </a:rPr>
              <a:t>3.5</a:t>
            </a:r>
          </a:p>
          <a:p>
            <a:pPr algn="ctr">
              <a:spcAft>
                <a:spcPts val="600"/>
              </a:spcAft>
            </a:pPr>
            <a:r>
              <a:rPr lang="en-US" dirty="0">
                <a:solidFill>
                  <a:srgbClr val="FF0000"/>
                </a:solidFill>
              </a:rPr>
              <a:t>2</a:t>
            </a:r>
          </a:p>
          <a:p>
            <a:pPr algn="ctr">
              <a:spcAft>
                <a:spcPts val="600"/>
              </a:spcAft>
            </a:pPr>
            <a:r>
              <a:rPr lang="en-US" dirty="0">
                <a:solidFill>
                  <a:srgbClr val="FF0000"/>
                </a:solidFill>
              </a:rPr>
              <a:t>10</a:t>
            </a:r>
          </a:p>
          <a:p>
            <a:pPr algn="ctr">
              <a:spcAft>
                <a:spcPts val="600"/>
              </a:spcAft>
            </a:pPr>
            <a:r>
              <a:rPr lang="en-US" dirty="0">
                <a:solidFill>
                  <a:srgbClr val="FF0000"/>
                </a:solidFill>
              </a:rPr>
              <a:t>1</a:t>
            </a:r>
          </a:p>
          <a:p>
            <a:pPr algn="ctr">
              <a:spcAft>
                <a:spcPts val="600"/>
              </a:spcAft>
            </a:pPr>
            <a:r>
              <a:rPr lang="en-US" dirty="0">
                <a:solidFill>
                  <a:srgbClr val="FF0000"/>
                </a:solidFill>
              </a:rPr>
              <a:t>7</a:t>
            </a:r>
          </a:p>
          <a:p>
            <a:pPr algn="ctr">
              <a:spcAft>
                <a:spcPts val="600"/>
              </a:spcAft>
            </a:pPr>
            <a:r>
              <a:rPr lang="en-US" dirty="0">
                <a:solidFill>
                  <a:srgbClr val="FF0000"/>
                </a:solidFill>
              </a:rPr>
              <a:t>8.5</a:t>
            </a:r>
          </a:p>
          <a:p>
            <a:pPr algn="ctr">
              <a:spcAft>
                <a:spcPts val="600"/>
              </a:spcAft>
            </a:pPr>
            <a:r>
              <a:rPr lang="en-US" dirty="0">
                <a:solidFill>
                  <a:srgbClr val="FF0000"/>
                </a:solidFill>
              </a:rPr>
              <a:t>8.5</a:t>
            </a:r>
          </a:p>
          <a:p>
            <a:pPr algn="ctr">
              <a:spcAft>
                <a:spcPts val="600"/>
              </a:spcAft>
            </a:pPr>
            <a:r>
              <a:rPr lang="en-US" dirty="0">
                <a:solidFill>
                  <a:srgbClr val="FF0000"/>
                </a:solidFill>
              </a:rPr>
              <a:t>3.5</a:t>
            </a:r>
          </a:p>
          <a:p>
            <a:pPr algn="ctr">
              <a:spcAft>
                <a:spcPts val="600"/>
              </a:spcAft>
            </a:pPr>
            <a:r>
              <a:rPr lang="en-US" dirty="0">
                <a:solidFill>
                  <a:srgbClr val="FF0000"/>
                </a:solidFill>
              </a:rPr>
              <a:t>5.5</a:t>
            </a:r>
          </a:p>
          <a:p>
            <a:pPr algn="ctr">
              <a:spcAft>
                <a:spcPts val="600"/>
              </a:spcAft>
            </a:pPr>
            <a:r>
              <a:rPr lang="en-US" dirty="0">
                <a:solidFill>
                  <a:srgbClr val="FF0000"/>
                </a:solidFill>
              </a:rPr>
              <a:t>5.5</a:t>
            </a:r>
          </a:p>
        </p:txBody>
      </p:sp>
      <p:sp>
        <p:nvSpPr>
          <p:cNvPr id="23" name="TextBox 22">
            <a:extLst>
              <a:ext uri="{FF2B5EF4-FFF2-40B4-BE49-F238E27FC236}">
                <a16:creationId xmlns="" xmlns:a16="http://schemas.microsoft.com/office/drawing/2014/main" id="{1BEDD6D1-3BB6-1345-8DD3-CCE68724ED4B}"/>
              </a:ext>
            </a:extLst>
          </p:cNvPr>
          <p:cNvSpPr txBox="1"/>
          <p:nvPr/>
        </p:nvSpPr>
        <p:spPr>
          <a:xfrm>
            <a:off x="9408368" y="1674213"/>
            <a:ext cx="702365" cy="3862596"/>
          </a:xfrm>
          <a:prstGeom prst="rect">
            <a:avLst/>
          </a:prstGeom>
          <a:noFill/>
        </p:spPr>
        <p:txBody>
          <a:bodyPr wrap="square" rtlCol="0">
            <a:spAutoFit/>
          </a:bodyPr>
          <a:lstStyle/>
          <a:p>
            <a:pPr algn="ctr">
              <a:spcAft>
                <a:spcPts val="600"/>
              </a:spcAft>
            </a:pPr>
            <a:r>
              <a:rPr lang="en-US" dirty="0">
                <a:solidFill>
                  <a:srgbClr val="FF0000"/>
                </a:solidFill>
              </a:rPr>
              <a:t>7</a:t>
            </a:r>
          </a:p>
          <a:p>
            <a:pPr algn="ctr">
              <a:spcAft>
                <a:spcPts val="600"/>
              </a:spcAft>
            </a:pPr>
            <a:r>
              <a:rPr lang="en-US" dirty="0">
                <a:solidFill>
                  <a:srgbClr val="FF0000"/>
                </a:solidFill>
              </a:rPr>
              <a:t>2</a:t>
            </a:r>
          </a:p>
          <a:p>
            <a:pPr algn="ctr">
              <a:spcAft>
                <a:spcPts val="600"/>
              </a:spcAft>
            </a:pPr>
            <a:r>
              <a:rPr lang="en-US" dirty="0">
                <a:solidFill>
                  <a:srgbClr val="FF0000"/>
                </a:solidFill>
              </a:rPr>
              <a:t>10</a:t>
            </a:r>
          </a:p>
          <a:p>
            <a:pPr algn="ctr">
              <a:spcAft>
                <a:spcPts val="600"/>
              </a:spcAft>
            </a:pPr>
            <a:r>
              <a:rPr lang="en-US" dirty="0">
                <a:solidFill>
                  <a:srgbClr val="FF0000"/>
                </a:solidFill>
              </a:rPr>
              <a:t>4</a:t>
            </a:r>
          </a:p>
          <a:p>
            <a:pPr algn="ctr">
              <a:spcAft>
                <a:spcPts val="600"/>
              </a:spcAft>
            </a:pPr>
            <a:r>
              <a:rPr lang="en-US" dirty="0">
                <a:solidFill>
                  <a:srgbClr val="FF0000"/>
                </a:solidFill>
              </a:rPr>
              <a:t>4</a:t>
            </a:r>
          </a:p>
          <a:p>
            <a:pPr algn="ctr">
              <a:spcAft>
                <a:spcPts val="600"/>
              </a:spcAft>
            </a:pPr>
            <a:r>
              <a:rPr lang="en-US" dirty="0">
                <a:solidFill>
                  <a:srgbClr val="FF0000"/>
                </a:solidFill>
              </a:rPr>
              <a:t>8</a:t>
            </a:r>
          </a:p>
          <a:p>
            <a:pPr algn="ctr">
              <a:spcAft>
                <a:spcPts val="600"/>
              </a:spcAft>
            </a:pPr>
            <a:r>
              <a:rPr lang="en-US" dirty="0">
                <a:solidFill>
                  <a:srgbClr val="FF0000"/>
                </a:solidFill>
              </a:rPr>
              <a:t>9</a:t>
            </a:r>
          </a:p>
          <a:p>
            <a:pPr algn="ctr">
              <a:spcAft>
                <a:spcPts val="600"/>
              </a:spcAft>
            </a:pPr>
            <a:r>
              <a:rPr lang="en-US" dirty="0">
                <a:solidFill>
                  <a:srgbClr val="FF0000"/>
                </a:solidFill>
              </a:rPr>
              <a:t>6</a:t>
            </a:r>
          </a:p>
          <a:p>
            <a:pPr algn="ctr">
              <a:spcAft>
                <a:spcPts val="600"/>
              </a:spcAft>
            </a:pPr>
            <a:r>
              <a:rPr lang="en-US" dirty="0">
                <a:solidFill>
                  <a:srgbClr val="FF0000"/>
                </a:solidFill>
              </a:rPr>
              <a:t>4</a:t>
            </a:r>
          </a:p>
          <a:p>
            <a:pPr algn="ctr">
              <a:spcAft>
                <a:spcPts val="600"/>
              </a:spcAft>
            </a:pPr>
            <a:r>
              <a:rPr lang="en-US" dirty="0">
                <a:solidFill>
                  <a:srgbClr val="FF0000"/>
                </a:solidFill>
              </a:rPr>
              <a:t>1</a:t>
            </a:r>
          </a:p>
        </p:txBody>
      </p:sp>
      <mc:AlternateContent xmlns:mc="http://schemas.openxmlformats.org/markup-compatibility/2006">
        <mc:Choice xmlns:a14="http://schemas.microsoft.com/office/drawing/2010/main" Requires="a14">
          <p:sp>
            <p:nvSpPr>
              <p:cNvPr id="27" name="TextBox 26">
                <a:extLst>
                  <a:ext uri="{FF2B5EF4-FFF2-40B4-BE49-F238E27FC236}">
                    <a16:creationId xmlns="" xmlns:a16="http://schemas.microsoft.com/office/drawing/2014/main" id="{F442BAEA-FC90-B94E-BDE6-C0DDA7F4456F}"/>
                  </a:ext>
                </a:extLst>
              </p:cNvPr>
              <p:cNvSpPr txBox="1"/>
              <p:nvPr/>
            </p:nvSpPr>
            <p:spPr>
              <a:xfrm>
                <a:off x="10200456" y="1689991"/>
                <a:ext cx="877727" cy="3862596"/>
              </a:xfrm>
              <a:prstGeom prst="rect">
                <a:avLst/>
              </a:prstGeom>
              <a:noFill/>
            </p:spPr>
            <p:txBody>
              <a:bodyPr wrap="square" rtlCol="0">
                <a:spAutoFit/>
              </a:bodyPr>
              <a:lstStyle/>
              <a:p>
                <a:pPr algn="ctr">
                  <a:spcAft>
                    <a:spcPts val="600"/>
                  </a:spcAft>
                </a:pPr>
                <a14:m>
                  <m:oMath xmlns:m="http://schemas.openxmlformats.org/officeDocument/2006/math">
                    <m:r>
                      <a:rPr lang="en-US" i="1">
                        <a:solidFill>
                          <a:srgbClr val="FF0000"/>
                        </a:solidFill>
                        <a:latin typeface="Cambria Math" panose="02040503050406030204" pitchFamily="18" charset="0"/>
                        <a:ea typeface="Cambria Math" panose="02040503050406030204" pitchFamily="18" charset="0"/>
                      </a:rPr>
                      <m:t>− </m:t>
                    </m:r>
                  </m:oMath>
                </a14:m>
                <a:r>
                  <a:rPr lang="en-US" dirty="0">
                    <a:solidFill>
                      <a:srgbClr val="FF0000"/>
                    </a:solidFill>
                  </a:rPr>
                  <a:t>3.5</a:t>
                </a:r>
              </a:p>
              <a:p>
                <a:pPr algn="ctr">
                  <a:spcAft>
                    <a:spcPts val="600"/>
                  </a:spcAft>
                </a:pPr>
                <a:r>
                  <a:rPr lang="en-US" dirty="0">
                    <a:solidFill>
                      <a:srgbClr val="FF0000"/>
                    </a:solidFill>
                  </a:rPr>
                  <a:t>0</a:t>
                </a:r>
              </a:p>
              <a:p>
                <a:pPr algn="ctr">
                  <a:spcAft>
                    <a:spcPts val="600"/>
                  </a:spcAft>
                </a:pPr>
                <a:r>
                  <a:rPr lang="en-US" dirty="0">
                    <a:solidFill>
                      <a:srgbClr val="FF0000"/>
                    </a:solidFill>
                  </a:rPr>
                  <a:t>0</a:t>
                </a:r>
              </a:p>
              <a:p>
                <a:pPr algn="ctr">
                  <a:spcAft>
                    <a:spcPts val="600"/>
                  </a:spcAft>
                </a:pPr>
                <a14:m>
                  <m:oMath xmlns:m="http://schemas.openxmlformats.org/officeDocument/2006/math">
                    <m:r>
                      <a:rPr lang="en-US" i="1">
                        <a:solidFill>
                          <a:srgbClr val="FF0000"/>
                        </a:solidFill>
                        <a:latin typeface="Cambria Math" panose="02040503050406030204" pitchFamily="18" charset="0"/>
                        <a:ea typeface="Cambria Math" panose="02040503050406030204" pitchFamily="18" charset="0"/>
                      </a:rPr>
                      <m:t>− </m:t>
                    </m:r>
                  </m:oMath>
                </a14:m>
                <a:r>
                  <a:rPr lang="en-US" dirty="0">
                    <a:solidFill>
                      <a:srgbClr val="FF0000"/>
                    </a:solidFill>
                  </a:rPr>
                  <a:t>3</a:t>
                </a:r>
              </a:p>
              <a:p>
                <a:pPr algn="ctr">
                  <a:spcAft>
                    <a:spcPts val="600"/>
                  </a:spcAft>
                </a:pPr>
                <a:r>
                  <a:rPr lang="en-US" dirty="0">
                    <a:solidFill>
                      <a:srgbClr val="FF0000"/>
                    </a:solidFill>
                  </a:rPr>
                  <a:t>3</a:t>
                </a:r>
              </a:p>
              <a:p>
                <a:pPr algn="ctr">
                  <a:spcAft>
                    <a:spcPts val="600"/>
                  </a:spcAft>
                </a:pPr>
                <a:r>
                  <a:rPr lang="en-US" dirty="0">
                    <a:solidFill>
                      <a:srgbClr val="FF0000"/>
                    </a:solidFill>
                  </a:rPr>
                  <a:t>0.5</a:t>
                </a:r>
              </a:p>
              <a:p>
                <a:pPr algn="ctr">
                  <a:spcAft>
                    <a:spcPts val="600"/>
                  </a:spcAft>
                </a:pPr>
                <a14:m>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a14:m>
                <a:r>
                  <a:rPr lang="en-US" dirty="0">
                    <a:solidFill>
                      <a:srgbClr val="FF0000"/>
                    </a:solidFill>
                  </a:rPr>
                  <a:t>0.5</a:t>
                </a:r>
              </a:p>
              <a:p>
                <a:pPr algn="ctr">
                  <a:spcAft>
                    <a:spcPts val="600"/>
                  </a:spcAft>
                </a:pPr>
                <a14:m>
                  <m:oMath xmlns:m="http://schemas.openxmlformats.org/officeDocument/2006/math">
                    <m:r>
                      <a:rPr lang="en-US" i="1">
                        <a:solidFill>
                          <a:srgbClr val="FF0000"/>
                        </a:solidFill>
                        <a:latin typeface="Cambria Math" panose="02040503050406030204" pitchFamily="18" charset="0"/>
                        <a:ea typeface="Cambria Math" panose="02040503050406030204" pitchFamily="18" charset="0"/>
                      </a:rPr>
                      <m:t>− </m:t>
                    </m:r>
                  </m:oMath>
                </a14:m>
                <a:r>
                  <a:rPr lang="en-US" dirty="0">
                    <a:solidFill>
                      <a:srgbClr val="FF0000"/>
                    </a:solidFill>
                  </a:rPr>
                  <a:t>2.5</a:t>
                </a:r>
              </a:p>
              <a:p>
                <a:pPr algn="ctr">
                  <a:spcAft>
                    <a:spcPts val="600"/>
                  </a:spcAft>
                </a:pPr>
                <a:r>
                  <a:rPr lang="en-US" dirty="0">
                    <a:solidFill>
                      <a:srgbClr val="FF0000"/>
                    </a:solidFill>
                  </a:rPr>
                  <a:t>1.5</a:t>
                </a:r>
              </a:p>
              <a:p>
                <a:pPr algn="ctr">
                  <a:spcAft>
                    <a:spcPts val="600"/>
                  </a:spcAft>
                </a:pPr>
                <a:r>
                  <a:rPr lang="en-US" dirty="0">
                    <a:solidFill>
                      <a:srgbClr val="FF0000"/>
                    </a:solidFill>
                  </a:rPr>
                  <a:t>4.5</a:t>
                </a:r>
              </a:p>
            </p:txBody>
          </p:sp>
        </mc:Choice>
        <mc:Fallback>
          <p:sp>
            <p:nvSpPr>
              <p:cNvPr id="27" name="TextBox 26">
                <a:extLst>
                  <a:ext uri="{FF2B5EF4-FFF2-40B4-BE49-F238E27FC236}">
                    <a16:creationId xmlns="" xmlns:a16="http://schemas.microsoft.com/office/drawing/2014/main" xmlns:a14="http://schemas.microsoft.com/office/drawing/2010/main" id="{F442BAEA-FC90-B94E-BDE6-C0DDA7F4456F}"/>
                  </a:ext>
                </a:extLst>
              </p:cNvPr>
              <p:cNvSpPr txBox="1">
                <a:spLocks noRot="1" noChangeAspect="1" noMove="1" noResize="1" noEditPoints="1" noAdjustHandles="1" noChangeArrowheads="1" noChangeShapeType="1" noTextEdit="1"/>
              </p:cNvSpPr>
              <p:nvPr/>
            </p:nvSpPr>
            <p:spPr>
              <a:xfrm>
                <a:off x="10200456" y="1689991"/>
                <a:ext cx="877727" cy="3862596"/>
              </a:xfrm>
              <a:prstGeom prst="rect">
                <a:avLst/>
              </a:prstGeom>
              <a:blipFill rotWithShape="1">
                <a:blip r:embed="rId6"/>
                <a:stretch>
                  <a:fillRect t="-631" r="-2083" b="-1893"/>
                </a:stretch>
              </a:blipFill>
            </p:spPr>
            <p:txBody>
              <a:bodyPr/>
              <a:lstStyle/>
              <a:p>
                <a:r>
                  <a:rPr lang="en-GB">
                    <a:noFill/>
                  </a:rPr>
                  <a:t> </a:t>
                </a:r>
              </a:p>
            </p:txBody>
          </p:sp>
        </mc:Fallback>
      </mc:AlternateContent>
      <p:sp>
        <p:nvSpPr>
          <p:cNvPr id="28" name="TextBox 27">
            <a:extLst>
              <a:ext uri="{FF2B5EF4-FFF2-40B4-BE49-F238E27FC236}">
                <a16:creationId xmlns="" xmlns:a16="http://schemas.microsoft.com/office/drawing/2014/main" id="{E2EE2E0A-0B0D-5E4A-A99F-C14A12915EC8}"/>
              </a:ext>
            </a:extLst>
          </p:cNvPr>
          <p:cNvSpPr txBox="1"/>
          <p:nvPr/>
        </p:nvSpPr>
        <p:spPr>
          <a:xfrm>
            <a:off x="11072759" y="1689991"/>
            <a:ext cx="877727" cy="3862596"/>
          </a:xfrm>
          <a:prstGeom prst="rect">
            <a:avLst/>
          </a:prstGeom>
          <a:noFill/>
        </p:spPr>
        <p:txBody>
          <a:bodyPr wrap="square" rtlCol="0">
            <a:spAutoFit/>
          </a:bodyPr>
          <a:lstStyle/>
          <a:p>
            <a:pPr algn="ctr">
              <a:spcAft>
                <a:spcPts val="600"/>
              </a:spcAft>
            </a:pPr>
            <a:r>
              <a:rPr lang="en-US" dirty="0">
                <a:solidFill>
                  <a:srgbClr val="FF0000"/>
                </a:solidFill>
              </a:rPr>
              <a:t>12.25</a:t>
            </a:r>
          </a:p>
          <a:p>
            <a:pPr algn="ctr">
              <a:spcAft>
                <a:spcPts val="600"/>
              </a:spcAft>
            </a:pPr>
            <a:r>
              <a:rPr lang="en-US" dirty="0">
                <a:solidFill>
                  <a:srgbClr val="FF0000"/>
                </a:solidFill>
              </a:rPr>
              <a:t>0</a:t>
            </a:r>
          </a:p>
          <a:p>
            <a:pPr algn="ctr">
              <a:spcAft>
                <a:spcPts val="600"/>
              </a:spcAft>
            </a:pPr>
            <a:r>
              <a:rPr lang="en-US" dirty="0">
                <a:solidFill>
                  <a:srgbClr val="FF0000"/>
                </a:solidFill>
              </a:rPr>
              <a:t>0</a:t>
            </a:r>
          </a:p>
          <a:p>
            <a:pPr algn="ctr">
              <a:spcAft>
                <a:spcPts val="600"/>
              </a:spcAft>
            </a:pPr>
            <a:r>
              <a:rPr lang="en-US" dirty="0">
                <a:solidFill>
                  <a:srgbClr val="FF0000"/>
                </a:solidFill>
              </a:rPr>
              <a:t>9</a:t>
            </a:r>
          </a:p>
          <a:p>
            <a:pPr algn="ctr">
              <a:spcAft>
                <a:spcPts val="600"/>
              </a:spcAft>
            </a:pPr>
            <a:r>
              <a:rPr lang="en-US" dirty="0">
                <a:solidFill>
                  <a:srgbClr val="FF0000"/>
                </a:solidFill>
              </a:rPr>
              <a:t>9</a:t>
            </a:r>
          </a:p>
          <a:p>
            <a:pPr algn="ctr">
              <a:spcAft>
                <a:spcPts val="600"/>
              </a:spcAft>
            </a:pPr>
            <a:r>
              <a:rPr lang="en-US" dirty="0">
                <a:solidFill>
                  <a:srgbClr val="FF0000"/>
                </a:solidFill>
              </a:rPr>
              <a:t>0.25</a:t>
            </a:r>
          </a:p>
          <a:p>
            <a:pPr algn="ctr">
              <a:spcAft>
                <a:spcPts val="600"/>
              </a:spcAft>
            </a:pPr>
            <a:r>
              <a:rPr lang="en-US" dirty="0">
                <a:solidFill>
                  <a:srgbClr val="FF0000"/>
                </a:solidFill>
              </a:rPr>
              <a:t>0.25</a:t>
            </a:r>
          </a:p>
          <a:p>
            <a:pPr algn="ctr">
              <a:spcAft>
                <a:spcPts val="600"/>
              </a:spcAft>
            </a:pPr>
            <a:r>
              <a:rPr lang="en-US" dirty="0">
                <a:solidFill>
                  <a:srgbClr val="FF0000"/>
                </a:solidFill>
              </a:rPr>
              <a:t>6.25</a:t>
            </a:r>
          </a:p>
          <a:p>
            <a:pPr algn="ctr">
              <a:spcAft>
                <a:spcPts val="600"/>
              </a:spcAft>
            </a:pPr>
            <a:r>
              <a:rPr lang="en-US" dirty="0">
                <a:solidFill>
                  <a:srgbClr val="FF0000"/>
                </a:solidFill>
              </a:rPr>
              <a:t>2.25</a:t>
            </a:r>
          </a:p>
          <a:p>
            <a:pPr algn="ctr">
              <a:spcAft>
                <a:spcPts val="600"/>
              </a:spcAft>
            </a:pPr>
            <a:r>
              <a:rPr lang="en-US" dirty="0">
                <a:solidFill>
                  <a:srgbClr val="FF0000"/>
                </a:solidFill>
              </a:rPr>
              <a:t>20.25</a:t>
            </a:r>
          </a:p>
        </p:txBody>
      </p:sp>
      <p:sp>
        <p:nvSpPr>
          <p:cNvPr id="22" name="TextBox 21">
            <a:extLst>
              <a:ext uri="{FF2B5EF4-FFF2-40B4-BE49-F238E27FC236}">
                <a16:creationId xmlns="" xmlns:a16="http://schemas.microsoft.com/office/drawing/2014/main" id="{F70A93A3-D1E2-4141-9A20-09FCED617A6E}"/>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Tree>
    <p:extLst>
      <p:ext uri="{BB962C8B-B14F-4D97-AF65-F5344CB8AC3E}">
        <p14:creationId xmlns:p14="http://schemas.microsoft.com/office/powerpoint/2010/main" val="227180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5" grpId="0"/>
      <p:bldP spid="7" grpId="0"/>
      <p:bldP spid="8" grpId="0"/>
      <p:bldP spid="23"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77077"/>
            <a:ext cx="10081120" cy="600741"/>
          </a:xfrm>
        </p:spPr>
        <p:txBody>
          <a:bodyPr/>
          <a:lstStyle/>
          <a:p>
            <a:r>
              <a:rPr lang="en-GB" sz="2800" b="1" dirty="0">
                <a:latin typeface="Arial" panose="020B0604020202020204" pitchFamily="34" charset="0"/>
                <a:cs typeface="Arial" panose="020B0604020202020204" pitchFamily="34" charset="0"/>
              </a:rPr>
              <a:t>Section 2: Fitness Check</a:t>
            </a:r>
          </a:p>
        </p:txBody>
      </p:sp>
      <p:sp>
        <p:nvSpPr>
          <p:cNvPr id="16" name="TextBox 15">
            <a:extLst>
              <a:ext uri="{FF2B5EF4-FFF2-40B4-BE49-F238E27FC236}">
                <a16:creationId xmlns="" xmlns:a16="http://schemas.microsoft.com/office/drawing/2014/main" id="{891D526A-A5AE-E84A-9CCE-5242F33E4DD7}"/>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
        <p:nvSpPr>
          <p:cNvPr id="5" name="Rectangle 4">
            <a:extLst>
              <a:ext uri="{FF2B5EF4-FFF2-40B4-BE49-F238E27FC236}">
                <a16:creationId xmlns="" xmlns:a16="http://schemas.microsoft.com/office/drawing/2014/main" id="{D7C8D552-C907-544F-B66D-9BA457A1EA3A}"/>
              </a:ext>
            </a:extLst>
          </p:cNvPr>
          <p:cNvSpPr/>
          <p:nvPr/>
        </p:nvSpPr>
        <p:spPr>
          <a:xfrm>
            <a:off x="2351584" y="677818"/>
            <a:ext cx="9865096" cy="1200329"/>
          </a:xfrm>
          <a:prstGeom prst="rect">
            <a:avLst/>
          </a:prstGeom>
        </p:spPr>
        <p:txBody>
          <a:bodyPr wrap="square">
            <a:spAutoFit/>
          </a:bodyPr>
          <a:lstStyle/>
          <a:p>
            <a:pPr>
              <a:spcAft>
                <a:spcPts val="600"/>
              </a:spcAft>
            </a:pPr>
            <a:r>
              <a:rPr lang="en-US" sz="2400" dirty="0"/>
              <a:t>In a music festival, each competitor </a:t>
            </a:r>
            <a:r>
              <a:rPr lang="en-US" sz="2400" dirty="0" smtClean="0"/>
              <a:t>was</a:t>
            </a:r>
            <a:r>
              <a:rPr lang="en-US" sz="2400" dirty="0" smtClean="0"/>
              <a:t> </a:t>
            </a:r>
            <a:r>
              <a:rPr lang="en-US" sz="2400" dirty="0"/>
              <a:t>judged on </a:t>
            </a:r>
            <a:r>
              <a:rPr lang="en-US" sz="2400" dirty="0" smtClean="0"/>
              <a:t>their</a:t>
            </a:r>
            <a:r>
              <a:rPr lang="en-US" sz="2400" dirty="0" smtClean="0"/>
              <a:t> </a:t>
            </a:r>
            <a:r>
              <a:rPr lang="en-US" sz="2400" dirty="0"/>
              <a:t>performance on two different musical instruments. The judge </a:t>
            </a:r>
            <a:r>
              <a:rPr lang="en-US" sz="2400" dirty="0" smtClean="0"/>
              <a:t>awarded </a:t>
            </a:r>
            <a:r>
              <a:rPr lang="en-US" sz="2400" dirty="0"/>
              <a:t>marks out of 100 for each instrument, as shown below.</a:t>
            </a:r>
          </a:p>
        </p:txBody>
      </p:sp>
      <p:sp>
        <p:nvSpPr>
          <p:cNvPr id="6" name="Rectangle 5">
            <a:extLst>
              <a:ext uri="{FF2B5EF4-FFF2-40B4-BE49-F238E27FC236}">
                <a16:creationId xmlns="" xmlns:a16="http://schemas.microsoft.com/office/drawing/2014/main" id="{A39202EA-BEDC-A24A-B073-B66CD0391309}"/>
              </a:ext>
            </a:extLst>
          </p:cNvPr>
          <p:cNvSpPr/>
          <p:nvPr/>
        </p:nvSpPr>
        <p:spPr>
          <a:xfrm>
            <a:off x="2328515" y="4508102"/>
            <a:ext cx="9721080" cy="2308324"/>
          </a:xfrm>
          <a:prstGeom prst="rect">
            <a:avLst/>
          </a:prstGeom>
        </p:spPr>
        <p:txBody>
          <a:bodyPr wrap="square">
            <a:spAutoFit/>
          </a:bodyPr>
          <a:lstStyle/>
          <a:p>
            <a:r>
              <a:rPr lang="en-US" dirty="0"/>
              <a:t>b</a:t>
            </a:r>
            <a:r>
              <a:rPr lang="en-US" sz="2400" dirty="0"/>
              <a:t>)  It was later discovered that the marks from one of the judges, for 	one competitor, had been misread.  This competitor should have 	had 10 more marks on his second instrument. The mark was 	changed and on </a:t>
            </a:r>
            <a:r>
              <a:rPr lang="en-US" sz="2400" dirty="0" smtClean="0"/>
              <a:t>re-calculation </a:t>
            </a:r>
            <a:r>
              <a:rPr lang="en-US" sz="2400" dirty="0"/>
              <a:t>it was found that the correlation 	coefficient remained the same at 0.96. Which competitor's mark 	was originally incorrect?</a:t>
            </a:r>
          </a:p>
        </p:txBody>
      </p:sp>
      <p:pic>
        <p:nvPicPr>
          <p:cNvPr id="9" name="Picture 8">
            <a:extLst>
              <a:ext uri="{FF2B5EF4-FFF2-40B4-BE49-F238E27FC236}">
                <a16:creationId xmlns="" xmlns:a16="http://schemas.microsoft.com/office/drawing/2014/main" id="{7B9017B8-E9C6-E547-9AC8-742FCBDD49E3}"/>
              </a:ext>
            </a:extLst>
          </p:cNvPr>
          <p:cNvPicPr>
            <a:picLocks noChangeAspect="1"/>
          </p:cNvPicPr>
          <p:nvPr/>
        </p:nvPicPr>
        <p:blipFill>
          <a:blip r:embed="rId3"/>
          <a:stretch>
            <a:fillRect/>
          </a:stretch>
        </p:blipFill>
        <p:spPr>
          <a:xfrm>
            <a:off x="2927648" y="1920399"/>
            <a:ext cx="8568952" cy="1632896"/>
          </a:xfrm>
          <a:prstGeom prst="rect">
            <a:avLst/>
          </a:prstGeom>
        </p:spPr>
      </p:pic>
      <p:sp>
        <p:nvSpPr>
          <p:cNvPr id="15" name="TextBox 14">
            <a:extLst>
              <a:ext uri="{FF2B5EF4-FFF2-40B4-BE49-F238E27FC236}">
                <a16:creationId xmlns="" xmlns:a16="http://schemas.microsoft.com/office/drawing/2014/main" id="{CB7BB1A1-1CAE-F441-8E7F-C6021D12B874}"/>
              </a:ext>
            </a:extLst>
          </p:cNvPr>
          <p:cNvSpPr txBox="1"/>
          <p:nvPr/>
        </p:nvSpPr>
        <p:spPr>
          <a:xfrm>
            <a:off x="2328515" y="3576356"/>
            <a:ext cx="9320832" cy="830997"/>
          </a:xfrm>
          <a:prstGeom prst="rect">
            <a:avLst/>
          </a:prstGeom>
          <a:noFill/>
        </p:spPr>
        <p:txBody>
          <a:bodyPr wrap="square" rtlCol="0">
            <a:spAutoFit/>
          </a:bodyPr>
          <a:lstStyle/>
          <a:p>
            <a:r>
              <a:rPr lang="en-US" dirty="0"/>
              <a:t>a</a:t>
            </a:r>
            <a:r>
              <a:rPr lang="en-US" sz="2400" dirty="0"/>
              <a:t>)  Determine the rank correlation coefficient for this </a:t>
            </a:r>
            <a:r>
              <a:rPr lang="en-US" sz="2400" dirty="0" smtClean="0"/>
              <a:t>data; what </a:t>
            </a:r>
            <a:r>
              <a:rPr lang="en-US" sz="2400" dirty="0"/>
              <a:t>	does it show?</a:t>
            </a:r>
          </a:p>
        </p:txBody>
      </p:sp>
      <p:sp>
        <p:nvSpPr>
          <p:cNvPr id="17" name="TextBox 16">
            <a:extLst>
              <a:ext uri="{FF2B5EF4-FFF2-40B4-BE49-F238E27FC236}">
                <a16:creationId xmlns="" xmlns:a16="http://schemas.microsoft.com/office/drawing/2014/main" id="{665709A5-09DD-5941-9CCD-C3C65463BCC5}"/>
              </a:ext>
            </a:extLst>
          </p:cNvPr>
          <p:cNvSpPr txBox="1"/>
          <p:nvPr/>
        </p:nvSpPr>
        <p:spPr>
          <a:xfrm>
            <a:off x="5375920" y="3991854"/>
            <a:ext cx="5976664" cy="461665"/>
          </a:xfrm>
          <a:prstGeom prst="rect">
            <a:avLst/>
          </a:prstGeom>
          <a:noFill/>
        </p:spPr>
        <p:txBody>
          <a:bodyPr wrap="square" rtlCol="0">
            <a:spAutoFit/>
          </a:bodyPr>
          <a:lstStyle/>
          <a:p>
            <a:r>
              <a:rPr lang="en-US" sz="2400" dirty="0">
                <a:solidFill>
                  <a:srgbClr val="FF0000"/>
                </a:solidFill>
              </a:rPr>
              <a:t>0.96; very positive correlation</a:t>
            </a:r>
          </a:p>
        </p:txBody>
      </p:sp>
      <p:sp>
        <p:nvSpPr>
          <p:cNvPr id="18" name="TextBox 17">
            <a:extLst>
              <a:ext uri="{FF2B5EF4-FFF2-40B4-BE49-F238E27FC236}">
                <a16:creationId xmlns="" xmlns:a16="http://schemas.microsoft.com/office/drawing/2014/main" id="{526D569E-A8A0-EE4C-9F32-DE574155D63E}"/>
              </a:ext>
            </a:extLst>
          </p:cNvPr>
          <p:cNvSpPr txBox="1"/>
          <p:nvPr/>
        </p:nvSpPr>
        <p:spPr>
          <a:xfrm>
            <a:off x="6494101" y="6380813"/>
            <a:ext cx="3492389" cy="461665"/>
          </a:xfrm>
          <a:prstGeom prst="rect">
            <a:avLst/>
          </a:prstGeom>
          <a:noFill/>
        </p:spPr>
        <p:txBody>
          <a:bodyPr wrap="square" rtlCol="0">
            <a:spAutoFit/>
          </a:bodyPr>
          <a:lstStyle/>
          <a:p>
            <a:r>
              <a:rPr lang="en-US" sz="2400" dirty="0">
                <a:solidFill>
                  <a:srgbClr val="FF0000"/>
                </a:solidFill>
              </a:rPr>
              <a:t>Competitor C</a:t>
            </a:r>
          </a:p>
        </p:txBody>
      </p:sp>
    </p:spTree>
    <p:extLst>
      <p:ext uri="{BB962C8B-B14F-4D97-AF65-F5344CB8AC3E}">
        <p14:creationId xmlns:p14="http://schemas.microsoft.com/office/powerpoint/2010/main" val="394543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5"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the first section,</a:t>
            </a:r>
            <a:br>
              <a:rPr lang="en-US" altLang="en-US" sz="2400" dirty="0">
                <a:solidFill>
                  <a:srgbClr val="00B050"/>
                </a:solidFill>
              </a:rPr>
            </a:br>
            <a:r>
              <a:rPr lang="en-US" altLang="en-US" sz="2400" dirty="0">
                <a:solidFill>
                  <a:srgbClr val="00B050"/>
                </a:solidFill>
              </a:rPr>
              <a:t>click to continue to the next Section</a:t>
            </a:r>
            <a:endParaRPr lang="en-US" altLang="en-US" sz="2400" b="1" dirty="0">
              <a:solidFill>
                <a:srgbClr val="00B050"/>
              </a:solidFill>
            </a:endParaRPr>
          </a:p>
        </p:txBody>
      </p:sp>
      <p:sp>
        <p:nvSpPr>
          <p:cNvPr id="13"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2 </a:t>
            </a:r>
          </a:p>
        </p:txBody>
      </p:sp>
    </p:spTree>
    <p:extLst>
      <p:ext uri="{BB962C8B-B14F-4D97-AF65-F5344CB8AC3E}">
        <p14:creationId xmlns:p14="http://schemas.microsoft.com/office/powerpoint/2010/main" val="328227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9576" y="0"/>
            <a:ext cx="9912424" cy="619876"/>
          </a:xfrm>
        </p:spPr>
        <p:txBody>
          <a:bodyPr/>
          <a:lstStyle/>
          <a:p>
            <a:r>
              <a:rPr lang="en-US" sz="2800" b="1" dirty="0"/>
              <a:t>Correlation Coefficients</a:t>
            </a:r>
            <a:r>
              <a:rPr lang="en-US" sz="2400" b="1" dirty="0"/>
              <a:t/>
            </a:r>
            <a:br>
              <a:rPr lang="en-US" sz="2400" b="1" dirty="0"/>
            </a:br>
            <a:endParaRPr lang="en-GB" sz="24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 xmlns:a16="http://schemas.microsoft.com/office/drawing/2014/main" id="{25BAA491-86BD-7B4F-A79A-0E2596B9EF5A}"/>
              </a:ext>
            </a:extLst>
          </p:cNvPr>
          <p:cNvSpPr txBox="1"/>
          <p:nvPr/>
        </p:nvSpPr>
        <p:spPr>
          <a:xfrm>
            <a:off x="2422072" y="708795"/>
            <a:ext cx="9002520" cy="907941"/>
          </a:xfrm>
          <a:prstGeom prst="rect">
            <a:avLst/>
          </a:prstGeom>
          <a:noFill/>
        </p:spPr>
        <p:txBody>
          <a:bodyPr wrap="square" rtlCol="0">
            <a:spAutoFit/>
          </a:bodyPr>
          <a:lstStyle/>
          <a:p>
            <a:pPr>
              <a:spcBef>
                <a:spcPts val="600"/>
              </a:spcBef>
              <a:spcAft>
                <a:spcPts val="600"/>
              </a:spcAft>
            </a:pPr>
            <a:r>
              <a:rPr lang="en-US" sz="2400" dirty="0"/>
              <a:t>There are many other correlation coefficients.</a:t>
            </a:r>
          </a:p>
          <a:p>
            <a:r>
              <a:rPr lang="en-US" sz="2400" dirty="0"/>
              <a:t>What is the advantage of Spearman’s Correlation Coefficient?</a:t>
            </a:r>
          </a:p>
        </p:txBody>
      </p:sp>
      <p:sp>
        <p:nvSpPr>
          <p:cNvPr id="30" name="TextBox 29">
            <a:extLst>
              <a:ext uri="{FF2B5EF4-FFF2-40B4-BE49-F238E27FC236}">
                <a16:creationId xmlns="" xmlns:a16="http://schemas.microsoft.com/office/drawing/2014/main" id="{6E627128-A3F4-F54D-BA22-5A38B0FD8F44}"/>
              </a:ext>
            </a:extLst>
          </p:cNvPr>
          <p:cNvSpPr txBox="1"/>
          <p:nvPr/>
        </p:nvSpPr>
        <p:spPr>
          <a:xfrm>
            <a:off x="2399117" y="1581499"/>
            <a:ext cx="6466115" cy="461665"/>
          </a:xfrm>
          <a:prstGeom prst="rect">
            <a:avLst/>
          </a:prstGeom>
          <a:noFill/>
        </p:spPr>
        <p:txBody>
          <a:bodyPr wrap="square" rtlCol="0">
            <a:spAutoFit/>
          </a:bodyPr>
          <a:lstStyle/>
          <a:p>
            <a:r>
              <a:rPr lang="en-US" sz="2400" dirty="0"/>
              <a:t>                                 </a:t>
            </a:r>
            <a:r>
              <a:rPr lang="en-US" sz="2400" dirty="0">
                <a:solidFill>
                  <a:srgbClr val="FF0000"/>
                </a:solidFill>
              </a:rPr>
              <a:t>Easy to calculate</a:t>
            </a:r>
          </a:p>
        </p:txBody>
      </p:sp>
      <p:sp>
        <p:nvSpPr>
          <p:cNvPr id="31" name="TextBox 30">
            <a:extLst>
              <a:ext uri="{FF2B5EF4-FFF2-40B4-BE49-F238E27FC236}">
                <a16:creationId xmlns="" xmlns:a16="http://schemas.microsoft.com/office/drawing/2014/main" id="{48299DE9-7D33-4745-B17F-3C22B1809BCD}"/>
              </a:ext>
            </a:extLst>
          </p:cNvPr>
          <p:cNvSpPr txBox="1"/>
          <p:nvPr/>
        </p:nvSpPr>
        <p:spPr>
          <a:xfrm>
            <a:off x="2422070" y="2069483"/>
            <a:ext cx="9578585" cy="830997"/>
          </a:xfrm>
          <a:prstGeom prst="rect">
            <a:avLst/>
          </a:prstGeom>
          <a:noFill/>
        </p:spPr>
        <p:txBody>
          <a:bodyPr wrap="square" rtlCol="0">
            <a:spAutoFit/>
          </a:bodyPr>
          <a:lstStyle/>
          <a:p>
            <a:r>
              <a:rPr lang="en-US" sz="2400" dirty="0"/>
              <a:t>What do you think is one of the main disadvantages of Spearman’s Correlation Coefficient? </a:t>
            </a:r>
          </a:p>
        </p:txBody>
      </p:sp>
      <p:sp>
        <p:nvSpPr>
          <p:cNvPr id="32" name="TextBox 31">
            <a:extLst>
              <a:ext uri="{FF2B5EF4-FFF2-40B4-BE49-F238E27FC236}">
                <a16:creationId xmlns="" xmlns:a16="http://schemas.microsoft.com/office/drawing/2014/main" id="{4726FC89-A9B7-384A-B8F5-A9095EB673D6}"/>
              </a:ext>
            </a:extLst>
          </p:cNvPr>
          <p:cNvSpPr txBox="1"/>
          <p:nvPr/>
        </p:nvSpPr>
        <p:spPr>
          <a:xfrm>
            <a:off x="3134447" y="2898341"/>
            <a:ext cx="6635483" cy="461665"/>
          </a:xfrm>
          <a:prstGeom prst="rect">
            <a:avLst/>
          </a:prstGeom>
          <a:noFill/>
        </p:spPr>
        <p:txBody>
          <a:bodyPr wrap="square" rtlCol="0">
            <a:spAutoFit/>
          </a:bodyPr>
          <a:lstStyle/>
          <a:p>
            <a:r>
              <a:rPr lang="en-US" dirty="0">
                <a:solidFill>
                  <a:srgbClr val="FF0000"/>
                </a:solidFill>
              </a:rPr>
              <a:t>                 </a:t>
            </a:r>
            <a:r>
              <a:rPr lang="en-US" sz="2400" dirty="0">
                <a:solidFill>
                  <a:srgbClr val="FF0000"/>
                </a:solidFill>
              </a:rPr>
              <a:t>Ranking the data </a:t>
            </a:r>
            <a:r>
              <a:rPr lang="en-US" sz="2400" dirty="0" smtClean="0">
                <a:solidFill>
                  <a:srgbClr val="FF0000"/>
                </a:solidFill>
              </a:rPr>
              <a:t>loses </a:t>
            </a:r>
            <a:r>
              <a:rPr lang="en-US" sz="2400" dirty="0">
                <a:solidFill>
                  <a:srgbClr val="FF0000"/>
                </a:solidFill>
              </a:rPr>
              <a:t>accuracy </a:t>
            </a:r>
          </a:p>
        </p:txBody>
      </p:sp>
      <p:sp>
        <p:nvSpPr>
          <p:cNvPr id="33" name="TextBox 32">
            <a:extLst>
              <a:ext uri="{FF2B5EF4-FFF2-40B4-BE49-F238E27FC236}">
                <a16:creationId xmlns="" xmlns:a16="http://schemas.microsoft.com/office/drawing/2014/main" id="{743D7F89-51DF-4549-851D-3C514C0D0EC4}"/>
              </a:ext>
            </a:extLst>
          </p:cNvPr>
          <p:cNvSpPr txBox="1"/>
          <p:nvPr/>
        </p:nvSpPr>
        <p:spPr>
          <a:xfrm>
            <a:off x="2422072" y="3429001"/>
            <a:ext cx="9578583" cy="1232966"/>
          </a:xfrm>
          <a:prstGeom prst="rect">
            <a:avLst/>
          </a:prstGeom>
          <a:noFill/>
        </p:spPr>
        <p:txBody>
          <a:bodyPr wrap="square" rtlCol="0">
            <a:spAutoFit/>
          </a:bodyPr>
          <a:lstStyle/>
          <a:p>
            <a:r>
              <a:rPr lang="en-US" sz="2400" dirty="0"/>
              <a:t>Another correlation coefficient that does not lose the accuracy is the Product Moment Correlation Coefficient (PMCC) but is is more complicated to calculate. Here is the formula for the PMCC:</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 xmlns:a16="http://schemas.microsoft.com/office/drawing/2014/main" id="{3449D117-8B9B-854D-BBD8-340773715A79}"/>
                  </a:ext>
                </a:extLst>
              </p:cNvPr>
              <p:cNvSpPr txBox="1"/>
              <p:nvPr/>
            </p:nvSpPr>
            <p:spPr>
              <a:xfrm>
                <a:off x="3459757" y="4922851"/>
                <a:ext cx="7028731" cy="906787"/>
              </a:xfrm>
              <a:prstGeom prst="rect">
                <a:avLst/>
              </a:prstGeom>
              <a:noFill/>
            </p:spPr>
            <p:txBody>
              <a:bodyPr wrap="square" rtlCol="0">
                <a:spAutoFit/>
              </a:bodyPr>
              <a:lstStyle/>
              <a:p>
                <a:r>
                  <a:rPr lang="en-US" sz="3200" i="1" dirty="0"/>
                  <a:t>          r</a:t>
                </a:r>
                <a:r>
                  <a:rPr lang="en-US" sz="3200" dirty="0"/>
                  <a:t> =  </a:t>
                </a:r>
                <a14:m>
                  <m:oMath xmlns:m="http://schemas.openxmlformats.org/officeDocument/2006/math">
                    <m:f>
                      <m:fPr>
                        <m:ctrlPr>
                          <a:rPr lang="en-US" sz="3200" i="1">
                            <a:latin typeface="Cambria Math"/>
                          </a:rPr>
                        </m:ctrlPr>
                      </m:fPr>
                      <m:num>
                        <m:r>
                          <m:rPr>
                            <m:sty m:val="p"/>
                          </m:rPr>
                          <a:rPr lang="el-GR" sz="3200" i="1">
                            <a:latin typeface="Cambria Math" panose="02040503050406030204" pitchFamily="18" charset="0"/>
                            <a:ea typeface="Cambria Math" panose="02040503050406030204" pitchFamily="18" charset="0"/>
                          </a:rPr>
                          <m:t>Σ</m:t>
                        </m:r>
                        <m:r>
                          <a:rPr lang="en-GB" sz="3200" i="1">
                            <a:latin typeface="Cambria Math" panose="02040503050406030204" pitchFamily="18" charset="0"/>
                            <a:ea typeface="Cambria Math" panose="02040503050406030204" pitchFamily="18" charset="0"/>
                          </a:rPr>
                          <m:t>𝑥𝑦</m:t>
                        </m:r>
                        <m:r>
                          <a:rPr lang="en-GB" sz="3200" i="1">
                            <a:latin typeface="Cambria Math" panose="02040503050406030204" pitchFamily="18" charset="0"/>
                            <a:ea typeface="Cambria Math" panose="02040503050406030204" pitchFamily="18" charset="0"/>
                          </a:rPr>
                          <m:t> −</m:t>
                        </m:r>
                        <m:r>
                          <a:rPr lang="en-GB" sz="3200" i="1">
                            <a:latin typeface="Cambria Math" panose="02040503050406030204" pitchFamily="18" charset="0"/>
                            <a:ea typeface="Cambria Math" panose="02040503050406030204" pitchFamily="18" charset="0"/>
                          </a:rPr>
                          <m:t>𝑛</m:t>
                        </m:r>
                        <m:acc>
                          <m:accPr>
                            <m:chr m:val="̅"/>
                            <m:ctrlPr>
                              <a:rPr lang="en-US" sz="3200" i="1">
                                <a:latin typeface="Cambria Math"/>
                              </a:rPr>
                            </m:ctrlPr>
                          </m:accPr>
                          <m:e>
                            <m:r>
                              <a:rPr lang="en-GB" sz="3200" i="1">
                                <a:latin typeface="Cambria Math" panose="02040503050406030204" pitchFamily="18" charset="0"/>
                              </a:rPr>
                              <m:t>𝑥</m:t>
                            </m:r>
                            <m:r>
                              <a:rPr lang="en-GB" sz="3200" i="1">
                                <a:latin typeface="Cambria Math" panose="02040503050406030204" pitchFamily="18" charset="0"/>
                              </a:rPr>
                              <m:t> </m:t>
                            </m:r>
                          </m:e>
                        </m:acc>
                        <m:acc>
                          <m:accPr>
                            <m:chr m:val="̅"/>
                            <m:ctrlPr>
                              <a:rPr lang="en-US" sz="3200" i="1">
                                <a:latin typeface="Cambria Math"/>
                              </a:rPr>
                            </m:ctrlPr>
                          </m:accPr>
                          <m:e>
                            <m:r>
                              <a:rPr lang="en-GB" sz="3200" i="1">
                                <a:latin typeface="Cambria Math" panose="02040503050406030204" pitchFamily="18" charset="0"/>
                              </a:rPr>
                              <m:t>𝑦</m:t>
                            </m:r>
                          </m:e>
                        </m:acc>
                      </m:num>
                      <m:den>
                        <m:rad>
                          <m:radPr>
                            <m:degHide m:val="on"/>
                            <m:ctrlPr>
                              <a:rPr lang="en-US" sz="3200" i="1">
                                <a:latin typeface="Cambria Math"/>
                              </a:rPr>
                            </m:ctrlPr>
                          </m:radPr>
                          <m:deg/>
                          <m:e>
                            <m:r>
                              <a:rPr lang="en-GB" sz="3200" i="1">
                                <a:latin typeface="Cambria Math" panose="02040503050406030204" pitchFamily="18" charset="0"/>
                              </a:rPr>
                              <m:t>(</m:t>
                            </m:r>
                            <m:r>
                              <m:rPr>
                                <m:sty m:val="p"/>
                              </m:rPr>
                              <a:rPr lang="el-GR" sz="3200" i="1">
                                <a:latin typeface="Cambria Math" panose="02040503050406030204" pitchFamily="18" charset="0"/>
                                <a:ea typeface="Cambria Math" panose="02040503050406030204" pitchFamily="18" charset="0"/>
                              </a:rPr>
                              <m:t>Σ</m:t>
                            </m:r>
                            <m:sSup>
                              <m:sSupPr>
                                <m:ctrlPr>
                                  <a:rPr lang="el-GR" sz="3200" i="1">
                                    <a:latin typeface="Cambria Math"/>
                                    <a:ea typeface="Cambria Math" panose="02040503050406030204" pitchFamily="18" charset="0"/>
                                  </a:rPr>
                                </m:ctrlPr>
                              </m:sSupPr>
                              <m:e>
                                <m:r>
                                  <a:rPr lang="en-GB" sz="3200" i="1">
                                    <a:latin typeface="Cambria Math" panose="02040503050406030204" pitchFamily="18" charset="0"/>
                                    <a:ea typeface="Cambria Math" panose="02040503050406030204" pitchFamily="18" charset="0"/>
                                  </a:rPr>
                                  <m:t>𝑥</m:t>
                                </m:r>
                              </m:e>
                              <m:sup>
                                <m:r>
                                  <a:rPr lang="en-GB" sz="3200" i="1">
                                    <a:latin typeface="Cambria Math" panose="02040503050406030204" pitchFamily="18" charset="0"/>
                                    <a:ea typeface="Cambria Math" panose="02040503050406030204" pitchFamily="18" charset="0"/>
                                  </a:rPr>
                                  <m:t>2</m:t>
                                </m:r>
                              </m:sup>
                            </m:sSup>
                            <m:r>
                              <a:rPr lang="en-GB" sz="3200" i="1">
                                <a:latin typeface="Cambria Math" panose="02040503050406030204" pitchFamily="18" charset="0"/>
                                <a:ea typeface="Cambria Math" panose="02040503050406030204" pitchFamily="18" charset="0"/>
                              </a:rPr>
                              <m:t>−</m:t>
                            </m:r>
                            <m:r>
                              <a:rPr lang="en-GB" sz="3200" i="1">
                                <a:latin typeface="Cambria Math" panose="02040503050406030204" pitchFamily="18" charset="0"/>
                                <a:ea typeface="Cambria Math" panose="02040503050406030204" pitchFamily="18" charset="0"/>
                              </a:rPr>
                              <m:t>𝑛</m:t>
                            </m:r>
                            <m:sSup>
                              <m:sSupPr>
                                <m:ctrlPr>
                                  <a:rPr lang="en-GB" sz="3200" i="1">
                                    <a:latin typeface="Cambria Math"/>
                                    <a:ea typeface="Cambria Math" panose="02040503050406030204" pitchFamily="18" charset="0"/>
                                  </a:rPr>
                                </m:ctrlPr>
                              </m:sSupPr>
                              <m:e>
                                <m:acc>
                                  <m:accPr>
                                    <m:chr m:val="̅"/>
                                    <m:ctrlPr>
                                      <a:rPr lang="en-GB" sz="3200" i="1" smtClean="0">
                                        <a:latin typeface="Cambria Math"/>
                                        <a:ea typeface="Cambria Math" panose="02040503050406030204" pitchFamily="18" charset="0"/>
                                      </a:rPr>
                                    </m:ctrlPr>
                                  </m:accPr>
                                  <m:e>
                                    <m:r>
                                      <a:rPr lang="en-GB" sz="3200" b="0" i="1" smtClean="0">
                                        <a:latin typeface="Cambria Math" panose="02040503050406030204" pitchFamily="18" charset="0"/>
                                        <a:ea typeface="Cambria Math" panose="02040503050406030204" pitchFamily="18" charset="0"/>
                                      </a:rPr>
                                      <m:t>𝑥</m:t>
                                    </m:r>
                                  </m:e>
                                </m:acc>
                              </m:e>
                              <m:sup>
                                <m:r>
                                  <a:rPr lang="en-GB" sz="3200" i="1">
                                    <a:latin typeface="Cambria Math" panose="02040503050406030204" pitchFamily="18" charset="0"/>
                                    <a:ea typeface="Cambria Math" panose="02040503050406030204" pitchFamily="18" charset="0"/>
                                  </a:rPr>
                                  <m:t>2</m:t>
                                </m:r>
                              </m:sup>
                            </m:sSup>
                            <m:r>
                              <a:rPr lang="en-GB" sz="3200" i="1">
                                <a:latin typeface="Cambria Math" panose="02040503050406030204" pitchFamily="18" charset="0"/>
                                <a:ea typeface="Cambria Math" panose="02040503050406030204" pitchFamily="18" charset="0"/>
                              </a:rPr>
                              <m:t>)(</m:t>
                            </m:r>
                            <m:r>
                              <m:rPr>
                                <m:sty m:val="p"/>
                              </m:rPr>
                              <a:rPr lang="el-GR" sz="3200" i="1">
                                <a:latin typeface="Cambria Math" panose="02040503050406030204" pitchFamily="18" charset="0"/>
                                <a:ea typeface="Cambria Math" panose="02040503050406030204" pitchFamily="18" charset="0"/>
                              </a:rPr>
                              <m:t>Σ</m:t>
                            </m:r>
                            <m:sSup>
                              <m:sSupPr>
                                <m:ctrlPr>
                                  <a:rPr lang="el-GR" sz="3200" i="1">
                                    <a:latin typeface="Cambria Math"/>
                                    <a:ea typeface="Cambria Math" panose="02040503050406030204" pitchFamily="18" charset="0"/>
                                  </a:rPr>
                                </m:ctrlPr>
                              </m:sSupPr>
                              <m:e>
                                <m:r>
                                  <a:rPr lang="en-GB" sz="3200" i="1">
                                    <a:latin typeface="Cambria Math" panose="02040503050406030204" pitchFamily="18" charset="0"/>
                                    <a:ea typeface="Cambria Math" panose="02040503050406030204" pitchFamily="18" charset="0"/>
                                  </a:rPr>
                                  <m:t>𝑦</m:t>
                                </m:r>
                              </m:e>
                              <m:sup>
                                <m:r>
                                  <a:rPr lang="en-GB" sz="3200" i="1">
                                    <a:latin typeface="Cambria Math" panose="02040503050406030204" pitchFamily="18" charset="0"/>
                                    <a:ea typeface="Cambria Math" panose="02040503050406030204" pitchFamily="18" charset="0"/>
                                  </a:rPr>
                                  <m:t>2</m:t>
                                </m:r>
                              </m:sup>
                            </m:sSup>
                            <m:r>
                              <a:rPr lang="en-GB" sz="3200" i="1">
                                <a:latin typeface="Cambria Math" panose="02040503050406030204" pitchFamily="18" charset="0"/>
                                <a:ea typeface="Cambria Math" panose="02040503050406030204" pitchFamily="18" charset="0"/>
                              </a:rPr>
                              <m:t>−</m:t>
                            </m:r>
                            <m:r>
                              <a:rPr lang="en-GB" sz="3200" i="1">
                                <a:latin typeface="Cambria Math" panose="02040503050406030204" pitchFamily="18" charset="0"/>
                                <a:ea typeface="Cambria Math" panose="02040503050406030204" pitchFamily="18" charset="0"/>
                              </a:rPr>
                              <m:t>𝑛</m:t>
                            </m:r>
                            <m:sSup>
                              <m:sSupPr>
                                <m:ctrlPr>
                                  <a:rPr lang="en-GB" sz="3200" i="1">
                                    <a:latin typeface="Cambria Math"/>
                                    <a:ea typeface="Cambria Math" panose="02040503050406030204" pitchFamily="18" charset="0"/>
                                  </a:rPr>
                                </m:ctrlPr>
                              </m:sSupPr>
                              <m:e>
                                <m:acc>
                                  <m:accPr>
                                    <m:chr m:val="̅"/>
                                    <m:ctrlPr>
                                      <a:rPr lang="en-US" sz="3200" i="1">
                                        <a:latin typeface="Cambria Math"/>
                                      </a:rPr>
                                    </m:ctrlPr>
                                  </m:accPr>
                                  <m:e>
                                    <m:r>
                                      <a:rPr lang="en-GB" sz="3200" i="1">
                                        <a:latin typeface="Cambria Math" panose="02040503050406030204" pitchFamily="18" charset="0"/>
                                      </a:rPr>
                                      <m:t>𝑦</m:t>
                                    </m:r>
                                  </m:e>
                                </m:acc>
                              </m:e>
                              <m:sup>
                                <m:r>
                                  <a:rPr lang="en-GB" sz="3200" i="1">
                                    <a:latin typeface="Cambria Math" panose="02040503050406030204" pitchFamily="18" charset="0"/>
                                    <a:ea typeface="Cambria Math" panose="02040503050406030204" pitchFamily="18" charset="0"/>
                                  </a:rPr>
                                  <m:t>2</m:t>
                                </m:r>
                              </m:sup>
                            </m:sSup>
                            <m:r>
                              <a:rPr lang="en-GB" sz="3200" i="1">
                                <a:latin typeface="Cambria Math" panose="02040503050406030204" pitchFamily="18" charset="0"/>
                                <a:ea typeface="Cambria Math" panose="02040503050406030204" pitchFamily="18" charset="0"/>
                              </a:rPr>
                              <m:t>)</m:t>
                            </m:r>
                          </m:e>
                        </m:rad>
                      </m:den>
                    </m:f>
                  </m:oMath>
                </a14:m>
                <a:endParaRPr lang="en-US" sz="3200" dirty="0"/>
              </a:p>
            </p:txBody>
          </p:sp>
        </mc:Choice>
        <mc:Fallback xmlns="">
          <p:sp>
            <p:nvSpPr>
              <p:cNvPr id="34" name="TextBox 33">
                <a:extLst>
                  <a:ext uri="{FF2B5EF4-FFF2-40B4-BE49-F238E27FC236}">
                    <a16:creationId xmlns:a16="http://schemas.microsoft.com/office/drawing/2014/main" id="{3449D117-8B9B-854D-BBD8-340773715A79}"/>
                  </a:ext>
                </a:extLst>
              </p:cNvPr>
              <p:cNvSpPr txBox="1">
                <a:spLocks noRot="1" noChangeAspect="1" noMove="1" noResize="1" noEditPoints="1" noAdjustHandles="1" noChangeArrowheads="1" noChangeShapeType="1" noTextEdit="1"/>
              </p:cNvSpPr>
              <p:nvPr/>
            </p:nvSpPr>
            <p:spPr>
              <a:xfrm>
                <a:off x="3459757" y="4922851"/>
                <a:ext cx="7028731" cy="906787"/>
              </a:xfrm>
              <a:prstGeom prst="rect">
                <a:avLst/>
              </a:prstGeom>
              <a:blipFill>
                <a:blip r:embed="rId4"/>
                <a:stretch>
                  <a:fillRect b="-69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 xmlns:a16="http://schemas.microsoft.com/office/drawing/2014/main" id="{B7CACDE8-ABB2-0140-BEB7-645155B57E6A}"/>
                  </a:ext>
                </a:extLst>
              </p:cNvPr>
              <p:cNvSpPr txBox="1"/>
              <p:nvPr/>
            </p:nvSpPr>
            <p:spPr>
              <a:xfrm>
                <a:off x="2525972" y="6189746"/>
                <a:ext cx="9307386" cy="461665"/>
              </a:xfrm>
              <a:prstGeom prst="rect">
                <a:avLst/>
              </a:prstGeom>
              <a:noFill/>
            </p:spPr>
            <p:txBody>
              <a:bodyPr wrap="square" rtlCol="0">
                <a:spAutoFit/>
              </a:bodyPr>
              <a:lstStyle/>
              <a:p>
                <a:r>
                  <a:rPr lang="en-US" sz="2400" dirty="0" smtClean="0"/>
                  <a:t>Here </a:t>
                </a:r>
                <a14:m>
                  <m:oMath xmlns:m="http://schemas.openxmlformats.org/officeDocument/2006/math">
                    <m:acc>
                      <m:accPr>
                        <m:chr m:val="̅"/>
                        <m:ctrlPr>
                          <a:rPr lang="en-US" sz="2400" i="1">
                            <a:latin typeface="Cambria Math"/>
                          </a:rPr>
                        </m:ctrlPr>
                      </m:accPr>
                      <m:e>
                        <m:r>
                          <a:rPr lang="en-GB" sz="2400" i="1">
                            <a:latin typeface="Cambria Math" panose="02040503050406030204" pitchFamily="18" charset="0"/>
                          </a:rPr>
                          <m:t>𝑥</m:t>
                        </m:r>
                        <m:r>
                          <a:rPr lang="en-GB" sz="2400" i="1">
                            <a:latin typeface="Cambria Math" panose="02040503050406030204" pitchFamily="18" charset="0"/>
                          </a:rPr>
                          <m:t> </m:t>
                        </m:r>
                      </m:e>
                    </m:acc>
                  </m:oMath>
                </a14:m>
                <a:r>
                  <a:rPr lang="en-US" sz="2400" i="1" dirty="0"/>
                  <a:t> </a:t>
                </a:r>
                <a:r>
                  <a:rPr lang="en-US" sz="2400" dirty="0"/>
                  <a:t>and </a:t>
                </a:r>
                <a14:m>
                  <m:oMath xmlns:m="http://schemas.openxmlformats.org/officeDocument/2006/math">
                    <m:acc>
                      <m:accPr>
                        <m:chr m:val="̅"/>
                        <m:ctrlPr>
                          <a:rPr lang="en-US" sz="2400" i="1">
                            <a:latin typeface="Cambria Math"/>
                          </a:rPr>
                        </m:ctrlPr>
                      </m:accPr>
                      <m:e>
                        <m:r>
                          <a:rPr lang="en-GB" sz="2400" b="0" i="1" smtClean="0">
                            <a:latin typeface="Cambria Math" panose="02040503050406030204" pitchFamily="18" charset="0"/>
                          </a:rPr>
                          <m:t>𝑦</m:t>
                        </m:r>
                      </m:e>
                    </m:acc>
                  </m:oMath>
                </a14:m>
                <a:r>
                  <a:rPr lang="en-US" sz="2400" i="1" dirty="0"/>
                  <a:t> </a:t>
                </a:r>
                <a:r>
                  <a:rPr lang="en-US" sz="2400" dirty="0"/>
                  <a:t>are the mean values of the </a:t>
                </a:r>
                <a:r>
                  <a:rPr lang="en-US" sz="2400" i="1" dirty="0">
                    <a:latin typeface="Times" pitchFamily="2" charset="0"/>
                  </a:rPr>
                  <a:t>x </a:t>
                </a:r>
                <a:r>
                  <a:rPr lang="en-US" sz="2400" dirty="0"/>
                  <a:t>and </a:t>
                </a:r>
                <a:r>
                  <a:rPr lang="en-US" sz="2400" i="1" dirty="0">
                    <a:latin typeface="Times" pitchFamily="2" charset="0"/>
                  </a:rPr>
                  <a:t>y</a:t>
                </a:r>
                <a:r>
                  <a:rPr lang="en-US" sz="2400" dirty="0"/>
                  <a:t> data </a:t>
                </a:r>
                <a:r>
                  <a:rPr lang="en-US" sz="2400" dirty="0" smtClean="0"/>
                  <a:t>points.</a:t>
                </a:r>
                <a:endParaRPr lang="en-US" sz="2400" dirty="0"/>
              </a:p>
            </p:txBody>
          </p:sp>
        </mc:Choice>
        <mc:Fallback>
          <p:sp>
            <p:nvSpPr>
              <p:cNvPr id="4" name="TextBox 3">
                <a:extLst>
                  <a:ext uri="{FF2B5EF4-FFF2-40B4-BE49-F238E27FC236}">
                    <a16:creationId xmlns="" xmlns:a16="http://schemas.microsoft.com/office/drawing/2014/main" xmlns:a14="http://schemas.microsoft.com/office/drawing/2010/main" id="{B7CACDE8-ABB2-0140-BEB7-645155B57E6A}"/>
                  </a:ext>
                </a:extLst>
              </p:cNvPr>
              <p:cNvSpPr txBox="1">
                <a:spLocks noRot="1" noChangeAspect="1" noMove="1" noResize="1" noEditPoints="1" noAdjustHandles="1" noChangeArrowheads="1" noChangeShapeType="1" noTextEdit="1"/>
              </p:cNvSpPr>
              <p:nvPr/>
            </p:nvSpPr>
            <p:spPr>
              <a:xfrm>
                <a:off x="2525972" y="6189746"/>
                <a:ext cx="9307386" cy="461665"/>
              </a:xfrm>
              <a:prstGeom prst="rect">
                <a:avLst/>
              </a:prstGeom>
              <a:blipFill rotWithShape="1">
                <a:blip r:embed="rId5"/>
                <a:stretch>
                  <a:fillRect l="-982" t="-10526" b="-28947"/>
                </a:stretch>
              </a:blipFill>
            </p:spPr>
            <p:txBody>
              <a:bodyPr/>
              <a:lstStyle/>
              <a:p>
                <a:r>
                  <a:rPr lang="en-GB">
                    <a:noFill/>
                  </a:rPr>
                  <a:t> </a:t>
                </a:r>
              </a:p>
            </p:txBody>
          </p:sp>
        </mc:Fallback>
      </mc:AlternateContent>
      <p:sp>
        <p:nvSpPr>
          <p:cNvPr id="20" name="TextBox 19">
            <a:extLst>
              <a:ext uri="{FF2B5EF4-FFF2-40B4-BE49-F238E27FC236}">
                <a16:creationId xmlns="" xmlns:a16="http://schemas.microsoft.com/office/drawing/2014/main" id="{628A2340-7BE8-5040-924C-A2129A176B1F}"/>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3 </a:t>
            </a:r>
          </a:p>
        </p:txBody>
      </p:sp>
      <p:sp>
        <p:nvSpPr>
          <p:cNvPr id="8" name="Rectangle 7">
            <a:extLst>
              <a:ext uri="{FF2B5EF4-FFF2-40B4-BE49-F238E27FC236}">
                <a16:creationId xmlns="" xmlns:a16="http://schemas.microsoft.com/office/drawing/2014/main" id="{D1876330-B01F-6943-8C0D-A5D8320BCDC8}"/>
              </a:ext>
            </a:extLst>
          </p:cNvPr>
          <p:cNvSpPr/>
          <p:nvPr/>
        </p:nvSpPr>
        <p:spPr bwMode="auto">
          <a:xfrm>
            <a:off x="4367808" y="4922851"/>
            <a:ext cx="4824536" cy="1026429"/>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275124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4"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13780"/>
            <a:ext cx="10056440" cy="555917"/>
          </a:xfrm>
        </p:spPr>
        <p:txBody>
          <a:bodyPr/>
          <a:lstStyle/>
          <a:p>
            <a:r>
              <a:rPr lang="en-GB" sz="2800" b="1" dirty="0">
                <a:latin typeface="Arial" panose="020B0604020202020204" pitchFamily="34" charset="0"/>
                <a:cs typeface="Arial" panose="020B0604020202020204" pitchFamily="34" charset="0"/>
              </a:rPr>
              <a:t>PMCC: Example</a:t>
            </a:r>
          </a:p>
        </p:txBody>
      </p:sp>
      <mc:AlternateContent xmlns:mc="http://schemas.openxmlformats.org/markup-compatibility/2006">
        <mc:Choice xmlns:a14="http://schemas.microsoft.com/office/drawing/2010/main" Requires="a14">
          <p:graphicFrame>
            <p:nvGraphicFramePr>
              <p:cNvPr id="4" name="Table 3">
                <a:extLst>
                  <a:ext uri="{FF2B5EF4-FFF2-40B4-BE49-F238E27FC236}">
                    <a16:creationId xmlns="" xmlns:a16="http://schemas.microsoft.com/office/drawing/2014/main" id="{C5F463A3-CAB7-6642-A49A-857C1E5E1526}"/>
                  </a:ext>
                </a:extLst>
              </p:cNvPr>
              <p:cNvGraphicFramePr>
                <a:graphicFrameLocks noGrp="1"/>
              </p:cNvGraphicFramePr>
              <p:nvPr>
                <p:extLst>
                  <p:ext uri="{D42A27DB-BD31-4B8C-83A1-F6EECF244321}">
                    <p14:modId xmlns:p14="http://schemas.microsoft.com/office/powerpoint/2010/main" val="3666183881"/>
                  </p:ext>
                </p:extLst>
              </p:nvPr>
            </p:nvGraphicFramePr>
            <p:xfrm>
              <a:off x="5641533" y="871508"/>
              <a:ext cx="6229453" cy="4364625"/>
            </p:xfrm>
            <a:graphic>
              <a:graphicData uri="http://schemas.openxmlformats.org/drawingml/2006/table">
                <a:tbl>
                  <a:tblPr firstRow="1" firstCol="1" bandRow="1">
                    <a:tableStyleId>{5C22544A-7EE6-4342-B048-85BDC9FD1C3A}</a:tableStyleId>
                  </a:tblPr>
                  <a:tblGrid>
                    <a:gridCol w="954565">
                      <a:extLst>
                        <a:ext uri="{9D8B030D-6E8A-4147-A177-3AD203B41FA5}">
                          <a16:colId xmlns="" xmlns:a16="http://schemas.microsoft.com/office/drawing/2014/main" val="3465901984"/>
                        </a:ext>
                      </a:extLst>
                    </a:gridCol>
                    <a:gridCol w="1238978">
                      <a:extLst>
                        <a:ext uri="{9D8B030D-6E8A-4147-A177-3AD203B41FA5}">
                          <a16:colId xmlns="" xmlns:a16="http://schemas.microsoft.com/office/drawing/2014/main" val="4048845835"/>
                        </a:ext>
                      </a:extLst>
                    </a:gridCol>
                    <a:gridCol w="1345654">
                      <a:extLst>
                        <a:ext uri="{9D8B030D-6E8A-4147-A177-3AD203B41FA5}">
                          <a16:colId xmlns="" xmlns:a16="http://schemas.microsoft.com/office/drawing/2014/main" val="1441361102"/>
                        </a:ext>
                      </a:extLst>
                    </a:gridCol>
                    <a:gridCol w="940693">
                      <a:extLst>
                        <a:ext uri="{9D8B030D-6E8A-4147-A177-3AD203B41FA5}">
                          <a16:colId xmlns="" xmlns:a16="http://schemas.microsoft.com/office/drawing/2014/main" val="1938656518"/>
                        </a:ext>
                      </a:extLst>
                    </a:gridCol>
                    <a:gridCol w="853162">
                      <a:extLst>
                        <a:ext uri="{9D8B030D-6E8A-4147-A177-3AD203B41FA5}">
                          <a16:colId xmlns="" xmlns:a16="http://schemas.microsoft.com/office/drawing/2014/main" val="1241933949"/>
                        </a:ext>
                      </a:extLst>
                    </a:gridCol>
                    <a:gridCol w="896401">
                      <a:extLst>
                        <a:ext uri="{9D8B030D-6E8A-4147-A177-3AD203B41FA5}">
                          <a16:colId xmlns="" xmlns:a16="http://schemas.microsoft.com/office/drawing/2014/main" val="2823026025"/>
                        </a:ext>
                      </a:extLst>
                    </a:gridCol>
                  </a:tblGrid>
                  <a:tr h="394164">
                    <a:tc>
                      <a:txBody>
                        <a:bodyPr/>
                        <a:lstStyle/>
                        <a:p>
                          <a:pPr algn="ctr">
                            <a:spcBef>
                              <a:spcPts val="100"/>
                            </a:spcBef>
                            <a:spcAft>
                              <a:spcPts val="100"/>
                            </a:spcAft>
                          </a:pPr>
                          <a:r>
                            <a:rPr lang="en-GB" sz="1800" dirty="0">
                              <a:effectLst/>
                            </a:rPr>
                            <a:t>Pupil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Maths </a:t>
                          </a:r>
                          <a:r>
                            <a:rPr lang="en-GB" sz="1800" dirty="0" smtClean="0">
                              <a:effectLst/>
                            </a:rPr>
                            <a:t>(</a:t>
                          </a:r>
                          <a:r>
                            <a:rPr lang="en-US" sz="1800" i="1" dirty="0" smtClean="0">
                              <a:latin typeface="Times New Roman" panose="02020603050405020304" pitchFamily="18" charset="0"/>
                              <a:cs typeface="Times New Roman" panose="02020603050405020304" pitchFamily="18" charset="0"/>
                            </a:rPr>
                            <a:t>x</a:t>
                          </a:r>
                          <a:r>
                            <a:rPr lang="en-GB"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Physics </a:t>
                          </a:r>
                          <a:r>
                            <a:rPr lang="en-GB" sz="1800" dirty="0" smtClean="0">
                              <a:effectLst/>
                            </a:rPr>
                            <a:t>(</a:t>
                          </a:r>
                          <a:r>
                            <a:rPr lang="en-US" sz="1800" i="1" dirty="0" smtClean="0">
                              <a:effectLst/>
                              <a:latin typeface="Times New Roman" panose="02020603050405020304" pitchFamily="18" charset="0"/>
                              <a:cs typeface="Times New Roman" panose="02020603050405020304" pitchFamily="18" charset="0"/>
                            </a:rPr>
                            <a:t>y</a:t>
                          </a:r>
                          <a:r>
                            <a:rPr lang="en-GB"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14:m>
                            <m:oMathPara xmlns:m="http://schemas.openxmlformats.org/officeDocument/2006/math">
                              <m:oMathParaPr>
                                <m:jc m:val="centerGroup"/>
                              </m:oMathParaPr>
                              <m:oMath xmlns:m="http://schemas.openxmlformats.org/officeDocument/2006/math">
                                <m:sSup>
                                  <m:sSupPr>
                                    <m:ctrlPr>
                                      <a:rPr lang="en-GB" sz="1800" i="1">
                                        <a:effectLst/>
                                        <a:latin typeface="Cambria Math"/>
                                      </a:rPr>
                                    </m:ctrlPr>
                                  </m:sSupPr>
                                  <m:e>
                                    <m:r>
                                      <a:rPr lang="en-GB" sz="1800">
                                        <a:effectLst/>
                                        <a:latin typeface="Cambria Math" panose="02040503050406030204" pitchFamily="18" charset="0"/>
                                      </a:rPr>
                                      <m:t>𝑥</m:t>
                                    </m:r>
                                  </m:e>
                                  <m:sup>
                                    <m:r>
                                      <a:rPr lang="en-GB" sz="1800">
                                        <a:effectLst/>
                                        <a:latin typeface="Cambria Math" panose="02040503050406030204" pitchFamily="18" charset="0"/>
                                      </a:rPr>
                                      <m:t>2</m:t>
                                    </m:r>
                                  </m:sup>
                                </m:sSup>
                              </m:oMath>
                            </m:oMathPara>
                          </a14:m>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14:m>
                            <m:oMathPara xmlns:m="http://schemas.openxmlformats.org/officeDocument/2006/math">
                              <m:oMathParaPr>
                                <m:jc m:val="centerGroup"/>
                              </m:oMathParaPr>
                              <m:oMath xmlns:m="http://schemas.openxmlformats.org/officeDocument/2006/math">
                                <m:sSup>
                                  <m:sSupPr>
                                    <m:ctrlPr>
                                      <a:rPr lang="en-GB" sz="1800" i="1">
                                        <a:effectLst/>
                                        <a:latin typeface="Cambria Math"/>
                                      </a:rPr>
                                    </m:ctrlPr>
                                  </m:sSupPr>
                                  <m:e>
                                    <m:r>
                                      <a:rPr lang="en-GB" sz="1800">
                                        <a:effectLst/>
                                        <a:latin typeface="Cambria Math" panose="02040503050406030204" pitchFamily="18" charset="0"/>
                                      </a:rPr>
                                      <m:t>𝑦</m:t>
                                    </m:r>
                                  </m:e>
                                  <m:sup>
                                    <m:r>
                                      <a:rPr lang="en-GB" sz="1800">
                                        <a:effectLst/>
                                        <a:latin typeface="Cambria Math" panose="02040503050406030204" pitchFamily="18" charset="0"/>
                                      </a:rPr>
                                      <m:t>2</m:t>
                                    </m:r>
                                  </m:sup>
                                </m:sSup>
                              </m:oMath>
                            </m:oMathPara>
                          </a14:m>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i="1" dirty="0" err="1">
                              <a:effectLst/>
                              <a:latin typeface="Times New Roman" panose="02020603050405020304" pitchFamily="18" charset="0"/>
                              <a:cs typeface="Times New Roman" panose="02020603050405020304" pitchFamily="18" charset="0"/>
                            </a:rPr>
                            <a:t>xy</a:t>
                          </a:r>
                          <a:endParaRPr lang="en-GB"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134489213"/>
                      </a:ext>
                    </a:extLst>
                  </a:tr>
                  <a:tr h="360951">
                    <a:tc>
                      <a:txBody>
                        <a:bodyPr/>
                        <a:lstStyle/>
                        <a:p>
                          <a:pPr algn="ctr">
                            <a:spcBef>
                              <a:spcPts val="100"/>
                            </a:spcBef>
                            <a:spcAft>
                              <a:spcPts val="100"/>
                            </a:spcAft>
                          </a:pPr>
                          <a:r>
                            <a:rPr lang="en-GB" sz="2000" dirty="0">
                              <a:effectLst/>
                            </a:rPr>
                            <a:t>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384242330"/>
                      </a:ext>
                    </a:extLst>
                  </a:tr>
                  <a:tr h="360951">
                    <a:tc>
                      <a:txBody>
                        <a:bodyPr/>
                        <a:lstStyle/>
                        <a:p>
                          <a:pPr algn="ctr">
                            <a:spcBef>
                              <a:spcPts val="100"/>
                            </a:spcBef>
                            <a:spcAft>
                              <a:spcPts val="100"/>
                            </a:spcAft>
                          </a:pPr>
                          <a:r>
                            <a:rPr lang="en-GB" sz="2000" dirty="0">
                              <a:effectLst/>
                            </a:rPr>
                            <a:t>B</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23</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5850132"/>
                      </a:ext>
                    </a:extLst>
                  </a:tr>
                  <a:tr h="360951">
                    <a:tc>
                      <a:txBody>
                        <a:bodyPr/>
                        <a:lstStyle/>
                        <a:p>
                          <a:pPr algn="ctr">
                            <a:spcBef>
                              <a:spcPts val="100"/>
                            </a:spcBef>
                            <a:spcAft>
                              <a:spcPts val="100"/>
                            </a:spcAft>
                          </a:pPr>
                          <a:r>
                            <a:rPr lang="en-GB" sz="2000" dirty="0">
                              <a:effectLst/>
                            </a:rPr>
                            <a:t>C</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8</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173387731"/>
                      </a:ext>
                    </a:extLst>
                  </a:tr>
                  <a:tr h="360951">
                    <a:tc>
                      <a:txBody>
                        <a:bodyPr/>
                        <a:lstStyle/>
                        <a:p>
                          <a:pPr algn="ctr">
                            <a:spcBef>
                              <a:spcPts val="100"/>
                            </a:spcBef>
                            <a:spcAft>
                              <a:spcPts val="100"/>
                            </a:spcAft>
                          </a:pPr>
                          <a:r>
                            <a:rPr lang="en-GB" sz="2000" dirty="0">
                              <a:effectLst/>
                            </a:rPr>
                            <a:t>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29</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748013669"/>
                      </a:ext>
                    </a:extLst>
                  </a:tr>
                  <a:tr h="360951">
                    <a:tc>
                      <a:txBody>
                        <a:bodyPr/>
                        <a:lstStyle/>
                        <a:p>
                          <a:pPr algn="ctr">
                            <a:spcBef>
                              <a:spcPts val="100"/>
                            </a:spcBef>
                            <a:spcAft>
                              <a:spcPts val="100"/>
                            </a:spcAft>
                          </a:pPr>
                          <a:r>
                            <a:rPr lang="en-GB" sz="2000" dirty="0">
                              <a:effectLst/>
                            </a:rPr>
                            <a:t>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14</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441798635"/>
                      </a:ext>
                    </a:extLst>
                  </a:tr>
                  <a:tr h="360951">
                    <a:tc>
                      <a:txBody>
                        <a:bodyPr/>
                        <a:lstStyle/>
                        <a:p>
                          <a:pPr algn="ctr">
                            <a:spcBef>
                              <a:spcPts val="100"/>
                            </a:spcBef>
                            <a:spcAft>
                              <a:spcPts val="100"/>
                            </a:spcAft>
                          </a:pPr>
                          <a:r>
                            <a:rPr lang="en-GB" sz="2000" dirty="0">
                              <a:effectLst/>
                            </a:rPr>
                            <a:t>F</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11</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173185134"/>
                      </a:ext>
                    </a:extLst>
                  </a:tr>
                  <a:tr h="360951">
                    <a:tc>
                      <a:txBody>
                        <a:bodyPr/>
                        <a:lstStyle/>
                        <a:p>
                          <a:pPr algn="ctr">
                            <a:spcBef>
                              <a:spcPts val="100"/>
                            </a:spcBef>
                            <a:spcAft>
                              <a:spcPts val="100"/>
                            </a:spcAft>
                          </a:pPr>
                          <a:r>
                            <a:rPr lang="en-GB" sz="2000" dirty="0">
                              <a:effectLst/>
                            </a:rPr>
                            <a:t>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11</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908917406"/>
                      </a:ext>
                    </a:extLst>
                  </a:tr>
                  <a:tr h="360951">
                    <a:tc>
                      <a:txBody>
                        <a:bodyPr/>
                        <a:lstStyle/>
                        <a:p>
                          <a:pPr algn="ctr">
                            <a:spcBef>
                              <a:spcPts val="100"/>
                            </a:spcBef>
                            <a:spcAft>
                              <a:spcPts val="100"/>
                            </a:spcAft>
                          </a:pPr>
                          <a:r>
                            <a:rPr lang="en-GB" sz="2000" dirty="0">
                              <a:effectLst/>
                            </a:rPr>
                            <a:t>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20</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704307458"/>
                      </a:ext>
                    </a:extLst>
                  </a:tr>
                  <a:tr h="360951">
                    <a:tc>
                      <a:txBody>
                        <a:bodyPr/>
                        <a:lstStyle/>
                        <a:p>
                          <a:pPr algn="ctr">
                            <a:spcBef>
                              <a:spcPts val="100"/>
                            </a:spcBef>
                            <a:spcAft>
                              <a:spcPts val="100"/>
                            </a:spcAft>
                          </a:pPr>
                          <a:r>
                            <a:rPr lang="en-GB" sz="2000" dirty="0">
                              <a:effectLst/>
                            </a:rPr>
                            <a:t>I</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17</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20761103"/>
                      </a:ext>
                    </a:extLst>
                  </a:tr>
                  <a:tr h="360951">
                    <a:tc>
                      <a:txBody>
                        <a:bodyPr/>
                        <a:lstStyle/>
                        <a:p>
                          <a:pPr algn="ctr">
                            <a:spcBef>
                              <a:spcPts val="100"/>
                            </a:spcBef>
                            <a:spcAft>
                              <a:spcPts val="100"/>
                            </a:spcAft>
                          </a:pPr>
                          <a:r>
                            <a:rPr lang="en-GB" sz="2000" dirty="0">
                              <a:effectLst/>
                            </a:rPr>
                            <a:t>J</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17</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577089847"/>
                      </a:ext>
                    </a:extLst>
                  </a:tr>
                  <a:tr h="360951">
                    <a:tc>
                      <a:txBody>
                        <a:bodyPr/>
                        <a:lstStyle/>
                        <a:p>
                          <a:pPr algn="ctr">
                            <a:spcBef>
                              <a:spcPts val="100"/>
                            </a:spcBef>
                            <a:spcAft>
                              <a:spcPts val="100"/>
                            </a:spcAft>
                          </a:pPr>
                          <a:r>
                            <a:rPr lang="en-GB" sz="2000" dirty="0">
                              <a:effectLst/>
                            </a:rPr>
                            <a:t>Totals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81049209"/>
                      </a:ext>
                    </a:extLst>
                  </a:tr>
                </a:tbl>
              </a:graphicData>
            </a:graphic>
          </p:graphicFrame>
        </mc:Choice>
        <mc:Fallback>
          <p:graphicFrame>
            <p:nvGraphicFramePr>
              <p:cNvPr id="4" name="Table 3">
                <a:extLst>
                  <a:ext uri="{FF2B5EF4-FFF2-40B4-BE49-F238E27FC236}">
                    <a16:creationId xmlns="" xmlns:a16="http://schemas.microsoft.com/office/drawing/2014/main" xmlns:a14="http://schemas.microsoft.com/office/drawing/2010/main" id="{C5F463A3-CAB7-6642-A49A-857C1E5E1526}"/>
                  </a:ext>
                </a:extLst>
              </p:cNvPr>
              <p:cNvGraphicFramePr>
                <a:graphicFrameLocks noGrp="1"/>
              </p:cNvGraphicFramePr>
              <p:nvPr>
                <p:extLst>
                  <p:ext uri="{D42A27DB-BD31-4B8C-83A1-F6EECF244321}">
                    <p14:modId xmlns:p14="http://schemas.microsoft.com/office/powerpoint/2010/main" val="3666183881"/>
                  </p:ext>
                </p:extLst>
              </p:nvPr>
            </p:nvGraphicFramePr>
            <p:xfrm>
              <a:off x="5641533" y="871508"/>
              <a:ext cx="6229453" cy="4364625"/>
            </p:xfrm>
            <a:graphic>
              <a:graphicData uri="http://schemas.openxmlformats.org/drawingml/2006/table">
                <a:tbl>
                  <a:tblPr firstRow="1" firstCol="1" bandRow="1">
                    <a:tableStyleId>{5C22544A-7EE6-4342-B048-85BDC9FD1C3A}</a:tableStyleId>
                  </a:tblPr>
                  <a:tblGrid>
                    <a:gridCol w="954565">
                      <a:extLst>
                        <a:ext uri="{9D8B030D-6E8A-4147-A177-3AD203B41FA5}">
                          <a16:colId xmlns="" xmlns:a16="http://schemas.microsoft.com/office/drawing/2014/main" xmlns:a14="http://schemas.microsoft.com/office/drawing/2010/main" val="3465901984"/>
                        </a:ext>
                      </a:extLst>
                    </a:gridCol>
                    <a:gridCol w="1238978">
                      <a:extLst>
                        <a:ext uri="{9D8B030D-6E8A-4147-A177-3AD203B41FA5}">
                          <a16:colId xmlns="" xmlns:a16="http://schemas.microsoft.com/office/drawing/2014/main" xmlns:a14="http://schemas.microsoft.com/office/drawing/2010/main" val="4048845835"/>
                        </a:ext>
                      </a:extLst>
                    </a:gridCol>
                    <a:gridCol w="1345654">
                      <a:extLst>
                        <a:ext uri="{9D8B030D-6E8A-4147-A177-3AD203B41FA5}">
                          <a16:colId xmlns="" xmlns:a16="http://schemas.microsoft.com/office/drawing/2014/main" xmlns:a14="http://schemas.microsoft.com/office/drawing/2010/main" val="1441361102"/>
                        </a:ext>
                      </a:extLst>
                    </a:gridCol>
                    <a:gridCol w="940693">
                      <a:extLst>
                        <a:ext uri="{9D8B030D-6E8A-4147-A177-3AD203B41FA5}">
                          <a16:colId xmlns="" xmlns:a16="http://schemas.microsoft.com/office/drawing/2014/main" xmlns:a14="http://schemas.microsoft.com/office/drawing/2010/main" val="1938656518"/>
                        </a:ext>
                      </a:extLst>
                    </a:gridCol>
                    <a:gridCol w="853162">
                      <a:extLst>
                        <a:ext uri="{9D8B030D-6E8A-4147-A177-3AD203B41FA5}">
                          <a16:colId xmlns="" xmlns:a16="http://schemas.microsoft.com/office/drawing/2014/main" xmlns:a14="http://schemas.microsoft.com/office/drawing/2010/main" val="1241933949"/>
                        </a:ext>
                      </a:extLst>
                    </a:gridCol>
                    <a:gridCol w="896401">
                      <a:extLst>
                        <a:ext uri="{9D8B030D-6E8A-4147-A177-3AD203B41FA5}">
                          <a16:colId xmlns="" xmlns:a16="http://schemas.microsoft.com/office/drawing/2014/main" xmlns:a14="http://schemas.microsoft.com/office/drawing/2010/main" val="2823026025"/>
                        </a:ext>
                      </a:extLst>
                    </a:gridCol>
                  </a:tblGrid>
                  <a:tr h="394164">
                    <a:tc>
                      <a:txBody>
                        <a:bodyPr/>
                        <a:lstStyle/>
                        <a:p>
                          <a:pPr algn="ctr">
                            <a:spcBef>
                              <a:spcPts val="100"/>
                            </a:spcBef>
                            <a:spcAft>
                              <a:spcPts val="100"/>
                            </a:spcAft>
                          </a:pPr>
                          <a:r>
                            <a:rPr lang="en-GB" sz="1800" dirty="0">
                              <a:effectLst/>
                            </a:rPr>
                            <a:t>Pupil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Maths </a:t>
                          </a:r>
                          <a:r>
                            <a:rPr lang="en-GB" sz="1800" dirty="0" smtClean="0">
                              <a:effectLst/>
                            </a:rPr>
                            <a:t>(</a:t>
                          </a:r>
                          <a:r>
                            <a:rPr lang="en-US" sz="1800" i="1" dirty="0" smtClean="0">
                              <a:latin typeface="Times New Roman" panose="02020603050405020304" pitchFamily="18" charset="0"/>
                              <a:cs typeface="Times New Roman" panose="02020603050405020304" pitchFamily="18" charset="0"/>
                            </a:rPr>
                            <a:t>x</a:t>
                          </a:r>
                          <a:r>
                            <a:rPr lang="en-GB"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800" dirty="0">
                              <a:effectLst/>
                            </a:rPr>
                            <a:t>Physics </a:t>
                          </a:r>
                          <a:r>
                            <a:rPr lang="en-GB" sz="1800" dirty="0" smtClean="0">
                              <a:effectLst/>
                            </a:rPr>
                            <a:t>(</a:t>
                          </a:r>
                          <a:r>
                            <a:rPr lang="en-US" sz="1800" i="1" dirty="0" smtClean="0">
                              <a:effectLst/>
                              <a:latin typeface="Times New Roman" panose="02020603050405020304" pitchFamily="18" charset="0"/>
                              <a:cs typeface="Times New Roman" panose="02020603050405020304" pitchFamily="18" charset="0"/>
                            </a:rPr>
                            <a:t>y</a:t>
                          </a:r>
                          <a:r>
                            <a:rPr lang="en-GB"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rotWithShape="1">
                          <a:blip r:embed="rId3"/>
                          <a:stretch>
                            <a:fillRect l="-377273" t="-21538" r="-187013" b="-1024615"/>
                          </a:stretch>
                        </a:blipFill>
                      </a:tcPr>
                    </a:tc>
                    <a:tc>
                      <a:txBody>
                        <a:bodyPr/>
                        <a:lstStyle/>
                        <a:p>
                          <a:endParaRPr lang="en-US"/>
                        </a:p>
                      </a:txBody>
                      <a:tcPr marL="68580" marR="68580" marT="0" marB="0">
                        <a:blipFill rotWithShape="1">
                          <a:blip r:embed="rId3"/>
                          <a:stretch>
                            <a:fillRect l="-525000" t="-21538" r="-105714" b="-1024615"/>
                          </a:stretch>
                        </a:blipFill>
                      </a:tcPr>
                    </a:tc>
                    <a:tc>
                      <a:txBody>
                        <a:bodyPr/>
                        <a:lstStyle/>
                        <a:p>
                          <a:pPr algn="ctr">
                            <a:spcBef>
                              <a:spcPts val="100"/>
                            </a:spcBef>
                            <a:spcAft>
                              <a:spcPts val="100"/>
                            </a:spcAft>
                          </a:pPr>
                          <a:r>
                            <a:rPr lang="en-GB" sz="1800" i="1" dirty="0" err="1">
                              <a:effectLst/>
                              <a:latin typeface="Times New Roman" panose="02020603050405020304" pitchFamily="18" charset="0"/>
                              <a:cs typeface="Times New Roman" panose="02020603050405020304" pitchFamily="18" charset="0"/>
                            </a:rPr>
                            <a:t>xy</a:t>
                          </a:r>
                          <a:endParaRPr lang="en-GB"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4134489213"/>
                      </a:ext>
                    </a:extLst>
                  </a:tr>
                  <a:tr h="360951">
                    <a:tc>
                      <a:txBody>
                        <a:bodyPr/>
                        <a:lstStyle/>
                        <a:p>
                          <a:pPr algn="ctr">
                            <a:spcBef>
                              <a:spcPts val="100"/>
                            </a:spcBef>
                            <a:spcAft>
                              <a:spcPts val="100"/>
                            </a:spcAft>
                          </a:pPr>
                          <a:r>
                            <a:rPr lang="en-GB" sz="2000" dirty="0">
                              <a:effectLst/>
                            </a:rPr>
                            <a:t>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2384242330"/>
                      </a:ext>
                    </a:extLst>
                  </a:tr>
                  <a:tr h="360951">
                    <a:tc>
                      <a:txBody>
                        <a:bodyPr/>
                        <a:lstStyle/>
                        <a:p>
                          <a:pPr algn="ctr">
                            <a:spcBef>
                              <a:spcPts val="100"/>
                            </a:spcBef>
                            <a:spcAft>
                              <a:spcPts val="100"/>
                            </a:spcAft>
                          </a:pPr>
                          <a:r>
                            <a:rPr lang="en-GB" sz="2000" dirty="0">
                              <a:effectLst/>
                            </a:rPr>
                            <a:t>B</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23</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55850132"/>
                      </a:ext>
                    </a:extLst>
                  </a:tr>
                  <a:tr h="360951">
                    <a:tc>
                      <a:txBody>
                        <a:bodyPr/>
                        <a:lstStyle/>
                        <a:p>
                          <a:pPr algn="ctr">
                            <a:spcBef>
                              <a:spcPts val="100"/>
                            </a:spcBef>
                            <a:spcAft>
                              <a:spcPts val="100"/>
                            </a:spcAft>
                          </a:pPr>
                          <a:r>
                            <a:rPr lang="en-GB" sz="2000" dirty="0">
                              <a:effectLst/>
                            </a:rPr>
                            <a:t>C</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8</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173387731"/>
                      </a:ext>
                    </a:extLst>
                  </a:tr>
                  <a:tr h="360951">
                    <a:tc>
                      <a:txBody>
                        <a:bodyPr/>
                        <a:lstStyle/>
                        <a:p>
                          <a:pPr algn="ctr">
                            <a:spcBef>
                              <a:spcPts val="100"/>
                            </a:spcBef>
                            <a:spcAft>
                              <a:spcPts val="100"/>
                            </a:spcAft>
                          </a:pPr>
                          <a:r>
                            <a:rPr lang="en-GB" sz="2000" dirty="0">
                              <a:effectLst/>
                            </a:rPr>
                            <a:t>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29</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748013669"/>
                      </a:ext>
                    </a:extLst>
                  </a:tr>
                  <a:tr h="360951">
                    <a:tc>
                      <a:txBody>
                        <a:bodyPr/>
                        <a:lstStyle/>
                        <a:p>
                          <a:pPr algn="ctr">
                            <a:spcBef>
                              <a:spcPts val="100"/>
                            </a:spcBef>
                            <a:spcAft>
                              <a:spcPts val="100"/>
                            </a:spcAft>
                          </a:pPr>
                          <a:r>
                            <a:rPr lang="en-GB" sz="2000" dirty="0">
                              <a:effectLst/>
                            </a:rPr>
                            <a:t>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14</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441798635"/>
                      </a:ext>
                    </a:extLst>
                  </a:tr>
                  <a:tr h="360951">
                    <a:tc>
                      <a:txBody>
                        <a:bodyPr/>
                        <a:lstStyle/>
                        <a:p>
                          <a:pPr algn="ctr">
                            <a:spcBef>
                              <a:spcPts val="100"/>
                            </a:spcBef>
                            <a:spcAft>
                              <a:spcPts val="100"/>
                            </a:spcAft>
                          </a:pPr>
                          <a:r>
                            <a:rPr lang="en-GB" sz="2000" dirty="0">
                              <a:effectLst/>
                            </a:rPr>
                            <a:t>F</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11</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173185134"/>
                      </a:ext>
                    </a:extLst>
                  </a:tr>
                  <a:tr h="360951">
                    <a:tc>
                      <a:txBody>
                        <a:bodyPr/>
                        <a:lstStyle/>
                        <a:p>
                          <a:pPr algn="ctr">
                            <a:spcBef>
                              <a:spcPts val="100"/>
                            </a:spcBef>
                            <a:spcAft>
                              <a:spcPts val="100"/>
                            </a:spcAft>
                          </a:pPr>
                          <a:r>
                            <a:rPr lang="en-GB" sz="2000" dirty="0">
                              <a:effectLst/>
                            </a:rPr>
                            <a:t>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11</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22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908917406"/>
                      </a:ext>
                    </a:extLst>
                  </a:tr>
                  <a:tr h="360951">
                    <a:tc>
                      <a:txBody>
                        <a:bodyPr/>
                        <a:lstStyle/>
                        <a:p>
                          <a:pPr algn="ctr">
                            <a:spcBef>
                              <a:spcPts val="100"/>
                            </a:spcBef>
                            <a:spcAft>
                              <a:spcPts val="100"/>
                            </a:spcAft>
                          </a:pPr>
                          <a:r>
                            <a:rPr lang="en-GB" sz="2000" dirty="0">
                              <a:effectLst/>
                            </a:rPr>
                            <a:t>H</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20</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1704307458"/>
                      </a:ext>
                    </a:extLst>
                  </a:tr>
                  <a:tr h="360951">
                    <a:tc>
                      <a:txBody>
                        <a:bodyPr/>
                        <a:lstStyle/>
                        <a:p>
                          <a:pPr algn="ctr">
                            <a:spcBef>
                              <a:spcPts val="100"/>
                            </a:spcBef>
                            <a:spcAft>
                              <a:spcPts val="100"/>
                            </a:spcAft>
                          </a:pPr>
                          <a:r>
                            <a:rPr lang="en-GB" sz="2000" dirty="0">
                              <a:effectLst/>
                            </a:rPr>
                            <a:t>I</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17</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220761103"/>
                      </a:ext>
                    </a:extLst>
                  </a:tr>
                  <a:tr h="360951">
                    <a:tc>
                      <a:txBody>
                        <a:bodyPr/>
                        <a:lstStyle/>
                        <a:p>
                          <a:pPr algn="ctr">
                            <a:spcBef>
                              <a:spcPts val="100"/>
                            </a:spcBef>
                            <a:spcAft>
                              <a:spcPts val="100"/>
                            </a:spcAft>
                          </a:pPr>
                          <a:r>
                            <a:rPr lang="en-GB" sz="2000" dirty="0">
                              <a:effectLst/>
                            </a:rPr>
                            <a:t>J</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a:effectLst/>
                            </a:rPr>
                            <a:t>17</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2000" dirty="0">
                              <a:effectLst/>
                            </a:rPr>
                            <a:t>36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577089847"/>
                      </a:ext>
                    </a:extLst>
                  </a:tr>
                  <a:tr h="360951">
                    <a:tc>
                      <a:txBody>
                        <a:bodyPr/>
                        <a:lstStyle/>
                        <a:p>
                          <a:pPr algn="ctr">
                            <a:spcBef>
                              <a:spcPts val="100"/>
                            </a:spcBef>
                            <a:spcAft>
                              <a:spcPts val="100"/>
                            </a:spcAft>
                          </a:pPr>
                          <a:r>
                            <a:rPr lang="en-GB" sz="2000" dirty="0">
                              <a:effectLst/>
                            </a:rPr>
                            <a:t>Totals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100"/>
                            </a:spcBef>
                            <a:spcAft>
                              <a:spcPts val="10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xmlns:a14="http://schemas.microsoft.com/office/drawing/2010/main" val="3381049209"/>
                      </a:ext>
                    </a:extLst>
                  </a:tr>
                </a:tbl>
              </a:graphicData>
            </a:graphic>
          </p:graphicFrame>
        </mc:Fallback>
      </mc:AlternateContent>
      <p:sp>
        <p:nvSpPr>
          <p:cNvPr id="5" name="TextBox 4">
            <a:extLst>
              <a:ext uri="{FF2B5EF4-FFF2-40B4-BE49-F238E27FC236}">
                <a16:creationId xmlns="" xmlns:a16="http://schemas.microsoft.com/office/drawing/2014/main" id="{C81B0FCD-FF38-4D4F-9C46-659015332E9A}"/>
              </a:ext>
            </a:extLst>
          </p:cNvPr>
          <p:cNvSpPr txBox="1"/>
          <p:nvPr/>
        </p:nvSpPr>
        <p:spPr>
          <a:xfrm>
            <a:off x="2307691" y="721602"/>
            <a:ext cx="3114079" cy="1938992"/>
          </a:xfrm>
          <a:prstGeom prst="rect">
            <a:avLst/>
          </a:prstGeom>
          <a:noFill/>
        </p:spPr>
        <p:txBody>
          <a:bodyPr wrap="square" rtlCol="0">
            <a:spAutoFit/>
          </a:bodyPr>
          <a:lstStyle/>
          <a:p>
            <a:r>
              <a:rPr lang="en-US" sz="2400" dirty="0"/>
              <a:t>You can calculate PMCC by completing the table opposite and finding the totals in each column.</a:t>
            </a:r>
          </a:p>
        </p:txBody>
      </p:sp>
      <p:sp>
        <p:nvSpPr>
          <p:cNvPr id="7" name="TextBox 6">
            <a:extLst>
              <a:ext uri="{FF2B5EF4-FFF2-40B4-BE49-F238E27FC236}">
                <a16:creationId xmlns="" xmlns:a16="http://schemas.microsoft.com/office/drawing/2014/main" id="{7A7ABA40-319E-3648-9737-B3C181FDF421}"/>
              </a:ext>
            </a:extLst>
          </p:cNvPr>
          <p:cNvSpPr txBox="1"/>
          <p:nvPr/>
        </p:nvSpPr>
        <p:spPr>
          <a:xfrm>
            <a:off x="2218734" y="5156376"/>
            <a:ext cx="7043792" cy="461665"/>
          </a:xfrm>
          <a:prstGeom prst="rect">
            <a:avLst/>
          </a:prstGeom>
          <a:noFill/>
        </p:spPr>
        <p:txBody>
          <a:bodyPr wrap="square" rtlCol="0">
            <a:spAutoFit/>
          </a:bodyPr>
          <a:lstStyle/>
          <a:p>
            <a:r>
              <a:rPr lang="en-US" sz="2400" dirty="0"/>
              <a:t>Substituting the values in the formula:</a:t>
            </a:r>
          </a:p>
        </p:txBody>
      </p:sp>
      <p:sp>
        <p:nvSpPr>
          <p:cNvPr id="8" name="TextBox 7">
            <a:extLst>
              <a:ext uri="{FF2B5EF4-FFF2-40B4-BE49-F238E27FC236}">
                <a16:creationId xmlns="" xmlns:a16="http://schemas.microsoft.com/office/drawing/2014/main" id="{354EAE16-F4A4-4649-89B1-7AE739823210}"/>
              </a:ext>
            </a:extLst>
          </p:cNvPr>
          <p:cNvSpPr txBox="1"/>
          <p:nvPr/>
        </p:nvSpPr>
        <p:spPr>
          <a:xfrm>
            <a:off x="9302078" y="1248167"/>
            <a:ext cx="1186899" cy="3747180"/>
          </a:xfrm>
          <a:prstGeom prst="rect">
            <a:avLst/>
          </a:prstGeom>
          <a:noFill/>
        </p:spPr>
        <p:txBody>
          <a:bodyPr wrap="square" rtlCol="0">
            <a:spAutoFit/>
          </a:bodyPr>
          <a:lstStyle/>
          <a:p>
            <a:pPr>
              <a:spcAft>
                <a:spcPts val="400"/>
              </a:spcAft>
            </a:pPr>
            <a:r>
              <a:rPr lang="en-US" dirty="0">
                <a:solidFill>
                  <a:srgbClr val="FF0000"/>
                </a:solidFill>
              </a:rPr>
              <a:t>400</a:t>
            </a:r>
          </a:p>
          <a:p>
            <a:pPr>
              <a:spcAft>
                <a:spcPts val="400"/>
              </a:spcAft>
            </a:pPr>
            <a:r>
              <a:rPr lang="en-US" dirty="0">
                <a:solidFill>
                  <a:srgbClr val="FF0000"/>
                </a:solidFill>
              </a:rPr>
              <a:t>529</a:t>
            </a:r>
          </a:p>
          <a:p>
            <a:pPr>
              <a:spcAft>
                <a:spcPts val="400"/>
              </a:spcAft>
            </a:pPr>
            <a:r>
              <a:rPr lang="en-US" dirty="0">
                <a:solidFill>
                  <a:srgbClr val="FF0000"/>
                </a:solidFill>
              </a:rPr>
              <a:t>  64</a:t>
            </a:r>
          </a:p>
          <a:p>
            <a:pPr>
              <a:spcAft>
                <a:spcPts val="400"/>
              </a:spcAft>
            </a:pPr>
            <a:r>
              <a:rPr lang="en-US" dirty="0">
                <a:solidFill>
                  <a:srgbClr val="FF0000"/>
                </a:solidFill>
              </a:rPr>
              <a:t>841</a:t>
            </a:r>
          </a:p>
          <a:p>
            <a:pPr>
              <a:spcAft>
                <a:spcPts val="400"/>
              </a:spcAft>
            </a:pPr>
            <a:r>
              <a:rPr lang="en-US" dirty="0">
                <a:solidFill>
                  <a:srgbClr val="FF0000"/>
                </a:solidFill>
              </a:rPr>
              <a:t>196</a:t>
            </a:r>
          </a:p>
          <a:p>
            <a:pPr>
              <a:spcAft>
                <a:spcPts val="400"/>
              </a:spcAft>
            </a:pPr>
            <a:r>
              <a:rPr lang="en-US" dirty="0">
                <a:solidFill>
                  <a:srgbClr val="FF0000"/>
                </a:solidFill>
              </a:rPr>
              <a:t>121</a:t>
            </a:r>
          </a:p>
          <a:p>
            <a:pPr>
              <a:spcAft>
                <a:spcPts val="400"/>
              </a:spcAft>
            </a:pPr>
            <a:r>
              <a:rPr lang="en-US" dirty="0">
                <a:solidFill>
                  <a:srgbClr val="FF0000"/>
                </a:solidFill>
              </a:rPr>
              <a:t>121</a:t>
            </a:r>
          </a:p>
          <a:p>
            <a:pPr>
              <a:spcAft>
                <a:spcPts val="400"/>
              </a:spcAft>
            </a:pPr>
            <a:r>
              <a:rPr lang="en-US" dirty="0">
                <a:solidFill>
                  <a:srgbClr val="FF0000"/>
                </a:solidFill>
              </a:rPr>
              <a:t>400</a:t>
            </a:r>
          </a:p>
          <a:p>
            <a:pPr>
              <a:spcAft>
                <a:spcPts val="400"/>
              </a:spcAft>
            </a:pPr>
            <a:r>
              <a:rPr lang="en-US" dirty="0">
                <a:solidFill>
                  <a:srgbClr val="FF0000"/>
                </a:solidFill>
              </a:rPr>
              <a:t>289</a:t>
            </a:r>
          </a:p>
          <a:p>
            <a:pPr>
              <a:spcAft>
                <a:spcPts val="400"/>
              </a:spcAft>
            </a:pPr>
            <a:r>
              <a:rPr lang="en-US" dirty="0">
                <a:solidFill>
                  <a:srgbClr val="FF0000"/>
                </a:solidFill>
              </a:rPr>
              <a:t>289</a:t>
            </a:r>
          </a:p>
        </p:txBody>
      </p:sp>
      <p:sp>
        <p:nvSpPr>
          <p:cNvPr id="12" name="TextBox 11">
            <a:extLst>
              <a:ext uri="{FF2B5EF4-FFF2-40B4-BE49-F238E27FC236}">
                <a16:creationId xmlns="" xmlns:a16="http://schemas.microsoft.com/office/drawing/2014/main" id="{E55A3EB1-3F7D-DB4D-9DDE-0D5CEA23217F}"/>
              </a:ext>
            </a:extLst>
          </p:cNvPr>
          <p:cNvSpPr txBox="1"/>
          <p:nvPr/>
        </p:nvSpPr>
        <p:spPr>
          <a:xfrm>
            <a:off x="10062769" y="1237940"/>
            <a:ext cx="852417" cy="3631763"/>
          </a:xfrm>
          <a:prstGeom prst="rect">
            <a:avLst/>
          </a:prstGeom>
          <a:noFill/>
        </p:spPr>
        <p:txBody>
          <a:bodyPr wrap="square" rtlCol="0">
            <a:spAutoFit/>
          </a:bodyPr>
          <a:lstStyle/>
          <a:p>
            <a:pPr algn="ctr">
              <a:spcAft>
                <a:spcPts val="400"/>
              </a:spcAft>
            </a:pPr>
            <a:r>
              <a:rPr lang="en-US" dirty="0">
                <a:solidFill>
                  <a:srgbClr val="FF0000"/>
                </a:solidFill>
              </a:rPr>
              <a:t> 900</a:t>
            </a:r>
          </a:p>
          <a:p>
            <a:pPr algn="ctr">
              <a:spcAft>
                <a:spcPts val="400"/>
              </a:spcAft>
            </a:pPr>
            <a:r>
              <a:rPr lang="en-US" dirty="0">
                <a:solidFill>
                  <a:srgbClr val="FF0000"/>
                </a:solidFill>
              </a:rPr>
              <a:t>1225</a:t>
            </a:r>
          </a:p>
          <a:p>
            <a:pPr algn="ctr">
              <a:spcAft>
                <a:spcPts val="400"/>
              </a:spcAft>
            </a:pPr>
            <a:r>
              <a:rPr lang="en-US" dirty="0">
                <a:solidFill>
                  <a:srgbClr val="FF0000"/>
                </a:solidFill>
              </a:rPr>
              <a:t> 441</a:t>
            </a:r>
          </a:p>
          <a:p>
            <a:pPr algn="ctr">
              <a:spcAft>
                <a:spcPts val="400"/>
              </a:spcAft>
            </a:pPr>
            <a:r>
              <a:rPr lang="en-US" dirty="0">
                <a:solidFill>
                  <a:srgbClr val="FF0000"/>
                </a:solidFill>
              </a:rPr>
              <a:t>1089</a:t>
            </a:r>
          </a:p>
          <a:p>
            <a:pPr algn="ctr">
              <a:spcAft>
                <a:spcPts val="400"/>
              </a:spcAft>
            </a:pPr>
            <a:r>
              <a:rPr lang="en-US" dirty="0">
                <a:solidFill>
                  <a:srgbClr val="FF0000"/>
                </a:solidFill>
              </a:rPr>
              <a:t>1089</a:t>
            </a:r>
          </a:p>
          <a:p>
            <a:pPr algn="ctr">
              <a:spcAft>
                <a:spcPts val="400"/>
              </a:spcAft>
            </a:pPr>
            <a:r>
              <a:rPr lang="en-US" dirty="0">
                <a:solidFill>
                  <a:srgbClr val="FF0000"/>
                </a:solidFill>
              </a:rPr>
              <a:t> 676</a:t>
            </a:r>
          </a:p>
          <a:p>
            <a:pPr algn="ctr">
              <a:spcAft>
                <a:spcPts val="400"/>
              </a:spcAft>
            </a:pPr>
            <a:r>
              <a:rPr lang="en-US" dirty="0">
                <a:solidFill>
                  <a:srgbClr val="FF0000"/>
                </a:solidFill>
              </a:rPr>
              <a:t> 484</a:t>
            </a:r>
          </a:p>
          <a:p>
            <a:pPr algn="ctr">
              <a:spcAft>
                <a:spcPts val="400"/>
              </a:spcAft>
            </a:pPr>
            <a:r>
              <a:rPr lang="en-US" dirty="0">
                <a:solidFill>
                  <a:srgbClr val="FF0000"/>
                </a:solidFill>
              </a:rPr>
              <a:t> 961</a:t>
            </a:r>
          </a:p>
          <a:p>
            <a:pPr algn="ctr">
              <a:spcAft>
                <a:spcPts val="400"/>
              </a:spcAft>
            </a:pPr>
            <a:r>
              <a:rPr lang="en-US" dirty="0">
                <a:solidFill>
                  <a:srgbClr val="FF0000"/>
                </a:solidFill>
              </a:rPr>
              <a:t>1089</a:t>
            </a:r>
          </a:p>
          <a:p>
            <a:pPr algn="ctr">
              <a:spcAft>
                <a:spcPts val="400"/>
              </a:spcAft>
            </a:pPr>
            <a:r>
              <a:rPr lang="en-US" dirty="0">
                <a:solidFill>
                  <a:srgbClr val="FF0000"/>
                </a:solidFill>
              </a:rPr>
              <a:t>1296</a:t>
            </a:r>
          </a:p>
        </p:txBody>
      </p:sp>
      <p:sp>
        <p:nvSpPr>
          <p:cNvPr id="15" name="TextBox 14">
            <a:extLst>
              <a:ext uri="{FF2B5EF4-FFF2-40B4-BE49-F238E27FC236}">
                <a16:creationId xmlns="" xmlns:a16="http://schemas.microsoft.com/office/drawing/2014/main" id="{C47CDA43-1716-3A49-98A5-DF19518C3616}"/>
              </a:ext>
            </a:extLst>
          </p:cNvPr>
          <p:cNvSpPr txBox="1"/>
          <p:nvPr/>
        </p:nvSpPr>
        <p:spPr>
          <a:xfrm>
            <a:off x="10928502" y="1241564"/>
            <a:ext cx="860562" cy="3631763"/>
          </a:xfrm>
          <a:prstGeom prst="rect">
            <a:avLst/>
          </a:prstGeom>
          <a:noFill/>
        </p:spPr>
        <p:txBody>
          <a:bodyPr wrap="square" rtlCol="0">
            <a:spAutoFit/>
          </a:bodyPr>
          <a:lstStyle/>
          <a:p>
            <a:pPr algn="ctr">
              <a:spcAft>
                <a:spcPts val="400"/>
              </a:spcAft>
            </a:pPr>
            <a:r>
              <a:rPr lang="en-US" dirty="0">
                <a:solidFill>
                  <a:srgbClr val="FF0000"/>
                </a:solidFill>
              </a:rPr>
              <a:t>600</a:t>
            </a:r>
          </a:p>
          <a:p>
            <a:pPr algn="ctr">
              <a:spcAft>
                <a:spcPts val="400"/>
              </a:spcAft>
            </a:pPr>
            <a:r>
              <a:rPr lang="en-US" dirty="0">
                <a:solidFill>
                  <a:srgbClr val="FF0000"/>
                </a:solidFill>
              </a:rPr>
              <a:t>805</a:t>
            </a:r>
          </a:p>
          <a:p>
            <a:pPr algn="ctr">
              <a:spcAft>
                <a:spcPts val="400"/>
              </a:spcAft>
            </a:pPr>
            <a:r>
              <a:rPr lang="en-US" dirty="0">
                <a:solidFill>
                  <a:srgbClr val="FF0000"/>
                </a:solidFill>
              </a:rPr>
              <a:t>168</a:t>
            </a:r>
          </a:p>
          <a:p>
            <a:pPr algn="ctr">
              <a:spcAft>
                <a:spcPts val="400"/>
              </a:spcAft>
            </a:pPr>
            <a:r>
              <a:rPr lang="en-US" dirty="0">
                <a:solidFill>
                  <a:srgbClr val="FF0000"/>
                </a:solidFill>
              </a:rPr>
              <a:t>957</a:t>
            </a:r>
          </a:p>
          <a:p>
            <a:pPr algn="ctr">
              <a:spcAft>
                <a:spcPts val="400"/>
              </a:spcAft>
            </a:pPr>
            <a:r>
              <a:rPr lang="en-US" dirty="0">
                <a:solidFill>
                  <a:srgbClr val="FF0000"/>
                </a:solidFill>
              </a:rPr>
              <a:t>462</a:t>
            </a:r>
          </a:p>
          <a:p>
            <a:pPr algn="ctr">
              <a:spcAft>
                <a:spcPts val="400"/>
              </a:spcAft>
            </a:pPr>
            <a:r>
              <a:rPr lang="en-US" dirty="0">
                <a:solidFill>
                  <a:srgbClr val="FF0000"/>
                </a:solidFill>
              </a:rPr>
              <a:t>286</a:t>
            </a:r>
          </a:p>
          <a:p>
            <a:pPr algn="ctr">
              <a:spcAft>
                <a:spcPts val="400"/>
              </a:spcAft>
            </a:pPr>
            <a:r>
              <a:rPr lang="en-US" dirty="0">
                <a:solidFill>
                  <a:srgbClr val="FF0000"/>
                </a:solidFill>
              </a:rPr>
              <a:t>242</a:t>
            </a:r>
          </a:p>
          <a:p>
            <a:pPr algn="ctr">
              <a:spcAft>
                <a:spcPts val="400"/>
              </a:spcAft>
            </a:pPr>
            <a:r>
              <a:rPr lang="en-US" dirty="0">
                <a:solidFill>
                  <a:srgbClr val="FF0000"/>
                </a:solidFill>
              </a:rPr>
              <a:t>620</a:t>
            </a:r>
          </a:p>
          <a:p>
            <a:pPr algn="ctr">
              <a:spcAft>
                <a:spcPts val="400"/>
              </a:spcAft>
            </a:pPr>
            <a:r>
              <a:rPr lang="en-US" dirty="0">
                <a:solidFill>
                  <a:srgbClr val="FF0000"/>
                </a:solidFill>
              </a:rPr>
              <a:t>561</a:t>
            </a:r>
          </a:p>
          <a:p>
            <a:pPr algn="ctr">
              <a:spcAft>
                <a:spcPts val="400"/>
              </a:spcAft>
            </a:pPr>
            <a:r>
              <a:rPr lang="en-US" dirty="0">
                <a:solidFill>
                  <a:srgbClr val="FF0000"/>
                </a:solidFill>
              </a:rPr>
              <a:t>612</a:t>
            </a:r>
          </a:p>
        </p:txBody>
      </p:sp>
      <p:sp>
        <p:nvSpPr>
          <p:cNvPr id="10" name="TextBox 9">
            <a:extLst>
              <a:ext uri="{FF2B5EF4-FFF2-40B4-BE49-F238E27FC236}">
                <a16:creationId xmlns="" xmlns:a16="http://schemas.microsoft.com/office/drawing/2014/main" id="{DD0D9A4E-13CA-104D-9DBD-E8E78B727C12}"/>
              </a:ext>
            </a:extLst>
          </p:cNvPr>
          <p:cNvSpPr txBox="1"/>
          <p:nvPr/>
        </p:nvSpPr>
        <p:spPr>
          <a:xfrm>
            <a:off x="6451371" y="4843665"/>
            <a:ext cx="6245250" cy="400110"/>
          </a:xfrm>
          <a:prstGeom prst="rect">
            <a:avLst/>
          </a:prstGeom>
          <a:noFill/>
        </p:spPr>
        <p:txBody>
          <a:bodyPr wrap="square" rtlCol="0">
            <a:spAutoFit/>
          </a:bodyPr>
          <a:lstStyle/>
          <a:p>
            <a:r>
              <a:rPr lang="en-US" dirty="0"/>
              <a:t>      </a:t>
            </a:r>
            <a:r>
              <a:rPr lang="en-US" dirty="0">
                <a:solidFill>
                  <a:srgbClr val="FF0000"/>
                </a:solidFill>
              </a:rPr>
              <a:t>179            300          3250     9250    5313</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 xmlns:a16="http://schemas.microsoft.com/office/drawing/2014/main" id="{F2F0DB36-9613-9B46-A194-D77C24462B83}"/>
                  </a:ext>
                </a:extLst>
              </p:cNvPr>
              <p:cNvSpPr txBox="1"/>
              <p:nvPr/>
            </p:nvSpPr>
            <p:spPr>
              <a:xfrm>
                <a:off x="5143639" y="5663300"/>
                <a:ext cx="8237773" cy="599395"/>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5313 −10</m:t>
                        </m:r>
                        <m:r>
                          <a:rPr lang="en-GB" i="1">
                            <a:latin typeface="Cambria Math" panose="02040503050406030204" pitchFamily="18" charset="0"/>
                            <a:ea typeface="Cambria Math" panose="02040503050406030204" pitchFamily="18" charset="0"/>
                          </a:rPr>
                          <m:t>×17×30</m:t>
                        </m:r>
                      </m:num>
                      <m:den>
                        <m:rad>
                          <m:radPr>
                            <m:degHide m:val="on"/>
                            <m:ctrlPr>
                              <a:rPr lang="en-US" i="1">
                                <a:latin typeface="Cambria Math"/>
                              </a:rPr>
                            </m:ctrlPr>
                          </m:radPr>
                          <m:deg/>
                          <m:e>
                            <m:r>
                              <a:rPr lang="en-GB" i="1">
                                <a:latin typeface="Cambria Math" panose="02040503050406030204" pitchFamily="18" charset="0"/>
                              </a:rPr>
                              <m:t>(3250−10</m:t>
                            </m:r>
                            <m:r>
                              <a:rPr lang="en-GB" i="1">
                                <a:latin typeface="Cambria Math" panose="02040503050406030204" pitchFamily="18" charset="0"/>
                                <a:ea typeface="Cambria Math" panose="02040503050406030204" pitchFamily="18" charset="0"/>
                              </a:rPr>
                              <m:t>×17×17)(925</m:t>
                            </m:r>
                            <m:r>
                              <a:rPr lang="en-GB" b="0" i="1" smtClean="0">
                                <a:latin typeface="Cambria Math" panose="02040503050406030204" pitchFamily="18" charset="0"/>
                                <a:ea typeface="Cambria Math" panose="02040503050406030204" pitchFamily="18" charset="0"/>
                              </a:rPr>
                              <m:t>0</m:t>
                            </m:r>
                            <m:r>
                              <a:rPr lang="en-GB" i="1">
                                <a:latin typeface="Cambria Math" panose="02040503050406030204" pitchFamily="18" charset="0"/>
                                <a:ea typeface="Cambria Math" panose="02040503050406030204" pitchFamily="18" charset="0"/>
                              </a:rPr>
                              <m:t>−10×30×30</m:t>
                            </m:r>
                          </m:e>
                        </m:rad>
                      </m:den>
                    </m:f>
                  </m:oMath>
                </a14:m>
                <a:r>
                  <a:rPr lang="en-US" dirty="0"/>
                  <a:t>  = 0.71 to 2 decimal places </a:t>
                </a:r>
              </a:p>
            </p:txBody>
          </p:sp>
        </mc:Choice>
        <mc:Fallback xmlns="">
          <p:sp>
            <p:nvSpPr>
              <p:cNvPr id="18" name="TextBox 17">
                <a:extLst>
                  <a:ext uri="{FF2B5EF4-FFF2-40B4-BE49-F238E27FC236}">
                    <a16:creationId xmlns:a16="http://schemas.microsoft.com/office/drawing/2014/main" id="{F2F0DB36-9613-9B46-A194-D77C24462B83}"/>
                  </a:ext>
                </a:extLst>
              </p:cNvPr>
              <p:cNvSpPr txBox="1">
                <a:spLocks noRot="1" noChangeAspect="1" noMove="1" noResize="1" noEditPoints="1" noAdjustHandles="1" noChangeArrowheads="1" noChangeShapeType="1" noTextEdit="1"/>
              </p:cNvSpPr>
              <p:nvPr/>
            </p:nvSpPr>
            <p:spPr>
              <a:xfrm>
                <a:off x="5143639" y="5663300"/>
                <a:ext cx="8237773" cy="599395"/>
              </a:xfrm>
              <a:prstGeom prst="rect">
                <a:avLst/>
              </a:prstGeom>
              <a:blipFill>
                <a:blip r:embed="rId4"/>
                <a:stretch>
                  <a:fillRect l="-926" b="-2128"/>
                </a:stretch>
              </a:blipFill>
            </p:spPr>
            <p:txBody>
              <a:bodyPr/>
              <a:lstStyle/>
              <a:p>
                <a:r>
                  <a:rPr lang="en-US">
                    <a:noFill/>
                  </a:rPr>
                  <a:t> </a:t>
                </a:r>
              </a:p>
            </p:txBody>
          </p:sp>
        </mc:Fallback>
      </mc:AlternateContent>
      <p:sp>
        <p:nvSpPr>
          <p:cNvPr id="19" name="TextBox 18">
            <a:extLst>
              <a:ext uri="{FF2B5EF4-FFF2-40B4-BE49-F238E27FC236}">
                <a16:creationId xmlns="" xmlns:a16="http://schemas.microsoft.com/office/drawing/2014/main" id="{9AD8018B-CDF8-3948-B994-1D872242C0A5}"/>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3 </a:t>
            </a:r>
          </a:p>
        </p:txBody>
      </p:sp>
      <mc:AlternateContent xmlns:mc="http://schemas.openxmlformats.org/markup-compatibility/2006">
        <mc:Choice xmlns:a14="http://schemas.microsoft.com/office/drawing/2010/main" Requires="a14">
          <p:sp>
            <p:nvSpPr>
              <p:cNvPr id="20" name="TextBox 19">
                <a:extLst>
                  <a:ext uri="{FF2B5EF4-FFF2-40B4-BE49-F238E27FC236}">
                    <a16:creationId xmlns="" xmlns:a16="http://schemas.microsoft.com/office/drawing/2014/main" id="{B02C6D33-EECF-F54D-AA4C-5935C35DEAAC}"/>
                  </a:ext>
                </a:extLst>
              </p:cNvPr>
              <p:cNvSpPr txBox="1"/>
              <p:nvPr/>
            </p:nvSpPr>
            <p:spPr>
              <a:xfrm>
                <a:off x="2253639" y="2666051"/>
                <a:ext cx="3432939" cy="2509405"/>
              </a:xfrm>
              <a:prstGeom prst="rect">
                <a:avLst/>
              </a:prstGeom>
              <a:noFill/>
            </p:spPr>
            <p:txBody>
              <a:bodyPr wrap="square" rtlCol="0">
                <a:spAutoFit/>
              </a:bodyPr>
              <a:lstStyle/>
              <a:p>
                <a:r>
                  <a:rPr lang="en-US" sz="2400" dirty="0"/>
                  <a:t>You can find the mean values, </a:t>
                </a:r>
                <a:r>
                  <a:rPr lang="en-US" sz="2400" i="1" dirty="0">
                    <a:latin typeface="Times New Roman" panose="02020603050405020304" pitchFamily="18" charset="0"/>
                    <a:cs typeface="Times New Roman" panose="02020603050405020304" pitchFamily="18" charset="0"/>
                  </a:rPr>
                  <a:t>x</a:t>
                </a:r>
                <a:r>
                  <a:rPr lang="en-US" sz="2400" dirty="0"/>
                  <a:t> and </a:t>
                </a:r>
                <a:r>
                  <a:rPr lang="en-US" sz="2400" i="1" dirty="0" smtClean="0">
                    <a:latin typeface="Times New Roman" panose="02020603050405020304" pitchFamily="18" charset="0"/>
                    <a:cs typeface="Times New Roman" panose="02020603050405020304" pitchFamily="18" charset="0"/>
                  </a:rPr>
                  <a:t>y</a:t>
                </a:r>
                <a:r>
                  <a:rPr lang="en-US" sz="2400" i="1" dirty="0" smtClean="0"/>
                  <a:t> </a:t>
                </a:r>
                <a:r>
                  <a:rPr lang="en-US" sz="2400" dirty="0"/>
                  <a:t>from the first two columns, giving:</a:t>
                </a:r>
                <a:endParaRPr lang="en-GB" sz="2400" dirty="0"/>
              </a:p>
              <a:p>
                <a:pPr>
                  <a:spcAft>
                    <a:spcPts val="300"/>
                  </a:spcAft>
                </a:pPr>
                <a:r>
                  <a:rPr lang="en-US" sz="2400" dirty="0"/>
                  <a:t> </a:t>
                </a:r>
                <a14:m>
                  <m:oMath xmlns:m="http://schemas.openxmlformats.org/officeDocument/2006/math">
                    <m:acc>
                      <m:accPr>
                        <m:chr m:val="̅"/>
                        <m:ctrlPr>
                          <a:rPr lang="en-US" sz="2400" i="1">
                            <a:latin typeface="Cambria Math"/>
                          </a:rPr>
                        </m:ctrlPr>
                      </m:accPr>
                      <m:e>
                        <m:r>
                          <a:rPr lang="en-GB" sz="2400" i="1">
                            <a:latin typeface="Cambria Math" panose="02040503050406030204" pitchFamily="18" charset="0"/>
                          </a:rPr>
                          <m:t>𝑥</m:t>
                        </m:r>
                        <m:r>
                          <a:rPr lang="en-GB" sz="2400" i="1">
                            <a:latin typeface="Cambria Math" panose="02040503050406030204" pitchFamily="18" charset="0"/>
                          </a:rPr>
                          <m:t> </m:t>
                        </m:r>
                      </m:e>
                    </m:acc>
                  </m:oMath>
                </a14:m>
                <a:r>
                  <a:rPr lang="en-US" sz="2400" i="1" dirty="0"/>
                  <a:t> </a:t>
                </a:r>
                <a:r>
                  <a:rPr lang="en-US" sz="2400" dirty="0"/>
                  <a:t>= </a:t>
                </a:r>
                <a14:m>
                  <m:oMath xmlns:m="http://schemas.openxmlformats.org/officeDocument/2006/math">
                    <m:f>
                      <m:fPr>
                        <m:ctrlPr>
                          <a:rPr lang="en-US" sz="2400" i="1">
                            <a:latin typeface="Cambria Math"/>
                          </a:rPr>
                        </m:ctrlPr>
                      </m:fPr>
                      <m:num>
                        <m:r>
                          <m:rPr>
                            <m:sty m:val="p"/>
                          </m:rPr>
                          <a:rPr lang="el-GR" sz="2400" i="1">
                            <a:latin typeface="Cambria Math" panose="02040503050406030204" pitchFamily="18" charset="0"/>
                            <a:ea typeface="Cambria Math" panose="02040503050406030204" pitchFamily="18" charset="0"/>
                          </a:rPr>
                          <m:t>Σ</m:t>
                        </m:r>
                        <m:r>
                          <a:rPr lang="en-GB" sz="2400" i="1">
                            <a:latin typeface="Cambria Math" panose="02040503050406030204" pitchFamily="18" charset="0"/>
                            <a:ea typeface="Cambria Math" panose="02040503050406030204" pitchFamily="18" charset="0"/>
                          </a:rPr>
                          <m:t>𝑥</m:t>
                        </m:r>
                      </m:num>
                      <m:den>
                        <m:r>
                          <a:rPr lang="en-GB" sz="2400" i="1">
                            <a:latin typeface="Cambria Math" panose="02040503050406030204" pitchFamily="18" charset="0"/>
                          </a:rPr>
                          <m:t>𝑛</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panose="02040503050406030204" pitchFamily="18" charset="0"/>
                          </a:rPr>
                          <m:t>17</m:t>
                        </m:r>
                        <m:r>
                          <a:rPr lang="en-GB" sz="2400" b="0" i="1" smtClean="0">
                            <a:latin typeface="Cambria Math" panose="02040503050406030204" pitchFamily="18" charset="0"/>
                          </a:rPr>
                          <m:t>0</m:t>
                        </m:r>
                      </m:num>
                      <m:den>
                        <m:r>
                          <a:rPr lang="en-GB" sz="2400" i="1">
                            <a:latin typeface="Cambria Math" panose="02040503050406030204" pitchFamily="18" charset="0"/>
                          </a:rPr>
                          <m:t>10</m:t>
                        </m:r>
                      </m:den>
                    </m:f>
                  </m:oMath>
                </a14:m>
                <a:r>
                  <a:rPr lang="en-US" sz="2400" dirty="0"/>
                  <a:t> = 17</a:t>
                </a:r>
              </a:p>
              <a:p>
                <a:r>
                  <a:rPr lang="en-US" sz="2400" dirty="0"/>
                  <a:t>and similarly 	 </a:t>
                </a:r>
                <a14:m>
                  <m:oMath xmlns:m="http://schemas.openxmlformats.org/officeDocument/2006/math">
                    <m:acc>
                      <m:accPr>
                        <m:chr m:val="̅"/>
                        <m:ctrlPr>
                          <a:rPr lang="en-US" sz="2400" i="1">
                            <a:latin typeface="Cambria Math"/>
                          </a:rPr>
                        </m:ctrlPr>
                      </m:accPr>
                      <m:e>
                        <m:r>
                          <a:rPr lang="en-GB" sz="2400" i="1">
                            <a:latin typeface="Cambria Math" panose="02040503050406030204" pitchFamily="18" charset="0"/>
                          </a:rPr>
                          <m:t>𝑦</m:t>
                        </m:r>
                      </m:e>
                    </m:acc>
                  </m:oMath>
                </a14:m>
                <a:r>
                  <a:rPr lang="en-US" sz="2400" i="1" dirty="0"/>
                  <a:t> </a:t>
                </a:r>
                <a:r>
                  <a:rPr lang="en-US" sz="2400" dirty="0"/>
                  <a:t>= </a:t>
                </a:r>
                <a:r>
                  <a:rPr lang="en-US" sz="2400" dirty="0" smtClean="0"/>
                  <a:t>30.</a:t>
                </a:r>
                <a:endParaRPr lang="en-US" sz="2400" dirty="0"/>
              </a:p>
            </p:txBody>
          </p:sp>
        </mc:Choice>
        <mc:Fallback>
          <p:sp>
            <p:nvSpPr>
              <p:cNvPr id="20" name="TextBox 19">
                <a:extLst>
                  <a:ext uri="{FF2B5EF4-FFF2-40B4-BE49-F238E27FC236}">
                    <a16:creationId xmlns="" xmlns:a16="http://schemas.microsoft.com/office/drawing/2014/main" xmlns:a14="http://schemas.microsoft.com/office/drawing/2010/main" id="{B02C6D33-EECF-F54D-AA4C-5935C35DEAAC}"/>
                  </a:ext>
                </a:extLst>
              </p:cNvPr>
              <p:cNvSpPr txBox="1">
                <a:spLocks noRot="1" noChangeAspect="1" noMove="1" noResize="1" noEditPoints="1" noAdjustHandles="1" noChangeArrowheads="1" noChangeShapeType="1" noTextEdit="1"/>
              </p:cNvSpPr>
              <p:nvPr/>
            </p:nvSpPr>
            <p:spPr>
              <a:xfrm>
                <a:off x="2253639" y="2666051"/>
                <a:ext cx="3432939" cy="2509405"/>
              </a:xfrm>
              <a:prstGeom prst="rect">
                <a:avLst/>
              </a:prstGeom>
              <a:blipFill rotWithShape="1">
                <a:blip r:embed="rId5"/>
                <a:stretch>
                  <a:fillRect l="-2842" t="-1699" r="-3730" b="-461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 xmlns:a16="http://schemas.microsoft.com/office/drawing/2014/main" id="{A07A6212-996C-194A-BCDC-F621F9C762E8}"/>
                  </a:ext>
                </a:extLst>
              </p:cNvPr>
              <p:cNvSpPr txBox="1"/>
              <p:nvPr/>
            </p:nvSpPr>
            <p:spPr>
              <a:xfrm>
                <a:off x="2307691" y="5657660"/>
                <a:ext cx="3333842" cy="601383"/>
              </a:xfrm>
              <a:prstGeom prst="rect">
                <a:avLst/>
              </a:prstGeom>
              <a:noFill/>
            </p:spPr>
            <p:txBody>
              <a:bodyPr wrap="square" rtlCol="0">
                <a:spAutoFit/>
              </a:bodyPr>
              <a:lstStyle/>
              <a:p>
                <a:r>
                  <a:rPr lang="en-US" i="1" dirty="0" smtClean="0">
                    <a:latin typeface="Times New Roman" panose="02020603050405020304" pitchFamily="18" charset="0"/>
                    <a:cs typeface="Times New Roman" panose="02020603050405020304" pitchFamily="18" charset="0"/>
                  </a:rPr>
                  <a:t>r</a:t>
                </a:r>
                <a:r>
                  <a:rPr lang="en-US" dirty="0" smtClean="0"/>
                  <a:t> </a:t>
                </a:r>
                <a:r>
                  <a:rPr lang="en-US" dirty="0"/>
                  <a:t>=  </a:t>
                </a:r>
                <a14:m>
                  <m:oMath xmlns:m="http://schemas.openxmlformats.org/officeDocument/2006/math">
                    <m:f>
                      <m:fPr>
                        <m:ctrlPr>
                          <a:rPr lang="en-US" i="1">
                            <a:latin typeface="Cambria Math"/>
                          </a:rPr>
                        </m:ctrlPr>
                      </m:fPr>
                      <m:num>
                        <m:r>
                          <m:rPr>
                            <m:sty m:val="p"/>
                          </m:rPr>
                          <a:rPr lang="el-GR" i="1">
                            <a:latin typeface="Cambria Math" panose="02040503050406030204" pitchFamily="18" charset="0"/>
                            <a:ea typeface="Cambria Math" panose="02040503050406030204" pitchFamily="18" charset="0"/>
                          </a:rPr>
                          <m:t>Σ</m:t>
                        </m:r>
                        <m:r>
                          <a:rPr lang="en-GB" i="1">
                            <a:latin typeface="Cambria Math" panose="02040503050406030204" pitchFamily="18" charset="0"/>
                            <a:ea typeface="Cambria Math" panose="02040503050406030204" pitchFamily="18" charset="0"/>
                          </a:rPr>
                          <m:t>𝑥𝑦</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𝑛</m:t>
                        </m:r>
                        <m:acc>
                          <m:accPr>
                            <m:chr m:val="̅"/>
                            <m:ctrlPr>
                              <a:rPr lang="en-US" i="1">
                                <a:latin typeface="Cambria Math"/>
                              </a:rPr>
                            </m:ctrlPr>
                          </m:accPr>
                          <m:e>
                            <m:r>
                              <a:rPr lang="en-GB" i="1">
                                <a:latin typeface="Cambria Math" panose="02040503050406030204" pitchFamily="18" charset="0"/>
                              </a:rPr>
                              <m:t>𝑥</m:t>
                            </m:r>
                            <m:r>
                              <a:rPr lang="en-GB" i="1">
                                <a:latin typeface="Cambria Math" panose="02040503050406030204" pitchFamily="18" charset="0"/>
                              </a:rPr>
                              <m:t> </m:t>
                            </m:r>
                          </m:e>
                        </m:acc>
                        <m:acc>
                          <m:accPr>
                            <m:chr m:val="̅"/>
                            <m:ctrlPr>
                              <a:rPr lang="en-US" i="1">
                                <a:latin typeface="Cambria Math"/>
                              </a:rPr>
                            </m:ctrlPr>
                          </m:accPr>
                          <m:e>
                            <m:r>
                              <a:rPr lang="en-GB" i="1">
                                <a:latin typeface="Cambria Math" panose="02040503050406030204" pitchFamily="18" charset="0"/>
                              </a:rPr>
                              <m:t>𝑦</m:t>
                            </m:r>
                          </m:e>
                        </m:acc>
                      </m:num>
                      <m:den>
                        <m:rad>
                          <m:radPr>
                            <m:degHide m:val="on"/>
                            <m:ctrlPr>
                              <a:rPr lang="en-US" i="1">
                                <a:latin typeface="Cambria Math"/>
                              </a:rPr>
                            </m:ctrlPr>
                          </m:radPr>
                          <m:deg/>
                          <m:e>
                            <m:r>
                              <a:rPr lang="en-GB" i="1">
                                <a:latin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Σ</m:t>
                            </m:r>
                            <m:sSup>
                              <m:sSupPr>
                                <m:ctrlPr>
                                  <a:rPr lang="el-GR" i="1">
                                    <a:latin typeface="Cambria Math"/>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𝑥</m:t>
                                </m:r>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𝑛</m:t>
                            </m:r>
                            <m:sSup>
                              <m:sSupPr>
                                <m:ctrlPr>
                                  <a:rPr lang="en-GB" i="1">
                                    <a:latin typeface="Cambria Math"/>
                                    <a:ea typeface="Cambria Math" panose="02040503050406030204" pitchFamily="18" charset="0"/>
                                  </a:rPr>
                                </m:ctrlPr>
                              </m:sSupPr>
                              <m:e>
                                <m:acc>
                                  <m:accPr>
                                    <m:chr m:val="̅"/>
                                    <m:ctrlPr>
                                      <a:rPr lang="en-GB" i="1">
                                        <a:latin typeface="Cambria Math"/>
                                        <a:ea typeface="Cambria Math" panose="02040503050406030204" pitchFamily="18" charset="0"/>
                                      </a:rPr>
                                    </m:ctrlPr>
                                  </m:accPr>
                                  <m:e>
                                    <m:r>
                                      <a:rPr lang="en-GB" i="1">
                                        <a:latin typeface="Cambria Math" panose="02040503050406030204" pitchFamily="18" charset="0"/>
                                        <a:ea typeface="Cambria Math" panose="02040503050406030204" pitchFamily="18" charset="0"/>
                                      </a:rPr>
                                      <m:t>𝑥</m:t>
                                    </m:r>
                                  </m:e>
                                </m:acc>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Σ</m:t>
                            </m:r>
                            <m:sSup>
                              <m:sSupPr>
                                <m:ctrlPr>
                                  <a:rPr lang="el-GR" i="1">
                                    <a:latin typeface="Cambria Math"/>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𝑦</m:t>
                                </m:r>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𝑛</m:t>
                            </m:r>
                            <m:sSup>
                              <m:sSupPr>
                                <m:ctrlPr>
                                  <a:rPr lang="en-GB" i="1">
                                    <a:latin typeface="Cambria Math"/>
                                    <a:ea typeface="Cambria Math" panose="02040503050406030204" pitchFamily="18" charset="0"/>
                                  </a:rPr>
                                </m:ctrlPr>
                              </m:sSupPr>
                              <m:e>
                                <m:acc>
                                  <m:accPr>
                                    <m:chr m:val="̅"/>
                                    <m:ctrlPr>
                                      <a:rPr lang="en-US" i="1">
                                        <a:latin typeface="Cambria Math"/>
                                      </a:rPr>
                                    </m:ctrlPr>
                                  </m:accPr>
                                  <m:e>
                                    <m:r>
                                      <a:rPr lang="en-GB" i="1">
                                        <a:latin typeface="Cambria Math" panose="02040503050406030204" pitchFamily="18" charset="0"/>
                                      </a:rPr>
                                      <m:t>𝑦</m:t>
                                    </m:r>
                                  </m:e>
                                </m:acc>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e>
                        </m:rad>
                      </m:den>
                    </m:f>
                  </m:oMath>
                </a14:m>
                <a:endParaRPr lang="en-US" dirty="0"/>
              </a:p>
            </p:txBody>
          </p:sp>
        </mc:Choice>
        <mc:Fallback>
          <p:sp>
            <p:nvSpPr>
              <p:cNvPr id="14" name="TextBox 13">
                <a:extLst>
                  <a:ext uri="{FF2B5EF4-FFF2-40B4-BE49-F238E27FC236}">
                    <a16:creationId xmlns="" xmlns:a16="http://schemas.microsoft.com/office/drawing/2014/main" xmlns:a14="http://schemas.microsoft.com/office/drawing/2010/main" id="{A07A6212-996C-194A-BCDC-F621F9C762E8}"/>
                  </a:ext>
                </a:extLst>
              </p:cNvPr>
              <p:cNvSpPr txBox="1">
                <a:spLocks noRot="1" noChangeAspect="1" noMove="1" noResize="1" noEditPoints="1" noAdjustHandles="1" noChangeArrowheads="1" noChangeShapeType="1" noTextEdit="1"/>
              </p:cNvSpPr>
              <p:nvPr/>
            </p:nvSpPr>
            <p:spPr>
              <a:xfrm>
                <a:off x="2307691" y="5657660"/>
                <a:ext cx="3333842" cy="601383"/>
              </a:xfrm>
              <a:prstGeom prst="rect">
                <a:avLst/>
              </a:prstGeom>
              <a:blipFill rotWithShape="1">
                <a:blip r:embed="rId6"/>
                <a:stretch>
                  <a:fillRect l="-2015"/>
                </a:stretch>
              </a:blipFill>
            </p:spPr>
            <p:txBody>
              <a:bodyPr/>
              <a:lstStyle/>
              <a:p>
                <a:r>
                  <a:rPr lang="en-GB">
                    <a:noFill/>
                  </a:rPr>
                  <a:t> </a:t>
                </a:r>
              </a:p>
            </p:txBody>
          </p:sp>
        </mc:Fallback>
      </mc:AlternateContent>
    </p:spTree>
    <p:extLst>
      <p:ext uri="{BB962C8B-B14F-4D97-AF65-F5344CB8AC3E}">
        <p14:creationId xmlns:p14="http://schemas.microsoft.com/office/powerpoint/2010/main" val="304185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2" grpId="0"/>
      <p:bldP spid="15" grpId="0"/>
      <p:bldP spid="10" grpId="0"/>
      <p:bldP spid="18" grpId="0"/>
      <p:bldP spid="20"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9576" y="44625"/>
            <a:ext cx="10233026" cy="664172"/>
          </a:xfrm>
        </p:spPr>
        <p:txBody>
          <a:bodyPr/>
          <a:lstStyle/>
          <a:p>
            <a:r>
              <a:rPr lang="en-US" sz="2800" b="1" dirty="0"/>
              <a:t>Product Moment Correlation Coefficient (PMCC)</a:t>
            </a:r>
            <a:endParaRPr lang="en-GB" sz="28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 xmlns:a16="http://schemas.microsoft.com/office/drawing/2014/main" id="{C81B0FCD-FF38-4D4F-9C46-659015332E9A}"/>
              </a:ext>
            </a:extLst>
          </p:cNvPr>
          <p:cNvSpPr txBox="1"/>
          <p:nvPr/>
        </p:nvSpPr>
        <p:spPr>
          <a:xfrm>
            <a:off x="2495600" y="1070942"/>
            <a:ext cx="9264489" cy="1938992"/>
          </a:xfrm>
          <a:prstGeom prst="rect">
            <a:avLst/>
          </a:prstGeom>
          <a:noFill/>
        </p:spPr>
        <p:txBody>
          <a:bodyPr wrap="square" rtlCol="0">
            <a:spAutoFit/>
          </a:bodyPr>
          <a:lstStyle/>
          <a:p>
            <a:r>
              <a:rPr lang="en-US" sz="2400" dirty="0"/>
              <a:t>Note that the value of the PMCC is 0.71 whilst from earlier work we calculated Spearman’s Rank Correlation Coefficient as 0.64.</a:t>
            </a:r>
          </a:p>
          <a:p>
            <a:endParaRPr lang="en-US" sz="2400" dirty="0"/>
          </a:p>
          <a:p>
            <a:r>
              <a:rPr lang="en-US" sz="2400" dirty="0"/>
              <a:t>So the more accurate value from the PMCC shows a higher level of positive correlation.</a:t>
            </a:r>
          </a:p>
        </p:txBody>
      </p:sp>
      <p:sp>
        <p:nvSpPr>
          <p:cNvPr id="8" name="TextBox 7">
            <a:extLst>
              <a:ext uri="{FF2B5EF4-FFF2-40B4-BE49-F238E27FC236}">
                <a16:creationId xmlns="" xmlns:a16="http://schemas.microsoft.com/office/drawing/2014/main" id="{C8C102F1-EF61-1848-9C16-53263774FE83}"/>
              </a:ext>
            </a:extLst>
          </p:cNvPr>
          <p:cNvSpPr txBox="1"/>
          <p:nvPr/>
        </p:nvSpPr>
        <p:spPr>
          <a:xfrm>
            <a:off x="2627344" y="3212976"/>
            <a:ext cx="9001000" cy="1877437"/>
          </a:xfrm>
          <a:prstGeom prst="rect">
            <a:avLst/>
          </a:prstGeom>
          <a:noFill/>
        </p:spPr>
        <p:txBody>
          <a:bodyPr wrap="square" rtlCol="0">
            <a:spAutoFit/>
          </a:bodyPr>
          <a:lstStyle/>
          <a:p>
            <a:r>
              <a:rPr lang="en-US" sz="2400" b="1" dirty="0">
                <a:solidFill>
                  <a:srgbClr val="0070C0"/>
                </a:solidFill>
              </a:rPr>
              <a:t>Important Note: </a:t>
            </a:r>
          </a:p>
          <a:p>
            <a:r>
              <a:rPr lang="en-US" sz="2400" dirty="0">
                <a:solidFill>
                  <a:srgbClr val="0070C0"/>
                </a:solidFill>
              </a:rPr>
              <a:t>it is much more efficient to use a calculator to calculate the PMCC but you need to be </a:t>
            </a:r>
            <a:r>
              <a:rPr lang="en-US" sz="2400" dirty="0" smtClean="0">
                <a:solidFill>
                  <a:srgbClr val="0070C0"/>
                </a:solidFill>
              </a:rPr>
              <a:t>sure </a:t>
            </a:r>
            <a:r>
              <a:rPr lang="en-US" sz="2400" dirty="0">
                <a:solidFill>
                  <a:srgbClr val="0070C0"/>
                </a:solidFill>
              </a:rPr>
              <a:t>to be accurate when inputting the data into your </a:t>
            </a:r>
            <a:r>
              <a:rPr lang="en-US" sz="2400" dirty="0" smtClean="0">
                <a:solidFill>
                  <a:srgbClr val="0070C0"/>
                </a:solidFill>
              </a:rPr>
              <a:t>calculator.</a:t>
            </a:r>
            <a:endParaRPr lang="en-US" sz="2400" dirty="0">
              <a:solidFill>
                <a:srgbClr val="0070C0"/>
              </a:solidFill>
            </a:endParaRPr>
          </a:p>
          <a:p>
            <a:endParaRPr lang="en-US" b="1" dirty="0"/>
          </a:p>
        </p:txBody>
      </p:sp>
      <p:sp>
        <p:nvSpPr>
          <p:cNvPr id="10" name="TextBox 9">
            <a:extLst>
              <a:ext uri="{FF2B5EF4-FFF2-40B4-BE49-F238E27FC236}">
                <a16:creationId xmlns="" xmlns:a16="http://schemas.microsoft.com/office/drawing/2014/main" id="{7475D6C7-FA05-594A-8448-86DA1E1054E9}"/>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3 </a:t>
            </a:r>
          </a:p>
        </p:txBody>
      </p:sp>
    </p:spTree>
    <p:extLst>
      <p:ext uri="{BB962C8B-B14F-4D97-AF65-F5344CB8AC3E}">
        <p14:creationId xmlns:p14="http://schemas.microsoft.com/office/powerpoint/2010/main" val="147126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0790" y="29941"/>
            <a:ext cx="9941209" cy="664172"/>
          </a:xfrm>
        </p:spPr>
        <p:txBody>
          <a:bodyPr/>
          <a:lstStyle/>
          <a:p>
            <a:r>
              <a:rPr lang="en-US" sz="2800" b="1" dirty="0"/>
              <a:t>Section 3: Fitness Test</a:t>
            </a:r>
            <a:endParaRPr lang="en-GB" sz="28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 xmlns:a16="http://schemas.microsoft.com/office/drawing/2014/main" id="{7475D6C7-FA05-594A-8448-86DA1E1054E9}"/>
              </a:ext>
            </a:extLst>
          </p:cNvPr>
          <p:cNvSpPr txBox="1"/>
          <p:nvPr/>
        </p:nvSpPr>
        <p:spPr>
          <a:xfrm>
            <a:off x="0" y="44624"/>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3 </a:t>
            </a:r>
          </a:p>
        </p:txBody>
      </p:sp>
      <p:pic>
        <p:nvPicPr>
          <p:cNvPr id="3" name="Picture 2">
            <a:extLst>
              <a:ext uri="{FF2B5EF4-FFF2-40B4-BE49-F238E27FC236}">
                <a16:creationId xmlns="" xmlns:a16="http://schemas.microsoft.com/office/drawing/2014/main" id="{57535C12-9857-1149-9899-622843E50F23}"/>
              </a:ext>
            </a:extLst>
          </p:cNvPr>
          <p:cNvPicPr>
            <a:picLocks noChangeAspect="1"/>
          </p:cNvPicPr>
          <p:nvPr/>
        </p:nvPicPr>
        <p:blipFill>
          <a:blip r:embed="rId3"/>
          <a:stretch>
            <a:fillRect/>
          </a:stretch>
        </p:blipFill>
        <p:spPr>
          <a:xfrm>
            <a:off x="6850451" y="708797"/>
            <a:ext cx="5230002" cy="5240483"/>
          </a:xfrm>
          <a:prstGeom prst="rect">
            <a:avLst/>
          </a:prstGeom>
        </p:spPr>
      </p:pic>
      <p:sp>
        <p:nvSpPr>
          <p:cNvPr id="4" name="TextBox 3">
            <a:extLst>
              <a:ext uri="{FF2B5EF4-FFF2-40B4-BE49-F238E27FC236}">
                <a16:creationId xmlns="" xmlns:a16="http://schemas.microsoft.com/office/drawing/2014/main" id="{E6629184-E1F5-0443-8E24-638AB52DB0C4}"/>
              </a:ext>
            </a:extLst>
          </p:cNvPr>
          <p:cNvSpPr txBox="1"/>
          <p:nvPr/>
        </p:nvSpPr>
        <p:spPr>
          <a:xfrm>
            <a:off x="2279576" y="908720"/>
            <a:ext cx="4608511" cy="4308872"/>
          </a:xfrm>
          <a:prstGeom prst="rect">
            <a:avLst/>
          </a:prstGeom>
          <a:noFill/>
        </p:spPr>
        <p:txBody>
          <a:bodyPr wrap="square" rtlCol="0">
            <a:spAutoFit/>
          </a:bodyPr>
          <a:lstStyle/>
          <a:p>
            <a:pPr>
              <a:spcAft>
                <a:spcPts val="600"/>
              </a:spcAft>
            </a:pPr>
            <a:r>
              <a:rPr lang="en-US" sz="2400" dirty="0"/>
              <a:t>A group of 12 children participated in a psychological study designed to assess the relationship, if any, between age, </a:t>
            </a:r>
            <a:r>
              <a:rPr lang="en-US" sz="2400" i="1" dirty="0">
                <a:latin typeface="Times" pitchFamily="2" charset="0"/>
              </a:rPr>
              <a:t>x</a:t>
            </a:r>
            <a:r>
              <a:rPr lang="en-US" sz="2400" dirty="0"/>
              <a:t> years, and average total sleep time (ATST), </a:t>
            </a:r>
            <a:r>
              <a:rPr lang="en-US" sz="2400" i="1" dirty="0">
                <a:latin typeface="Times" pitchFamily="2" charset="0"/>
              </a:rPr>
              <a:t>y</a:t>
            </a:r>
            <a:r>
              <a:rPr lang="en-US" sz="2400" dirty="0"/>
              <a:t> minutes.  </a:t>
            </a:r>
          </a:p>
          <a:p>
            <a:pPr>
              <a:spcAft>
                <a:spcPts val="600"/>
              </a:spcAft>
            </a:pPr>
            <a:r>
              <a:rPr lang="en-US" sz="2400" dirty="0"/>
              <a:t>To obtain a measure for ATST, recordings were taken on each child on five consecutive nights and then averaged. </a:t>
            </a:r>
          </a:p>
          <a:p>
            <a:pPr>
              <a:spcAft>
                <a:spcPts val="600"/>
              </a:spcAft>
            </a:pPr>
            <a:r>
              <a:rPr lang="en-US" sz="2400" dirty="0"/>
              <a:t>The results are shown opposite.</a:t>
            </a:r>
          </a:p>
        </p:txBody>
      </p:sp>
      <p:sp>
        <p:nvSpPr>
          <p:cNvPr id="6" name="TextBox 5">
            <a:extLst>
              <a:ext uri="{FF2B5EF4-FFF2-40B4-BE49-F238E27FC236}">
                <a16:creationId xmlns="" xmlns:a16="http://schemas.microsoft.com/office/drawing/2014/main" id="{E7910344-7FBD-394A-9171-1744F982375A}"/>
              </a:ext>
            </a:extLst>
          </p:cNvPr>
          <p:cNvSpPr txBox="1"/>
          <p:nvPr/>
        </p:nvSpPr>
        <p:spPr>
          <a:xfrm>
            <a:off x="2250791" y="5217592"/>
            <a:ext cx="4599659" cy="1569660"/>
          </a:xfrm>
          <a:prstGeom prst="rect">
            <a:avLst/>
          </a:prstGeom>
          <a:noFill/>
        </p:spPr>
        <p:txBody>
          <a:bodyPr wrap="square" rtlCol="0">
            <a:spAutoFit/>
          </a:bodyPr>
          <a:lstStyle/>
          <a:p>
            <a:r>
              <a:rPr lang="en-US" sz="2400" dirty="0"/>
              <a:t>Calculate the value of the product moment correlation coefficient between </a:t>
            </a:r>
            <a:r>
              <a:rPr lang="en-US" sz="2400" i="1" dirty="0">
                <a:latin typeface="Times New Roman" panose="02020603050405020304" pitchFamily="18" charset="0"/>
                <a:cs typeface="Times New Roman" panose="02020603050405020304" pitchFamily="18" charset="0"/>
              </a:rPr>
              <a:t>x</a:t>
            </a:r>
            <a:r>
              <a:rPr lang="en-US" sz="2400" dirty="0"/>
              <a:t> and </a:t>
            </a:r>
            <a:r>
              <a:rPr lang="en-US" sz="2400" i="1" dirty="0" smtClean="0">
                <a:latin typeface="Times New Roman" panose="02020603050405020304" pitchFamily="18" charset="0"/>
                <a:cs typeface="Times New Roman" panose="02020603050405020304" pitchFamily="18" charset="0"/>
              </a:rPr>
              <a:t>y</a:t>
            </a:r>
            <a:r>
              <a:rPr lang="en-US" sz="2400" dirty="0" smtClean="0"/>
              <a:t> </a:t>
            </a:r>
            <a:r>
              <a:rPr lang="en-US" sz="2400" dirty="0"/>
              <a:t>and interpret your results.</a:t>
            </a:r>
          </a:p>
        </p:txBody>
      </p:sp>
      <mc:AlternateContent xmlns:mc="http://schemas.openxmlformats.org/markup-compatibility/2006" xmlns:a14="http://schemas.microsoft.com/office/drawing/2010/main">
        <mc:Choice Requires="a14">
          <p:sp>
            <p:nvSpPr>
              <p:cNvPr id="7" name="TextBox 6">
                <a:extLst>
                  <a:ext uri="{FF2B5EF4-FFF2-40B4-BE49-F238E27FC236}">
                    <a16:creationId xmlns="" xmlns:a16="http://schemas.microsoft.com/office/drawing/2014/main" id="{485A0652-A16F-F64D-9DAC-71698721D6BA}"/>
                  </a:ext>
                </a:extLst>
              </p:cNvPr>
              <p:cNvSpPr txBox="1"/>
              <p:nvPr/>
            </p:nvSpPr>
            <p:spPr>
              <a:xfrm>
                <a:off x="6981175" y="6149203"/>
                <a:ext cx="4968553" cy="461665"/>
              </a:xfrm>
              <a:prstGeom prst="rect">
                <a:avLst/>
              </a:prstGeom>
              <a:noFill/>
            </p:spPr>
            <p:txBody>
              <a:bodyPr wrap="square" rtlCol="0">
                <a:spAutoFit/>
              </a:bodyPr>
              <a:lstStyle/>
              <a:p>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0.48; negative correlation</a:t>
                </a:r>
              </a:p>
            </p:txBody>
          </p:sp>
        </mc:Choice>
        <mc:Fallback xmlns="">
          <p:sp>
            <p:nvSpPr>
              <p:cNvPr id="7" name="TextBox 6">
                <a:extLst>
                  <a:ext uri="{FF2B5EF4-FFF2-40B4-BE49-F238E27FC236}">
                    <a16:creationId xmlns:a16="http://schemas.microsoft.com/office/drawing/2014/main" id="{485A0652-A16F-F64D-9DAC-71698721D6BA}"/>
                  </a:ext>
                </a:extLst>
              </p:cNvPr>
              <p:cNvSpPr txBox="1">
                <a:spLocks noRot="1" noChangeAspect="1" noMove="1" noResize="1" noEditPoints="1" noAdjustHandles="1" noChangeArrowheads="1" noChangeShapeType="1" noTextEdit="1"/>
              </p:cNvSpPr>
              <p:nvPr/>
            </p:nvSpPr>
            <p:spPr>
              <a:xfrm>
                <a:off x="6981175" y="6149203"/>
                <a:ext cx="4968553" cy="461665"/>
              </a:xfrm>
              <a:prstGeom prst="rect">
                <a:avLst/>
              </a:prstGeom>
              <a:blipFill>
                <a:blip r:embed="rId4"/>
                <a:stretch>
                  <a:fillRect t="-7895" b="-23684"/>
                </a:stretch>
              </a:blipFill>
            </p:spPr>
            <p:txBody>
              <a:bodyPr/>
              <a:lstStyle/>
              <a:p>
                <a:r>
                  <a:rPr lang="en-US">
                    <a:noFill/>
                  </a:rPr>
                  <a:t> </a:t>
                </a:r>
              </a:p>
            </p:txBody>
          </p:sp>
        </mc:Fallback>
      </mc:AlternateContent>
    </p:spTree>
    <p:extLst>
      <p:ext uri="{BB962C8B-B14F-4D97-AF65-F5344CB8AC3E}">
        <p14:creationId xmlns:p14="http://schemas.microsoft.com/office/powerpoint/2010/main" val="190435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dirty="0">
                <a:solidFill>
                  <a:srgbClr val="00B050"/>
                </a:solidFill>
              </a:rPr>
              <a:t>click to continue to the next Section</a:t>
            </a:r>
            <a:endParaRPr lang="en-US" altLang="en-US" sz="2400" b="1" dirty="0">
              <a:solidFill>
                <a:srgbClr val="00B050"/>
              </a:solidFill>
            </a:endParaRPr>
          </a:p>
        </p:txBody>
      </p:sp>
      <p:sp>
        <p:nvSpPr>
          <p:cNvPr id="13"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3 </a:t>
            </a:r>
          </a:p>
        </p:txBody>
      </p:sp>
    </p:spTree>
    <p:extLst>
      <p:ext uri="{BB962C8B-B14F-4D97-AF65-F5344CB8AC3E}">
        <p14:creationId xmlns:p14="http://schemas.microsoft.com/office/powerpoint/2010/main" val="167701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Regression Lines</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4 </a:t>
            </a:r>
          </a:p>
        </p:txBody>
      </p:sp>
      <p:sp>
        <p:nvSpPr>
          <p:cNvPr id="2" name="Rectangle 1">
            <a:extLst>
              <a:ext uri="{FF2B5EF4-FFF2-40B4-BE49-F238E27FC236}">
                <a16:creationId xmlns="" xmlns:a16="http://schemas.microsoft.com/office/drawing/2014/main" id="{611A6BC1-3727-B54F-83C4-5A206225D0CA}"/>
              </a:ext>
            </a:extLst>
          </p:cNvPr>
          <p:cNvSpPr/>
          <p:nvPr/>
        </p:nvSpPr>
        <p:spPr>
          <a:xfrm>
            <a:off x="2567608" y="980728"/>
            <a:ext cx="9592608" cy="1569660"/>
          </a:xfrm>
          <a:prstGeom prst="rect">
            <a:avLst/>
          </a:prstGeom>
        </p:spPr>
        <p:txBody>
          <a:bodyPr wrap="square">
            <a:spAutoFit/>
          </a:bodyPr>
          <a:lstStyle/>
          <a:p>
            <a:r>
              <a:rPr lang="en-US" sz="2400" dirty="0"/>
              <a:t>You will have met the idea of trend lines </a:t>
            </a:r>
            <a:r>
              <a:rPr lang="en-US" sz="2400" dirty="0" smtClean="0"/>
              <a:t>- </a:t>
            </a:r>
            <a:r>
              <a:rPr lang="en-US" sz="2400" dirty="0"/>
              <a:t>these are essentially </a:t>
            </a:r>
            <a:r>
              <a:rPr lang="en-US" sz="2400" dirty="0" smtClean="0"/>
              <a:t>‘lines </a:t>
            </a:r>
            <a:r>
              <a:rPr lang="en-US" sz="2400" dirty="0"/>
              <a:t>of best fit’. There is little value in attempting to draw lines of best fit unless there is either strong positive or strong negative correlation between the points plotted, as shown in the following diagrams. </a:t>
            </a:r>
          </a:p>
        </p:txBody>
      </p:sp>
      <p:pic>
        <p:nvPicPr>
          <p:cNvPr id="3" name="Picture 2">
            <a:extLst>
              <a:ext uri="{FF2B5EF4-FFF2-40B4-BE49-F238E27FC236}">
                <a16:creationId xmlns="" xmlns:a16="http://schemas.microsoft.com/office/drawing/2014/main" id="{9DBDC364-2A31-5842-B8E6-5D47383D7E26}"/>
              </a:ext>
            </a:extLst>
          </p:cNvPr>
          <p:cNvPicPr>
            <a:picLocks noChangeAspect="1"/>
          </p:cNvPicPr>
          <p:nvPr/>
        </p:nvPicPr>
        <p:blipFill>
          <a:blip r:embed="rId2"/>
          <a:stretch>
            <a:fillRect/>
          </a:stretch>
        </p:blipFill>
        <p:spPr>
          <a:xfrm>
            <a:off x="3296981" y="2682013"/>
            <a:ext cx="7785100" cy="3251200"/>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 xmlns:a16="http://schemas.microsoft.com/office/drawing/2014/main" id="{837C284C-D52E-9749-AE85-BA4EC39C0FD5}"/>
                  </a:ext>
                </a:extLst>
              </p:cNvPr>
              <p:cNvSpPr txBox="1"/>
              <p:nvPr/>
            </p:nvSpPr>
            <p:spPr>
              <a:xfrm>
                <a:off x="2424054" y="6027003"/>
                <a:ext cx="9592608" cy="863634"/>
              </a:xfrm>
              <a:prstGeom prst="rect">
                <a:avLst/>
              </a:prstGeom>
              <a:noFill/>
            </p:spPr>
            <p:txBody>
              <a:bodyPr wrap="square" rtlCol="0">
                <a:spAutoFit/>
              </a:bodyPr>
              <a:lstStyle/>
              <a:p>
                <a:r>
                  <a:rPr lang="en-US" sz="2400" dirty="0" smtClean="0"/>
                  <a:t>Also note that the lines of best fit should always pass through the point representing the mean values, </a:t>
                </a:r>
                <a14:m>
                  <m:oMath xmlns:m="http://schemas.openxmlformats.org/officeDocument/2006/math">
                    <m:acc>
                      <m:accPr>
                        <m:chr m:val="̅"/>
                        <m:ctrlPr>
                          <a:rPr lang="en-US" sz="2400" i="1" smtClean="0">
                            <a:latin typeface="Cambria Math"/>
                          </a:rPr>
                        </m:ctrlPr>
                      </m:accPr>
                      <m:e>
                        <m:r>
                          <a:rPr lang="en-GB" sz="2400" b="0" i="1" smtClean="0">
                            <a:latin typeface="Cambria Math" panose="02040503050406030204" pitchFamily="18" charset="0"/>
                          </a:rPr>
                          <m:t>𝑥</m:t>
                        </m:r>
                      </m:e>
                    </m:acc>
                    <m:r>
                      <m:rPr>
                        <m:nor/>
                      </m:rPr>
                      <a:rPr lang="en-GB" sz="2400" b="0" i="0" smtClean="0">
                        <a:latin typeface="Cambria Math"/>
                      </a:rPr>
                      <m:t> </m:t>
                    </m:r>
                    <m:r>
                      <m:rPr>
                        <m:nor/>
                      </m:rPr>
                      <a:rPr lang="en-US" sz="2400" dirty="0"/>
                      <m:t>and</m:t>
                    </m:r>
                    <m:r>
                      <a:rPr lang="en-GB" sz="2400" b="0" i="1" dirty="0" smtClean="0">
                        <a:latin typeface="Cambria Math"/>
                      </a:rPr>
                      <m:t> </m:t>
                    </m:r>
                    <m:acc>
                      <m:accPr>
                        <m:chr m:val="̅"/>
                        <m:ctrlPr>
                          <a:rPr lang="en-GB" sz="2400" b="0" i="1" smtClean="0">
                            <a:latin typeface="Cambria Math"/>
                          </a:rPr>
                        </m:ctrlPr>
                      </m:accPr>
                      <m:e>
                        <m:r>
                          <a:rPr lang="en-GB" sz="2400" b="0" i="1" smtClean="0">
                            <a:latin typeface="Cambria Math" panose="02040503050406030204" pitchFamily="18" charset="0"/>
                          </a:rPr>
                          <m:t>𝑦</m:t>
                        </m:r>
                      </m:e>
                    </m:acc>
                  </m:oMath>
                </a14:m>
                <a:r>
                  <a:rPr lang="en-US" sz="2400" dirty="0"/>
                  <a:t> </a:t>
                </a:r>
                <a:r>
                  <a:rPr lang="en-US" sz="2400" dirty="0" smtClean="0"/>
                  <a:t>, of </a:t>
                </a:r>
                <a:r>
                  <a:rPr lang="en-US" sz="2400" dirty="0"/>
                  <a:t>the data points.</a:t>
                </a:r>
              </a:p>
            </p:txBody>
          </p:sp>
        </mc:Choice>
        <mc:Fallback>
          <p:sp>
            <p:nvSpPr>
              <p:cNvPr id="4" name="TextBox 3">
                <a:extLst>
                  <a:ext uri="{FF2B5EF4-FFF2-40B4-BE49-F238E27FC236}">
                    <a16:creationId xmlns="" xmlns:a16="http://schemas.microsoft.com/office/drawing/2014/main" xmlns:a14="http://schemas.microsoft.com/office/drawing/2010/main" id="{837C284C-D52E-9749-AE85-BA4EC39C0FD5}"/>
                  </a:ext>
                </a:extLst>
              </p:cNvPr>
              <p:cNvSpPr txBox="1">
                <a:spLocks noRot="1" noChangeAspect="1" noMove="1" noResize="1" noEditPoints="1" noAdjustHandles="1" noChangeArrowheads="1" noChangeShapeType="1" noTextEdit="1"/>
              </p:cNvSpPr>
              <p:nvPr/>
            </p:nvSpPr>
            <p:spPr>
              <a:xfrm>
                <a:off x="2424054" y="6027003"/>
                <a:ext cx="9592608" cy="863634"/>
              </a:xfrm>
              <a:prstGeom prst="rect">
                <a:avLst/>
              </a:prstGeom>
              <a:blipFill rotWithShape="1">
                <a:blip r:embed="rId3"/>
                <a:stretch>
                  <a:fillRect l="-1017" t="-4965" b="-12766"/>
                </a:stretch>
              </a:blipFill>
            </p:spPr>
            <p:txBody>
              <a:bodyPr/>
              <a:lstStyle/>
              <a:p>
                <a:r>
                  <a:rPr lang="en-GB">
                    <a:noFill/>
                  </a:rPr>
                  <a:t> </a:t>
                </a:r>
              </a:p>
            </p:txBody>
          </p:sp>
        </mc:Fallback>
      </mc:AlternateContent>
    </p:spTree>
    <p:extLst>
      <p:ext uri="{BB962C8B-B14F-4D97-AF65-F5344CB8AC3E}">
        <p14:creationId xmlns:p14="http://schemas.microsoft.com/office/powerpoint/2010/main" val="193066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Regression Line: Example</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4 </a:t>
            </a:r>
          </a:p>
        </p:txBody>
      </p:sp>
      <mc:AlternateContent xmlns:mc="http://schemas.openxmlformats.org/markup-compatibility/2006">
        <mc:Choice xmlns:a14="http://schemas.microsoft.com/office/drawing/2010/main" Requires="a14">
          <p:sp>
            <p:nvSpPr>
              <p:cNvPr id="6" name="Rectangle 5">
                <a:extLst>
                  <a:ext uri="{FF2B5EF4-FFF2-40B4-BE49-F238E27FC236}">
                    <a16:creationId xmlns="" xmlns:a16="http://schemas.microsoft.com/office/drawing/2014/main" id="{B6773985-EFB5-8448-BCFD-46CF9B874E0D}"/>
                  </a:ext>
                </a:extLst>
              </p:cNvPr>
              <p:cNvSpPr/>
              <p:nvPr/>
            </p:nvSpPr>
            <p:spPr>
              <a:xfrm>
                <a:off x="2711624" y="3772436"/>
                <a:ext cx="8726056" cy="2539157"/>
              </a:xfrm>
              <a:prstGeom prst="rect">
                <a:avLst/>
              </a:prstGeom>
            </p:spPr>
            <p:txBody>
              <a:bodyPr wrap="square">
                <a:spAutoFit/>
              </a:bodyPr>
              <a:lstStyle/>
              <a:p>
                <a:pPr>
                  <a:spcAft>
                    <a:spcPts val="600"/>
                  </a:spcAft>
                </a:pPr>
                <a:r>
                  <a:rPr lang="en-US" sz="2400" dirty="0" smtClean="0"/>
                  <a:t>a</a:t>
                </a:r>
                <a:r>
                  <a:rPr lang="en-US" sz="2400" dirty="0"/>
                  <a:t>)	</a:t>
                </a:r>
                <a:r>
                  <a:rPr lang="en-US" sz="2400" dirty="0" smtClean="0"/>
                  <a:t>Plot </a:t>
                </a:r>
                <a:r>
                  <a:rPr lang="en-US" sz="2400" dirty="0"/>
                  <a:t>the data on graph paper.</a:t>
                </a:r>
              </a:p>
              <a:p>
                <a:pPr>
                  <a:spcAft>
                    <a:spcPts val="600"/>
                  </a:spcAft>
                </a:pPr>
                <a:r>
                  <a:rPr lang="en-US" sz="2400" dirty="0" smtClean="0"/>
                  <a:t>b</a:t>
                </a:r>
                <a:r>
                  <a:rPr lang="en-US" sz="2400" dirty="0"/>
                  <a:t>)	Use the mean value of the </a:t>
                </a:r>
                <a:r>
                  <a:rPr lang="en-US" sz="2400" i="1" dirty="0">
                    <a:latin typeface="Times" pitchFamily="2" charset="0"/>
                  </a:rPr>
                  <a:t>x</a:t>
                </a:r>
                <a:r>
                  <a:rPr lang="en-US" sz="2400" dirty="0"/>
                  <a:t> and </a:t>
                </a:r>
                <a:r>
                  <a:rPr lang="en-US" sz="2400" i="1" dirty="0">
                    <a:latin typeface="Times" pitchFamily="2" charset="0"/>
                  </a:rPr>
                  <a:t>y</a:t>
                </a:r>
                <a:r>
                  <a:rPr lang="en-US" sz="2400" dirty="0"/>
                  <a:t> data points to draw a 	line of best fit.</a:t>
                </a:r>
              </a:p>
              <a:p>
                <a:pPr>
                  <a:spcAft>
                    <a:spcPts val="600"/>
                  </a:spcAft>
                </a:pPr>
                <a:r>
                  <a:rPr lang="en-US" sz="2400" dirty="0" smtClean="0"/>
                  <a:t>c)  Obtain </a:t>
                </a:r>
                <a:r>
                  <a:rPr lang="en-US" sz="2400" dirty="0"/>
                  <a:t>the equation of the line of best fit in the form  						 </a:t>
                </a:r>
                <a14:m>
                  <m:oMath xmlns:m="http://schemas.openxmlformats.org/officeDocument/2006/math">
                    <m:r>
                      <a:rPr lang="en-GB" sz="2400" b="0" i="0" smtClean="0">
                        <a:latin typeface="Cambria Math" panose="02040503050406030204" pitchFamily="18" charset="0"/>
                      </a:rPr>
                      <m:t>              </m:t>
                    </m:r>
                    <m:r>
                      <a:rPr lang="en-GB" sz="2400" b="0" i="1" smtClean="0">
                        <a:latin typeface="Cambria Math" panose="02040503050406030204" pitchFamily="18" charset="0"/>
                      </a:rPr>
                      <m:t>𝑦</m:t>
                    </m:r>
                    <m:r>
                      <a:rPr lang="en-GB" sz="2400" b="0" i="1" smtClean="0">
                        <a:latin typeface="Cambria Math" panose="02040503050406030204" pitchFamily="18" charset="0"/>
                      </a:rPr>
                      <m:t>=</m:t>
                    </m:r>
                    <m:r>
                      <a:rPr lang="en-GB" sz="2400" b="0" i="1" smtClean="0">
                        <a:latin typeface="Cambria Math" panose="02040503050406030204" pitchFamily="18" charset="0"/>
                      </a:rPr>
                      <m:t>𝑚𝑥</m:t>
                    </m:r>
                    <m:r>
                      <a:rPr lang="en-GB" sz="2400" b="0" i="1" smtClean="0">
                        <a:latin typeface="Cambria Math" panose="02040503050406030204" pitchFamily="18" charset="0"/>
                      </a:rPr>
                      <m:t>+</m:t>
                    </m:r>
                    <m:r>
                      <a:rPr lang="en-GB" sz="2400" b="0" i="1" smtClean="0">
                        <a:latin typeface="Cambria Math" panose="02040503050406030204" pitchFamily="18" charset="0"/>
                      </a:rPr>
                      <m:t>𝑐</m:t>
                    </m:r>
                  </m:oMath>
                </a14:m>
                <a:endParaRPr lang="en-US" sz="2400" i="1" dirty="0"/>
              </a:p>
              <a:p>
                <a:pPr>
                  <a:spcAft>
                    <a:spcPts val="600"/>
                  </a:spcAft>
                </a:pPr>
                <a:r>
                  <a:rPr lang="en-US" sz="2400" dirty="0" smtClean="0"/>
                  <a:t>d)  Give </a:t>
                </a:r>
                <a:r>
                  <a:rPr lang="en-US" sz="2400" dirty="0"/>
                  <a:t>an interpretation for the value of </a:t>
                </a:r>
                <a14:m>
                  <m:oMath xmlns:m="http://schemas.openxmlformats.org/officeDocument/2006/math">
                    <m:r>
                      <a:rPr lang="en-GB" sz="2400" i="1">
                        <a:latin typeface="Cambria Math" panose="02040503050406030204" pitchFamily="18" charset="0"/>
                      </a:rPr>
                      <m:t>𝑐</m:t>
                    </m:r>
                  </m:oMath>
                </a14:m>
                <a:r>
                  <a:rPr lang="en-US" sz="2400" dirty="0"/>
                  <a:t> in your calculation.</a:t>
                </a:r>
              </a:p>
            </p:txBody>
          </p:sp>
        </mc:Choice>
        <mc:Fallback>
          <p:sp>
            <p:nvSpPr>
              <p:cNvPr id="6" name="Rectangle 5">
                <a:extLst>
                  <a:ext uri="{FF2B5EF4-FFF2-40B4-BE49-F238E27FC236}">
                    <a16:creationId xmlns="" xmlns:a16="http://schemas.microsoft.com/office/drawing/2014/main" xmlns:a14="http://schemas.microsoft.com/office/drawing/2010/main" id="{B6773985-EFB5-8448-BCFD-46CF9B874E0D}"/>
                  </a:ext>
                </a:extLst>
              </p:cNvPr>
              <p:cNvSpPr>
                <a:spLocks noRot="1" noChangeAspect="1" noMove="1" noResize="1" noEditPoints="1" noAdjustHandles="1" noChangeArrowheads="1" noChangeShapeType="1" noTextEdit="1"/>
              </p:cNvSpPr>
              <p:nvPr/>
            </p:nvSpPr>
            <p:spPr>
              <a:xfrm>
                <a:off x="2711624" y="3772436"/>
                <a:ext cx="8726056" cy="2539157"/>
              </a:xfrm>
              <a:prstGeom prst="rect">
                <a:avLst/>
              </a:prstGeom>
              <a:blipFill rotWithShape="1">
                <a:blip r:embed="rId2"/>
                <a:stretch>
                  <a:fillRect l="-1118" t="-1683" b="-4808"/>
                </a:stretch>
              </a:blipFill>
            </p:spPr>
            <p:txBody>
              <a:bodyPr/>
              <a:lstStyle/>
              <a:p>
                <a:r>
                  <a:rPr lang="en-GB">
                    <a:noFill/>
                  </a:rPr>
                  <a:t> </a:t>
                </a:r>
              </a:p>
            </p:txBody>
          </p:sp>
        </mc:Fallback>
      </mc:AlternateContent>
      <p:sp>
        <p:nvSpPr>
          <p:cNvPr id="7" name="Rectangle 6">
            <a:extLst>
              <a:ext uri="{FF2B5EF4-FFF2-40B4-BE49-F238E27FC236}">
                <a16:creationId xmlns="" xmlns:a16="http://schemas.microsoft.com/office/drawing/2014/main" id="{7041C9D9-44BA-A544-9E77-FADD19CCA0D3}"/>
              </a:ext>
            </a:extLst>
          </p:cNvPr>
          <p:cNvSpPr/>
          <p:nvPr/>
        </p:nvSpPr>
        <p:spPr>
          <a:xfrm>
            <a:off x="2495600" y="777240"/>
            <a:ext cx="9433048" cy="1200329"/>
          </a:xfrm>
          <a:prstGeom prst="rect">
            <a:avLst/>
          </a:prstGeom>
        </p:spPr>
        <p:txBody>
          <a:bodyPr wrap="square">
            <a:spAutoFit/>
          </a:bodyPr>
          <a:lstStyle/>
          <a:p>
            <a:r>
              <a:rPr lang="en-US" sz="2400" dirty="0" err="1"/>
              <a:t>Mr</a:t>
            </a:r>
            <a:r>
              <a:rPr lang="en-US" sz="2400" dirty="0"/>
              <a:t> Bean often travels by taxi and has to keep details of </a:t>
            </a:r>
            <a:r>
              <a:rPr lang="en-US" sz="2400" dirty="0" smtClean="0"/>
              <a:t>the journeys </a:t>
            </a:r>
            <a:r>
              <a:rPr lang="en-US" sz="2400" dirty="0"/>
              <a:t>in order to complete his claim form at the end of the week.  Details for journeys made during a week are:</a:t>
            </a:r>
          </a:p>
        </p:txBody>
      </p:sp>
      <p:pic>
        <p:nvPicPr>
          <p:cNvPr id="8" name="Picture 7">
            <a:extLst>
              <a:ext uri="{FF2B5EF4-FFF2-40B4-BE49-F238E27FC236}">
                <a16:creationId xmlns="" xmlns:a16="http://schemas.microsoft.com/office/drawing/2014/main" id="{006FDD50-2BE9-D048-B6B1-362CE3E0F1C1}"/>
              </a:ext>
            </a:extLst>
          </p:cNvPr>
          <p:cNvPicPr>
            <a:picLocks noChangeAspect="1"/>
          </p:cNvPicPr>
          <p:nvPr/>
        </p:nvPicPr>
        <p:blipFill>
          <a:blip r:embed="rId3"/>
          <a:stretch>
            <a:fillRect/>
          </a:stretch>
        </p:blipFill>
        <p:spPr>
          <a:xfrm>
            <a:off x="2274449" y="2200811"/>
            <a:ext cx="9830163" cy="1425300"/>
          </a:xfrm>
          <a:prstGeom prst="rect">
            <a:avLst/>
          </a:prstGeom>
        </p:spPr>
      </p:pic>
    </p:spTree>
    <p:extLst>
      <p:ext uri="{BB962C8B-B14F-4D97-AF65-F5344CB8AC3E}">
        <p14:creationId xmlns:p14="http://schemas.microsoft.com/office/powerpoint/2010/main" val="206980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Regression Line: Example</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4 </a:t>
            </a:r>
          </a:p>
        </p:txBody>
      </p:sp>
      <p:pic>
        <p:nvPicPr>
          <p:cNvPr id="5" name="Picture 4">
            <a:extLst>
              <a:ext uri="{FF2B5EF4-FFF2-40B4-BE49-F238E27FC236}">
                <a16:creationId xmlns="" xmlns:a16="http://schemas.microsoft.com/office/drawing/2014/main" id="{FF3E95D1-FB7B-8C41-8B6F-7525C3224BB0}"/>
              </a:ext>
            </a:extLst>
          </p:cNvPr>
          <p:cNvPicPr>
            <a:picLocks noChangeAspect="1"/>
          </p:cNvPicPr>
          <p:nvPr/>
        </p:nvPicPr>
        <p:blipFill>
          <a:blip r:embed="rId2"/>
          <a:stretch>
            <a:fillRect/>
          </a:stretch>
        </p:blipFill>
        <p:spPr>
          <a:xfrm>
            <a:off x="6190217" y="700054"/>
            <a:ext cx="5970000" cy="6157945"/>
          </a:xfrm>
          <a:prstGeom prst="rect">
            <a:avLst/>
          </a:prstGeom>
        </p:spPr>
      </p:pic>
      <p:sp>
        <p:nvSpPr>
          <p:cNvPr id="2" name="TextBox 1">
            <a:extLst>
              <a:ext uri="{FF2B5EF4-FFF2-40B4-BE49-F238E27FC236}">
                <a16:creationId xmlns="" xmlns:a16="http://schemas.microsoft.com/office/drawing/2014/main" id="{93B4C98F-FC30-4542-AA92-742E8FC1A7CB}"/>
              </a:ext>
            </a:extLst>
          </p:cNvPr>
          <p:cNvSpPr txBox="1"/>
          <p:nvPr/>
        </p:nvSpPr>
        <p:spPr>
          <a:xfrm>
            <a:off x="2259018" y="766329"/>
            <a:ext cx="3600399" cy="461665"/>
          </a:xfrm>
          <a:prstGeom prst="rect">
            <a:avLst/>
          </a:prstGeom>
          <a:noFill/>
        </p:spPr>
        <p:txBody>
          <a:bodyPr wrap="square" rtlCol="0">
            <a:spAutoFit/>
          </a:bodyPr>
          <a:lstStyle/>
          <a:p>
            <a:r>
              <a:rPr lang="en-US" sz="2400" dirty="0" smtClean="0">
                <a:solidFill>
                  <a:srgbClr val="FF0000"/>
                </a:solidFill>
              </a:rPr>
              <a:t>a</a:t>
            </a:r>
            <a:r>
              <a:rPr lang="en-US" sz="2400" dirty="0">
                <a:solidFill>
                  <a:srgbClr val="FF0000"/>
                </a:solidFill>
              </a:rPr>
              <a:t>) Points are plotted </a:t>
            </a:r>
          </a:p>
        </p:txBody>
      </p:sp>
      <mc:AlternateContent xmlns:mc="http://schemas.openxmlformats.org/markup-compatibility/2006">
        <mc:Choice xmlns:a14="http://schemas.microsoft.com/office/drawing/2010/main" Requires="a14">
          <p:sp>
            <p:nvSpPr>
              <p:cNvPr id="3" name="TextBox 2">
                <a:extLst>
                  <a:ext uri="{FF2B5EF4-FFF2-40B4-BE49-F238E27FC236}">
                    <a16:creationId xmlns="" xmlns:a16="http://schemas.microsoft.com/office/drawing/2014/main" id="{A926718A-F427-D948-9083-750D682D571C}"/>
                  </a:ext>
                </a:extLst>
              </p:cNvPr>
              <p:cNvSpPr txBox="1"/>
              <p:nvPr/>
            </p:nvSpPr>
            <p:spPr>
              <a:xfrm>
                <a:off x="2265973" y="1268693"/>
                <a:ext cx="3600399" cy="2308324"/>
              </a:xfrm>
              <a:prstGeom prst="rect">
                <a:avLst/>
              </a:prstGeom>
              <a:noFill/>
            </p:spPr>
            <p:txBody>
              <a:bodyPr wrap="square" rtlCol="0">
                <a:spAutoFit/>
              </a:bodyPr>
              <a:lstStyle/>
              <a:p>
                <a:r>
                  <a:rPr lang="en-US" sz="2400" dirty="0" smtClean="0">
                    <a:solidFill>
                      <a:srgbClr val="FF0000"/>
                    </a:solidFill>
                  </a:rPr>
                  <a:t>b</a:t>
                </a:r>
                <a:r>
                  <a:rPr lang="en-US" sz="2400" dirty="0">
                    <a:solidFill>
                      <a:srgbClr val="FF0000"/>
                    </a:solidFill>
                  </a:rPr>
                  <a:t>) The mean values are calculated as:</a:t>
                </a:r>
              </a:p>
              <a:p>
                <a:r>
                  <a:rPr lang="en-US" sz="2400" dirty="0">
                    <a:solidFill>
                      <a:srgbClr val="FF0000"/>
                    </a:solidFill>
                  </a:rPr>
                  <a:t>      </a:t>
                </a:r>
                <a14:m>
                  <m:oMath xmlns:m="http://schemas.openxmlformats.org/officeDocument/2006/math">
                    <m:acc>
                      <m:accPr>
                        <m:chr m:val="̅"/>
                        <m:ctrlPr>
                          <a:rPr lang="en-US" sz="2400" i="1">
                            <a:solidFill>
                              <a:srgbClr val="FF0000"/>
                            </a:solidFill>
                            <a:latin typeface="Cambria Math"/>
                          </a:rPr>
                        </m:ctrlPr>
                      </m:accPr>
                      <m:e>
                        <m:r>
                          <a:rPr lang="en-GB" sz="2400" i="1">
                            <a:solidFill>
                              <a:srgbClr val="FF0000"/>
                            </a:solidFill>
                            <a:latin typeface="Cambria Math" panose="02040503050406030204" pitchFamily="18" charset="0"/>
                          </a:rPr>
                          <m:t>𝑥</m:t>
                        </m:r>
                      </m:e>
                    </m:acc>
                    <m:r>
                      <a:rPr lang="en-GB" sz="2400" b="0" i="0" smtClean="0">
                        <a:solidFill>
                          <a:srgbClr val="FF0000"/>
                        </a:solidFill>
                        <a:latin typeface="Cambria Math" panose="02040503050406030204" pitchFamily="18" charset="0"/>
                      </a:rPr>
                      <m:t>=6</m:t>
                    </m:r>
                    <m:r>
                      <m:rPr>
                        <m:nor/>
                      </m:rPr>
                      <a:rPr lang="en-GB" sz="2400" b="0" i="0" smtClean="0">
                        <a:solidFill>
                          <a:srgbClr val="FF0000"/>
                        </a:solidFill>
                        <a:latin typeface="Cambria Math" panose="02040503050406030204" pitchFamily="18" charset="0"/>
                      </a:rPr>
                      <m:t>  </m:t>
                    </m:r>
                    <m:r>
                      <m:rPr>
                        <m:nor/>
                      </m:rPr>
                      <a:rPr lang="en-US" sz="2400" dirty="0">
                        <a:solidFill>
                          <a:srgbClr val="FF0000"/>
                        </a:solidFill>
                      </a:rPr>
                      <m:t>and</m:t>
                    </m:r>
                    <m:r>
                      <a:rPr lang="en-GB" sz="2400" b="0" i="1" dirty="0" smtClean="0">
                        <a:solidFill>
                          <a:srgbClr val="FF0000"/>
                        </a:solidFill>
                        <a:latin typeface="Cambria Math"/>
                      </a:rPr>
                      <m:t>  </m:t>
                    </m:r>
                    <m:acc>
                      <m:accPr>
                        <m:chr m:val="̅"/>
                        <m:ctrlPr>
                          <a:rPr lang="en-US" sz="2400" i="1">
                            <a:solidFill>
                              <a:srgbClr val="FF0000"/>
                            </a:solidFill>
                            <a:latin typeface="Cambria Math"/>
                          </a:rPr>
                        </m:ctrlPr>
                      </m:accPr>
                      <m:e>
                        <m:r>
                          <a:rPr lang="en-GB" sz="2400" b="0" i="1" smtClean="0">
                            <a:solidFill>
                              <a:srgbClr val="FF0000"/>
                            </a:solidFill>
                            <a:latin typeface="Cambria Math" panose="02040503050406030204" pitchFamily="18" charset="0"/>
                          </a:rPr>
                          <m:t>𝑦</m:t>
                        </m:r>
                      </m:e>
                    </m:acc>
                  </m:oMath>
                </a14:m>
                <a:r>
                  <a:rPr lang="en-US" sz="2400" dirty="0">
                    <a:solidFill>
                      <a:srgbClr val="FF0000"/>
                    </a:solidFill>
                  </a:rPr>
                  <a:t> = 9.8</a:t>
                </a:r>
              </a:p>
              <a:p>
                <a:r>
                  <a:rPr lang="en-US" sz="2400" dirty="0">
                    <a:solidFill>
                      <a:srgbClr val="FF0000"/>
                    </a:solidFill>
                  </a:rPr>
                  <a:t>and a line of best fit is drawn </a:t>
                </a:r>
                <a:r>
                  <a:rPr lang="en-US" sz="2400" dirty="0" smtClean="0">
                    <a:solidFill>
                      <a:srgbClr val="FF0000"/>
                    </a:solidFill>
                  </a:rPr>
                  <a:t>roughly through </a:t>
                </a:r>
                <a:r>
                  <a:rPr lang="en-US" sz="2400" dirty="0">
                    <a:solidFill>
                      <a:srgbClr val="FF0000"/>
                    </a:solidFill>
                  </a:rPr>
                  <a:t>the data points</a:t>
                </a:r>
              </a:p>
            </p:txBody>
          </p:sp>
        </mc:Choice>
        <mc:Fallback>
          <p:sp>
            <p:nvSpPr>
              <p:cNvPr id="3" name="TextBox 2">
                <a:extLst>
                  <a:ext uri="{FF2B5EF4-FFF2-40B4-BE49-F238E27FC236}">
                    <a16:creationId xmlns="" xmlns:a16="http://schemas.microsoft.com/office/drawing/2014/main" xmlns:a14="http://schemas.microsoft.com/office/drawing/2010/main" id="{A926718A-F427-D948-9083-750D682D571C}"/>
                  </a:ext>
                </a:extLst>
              </p:cNvPr>
              <p:cNvSpPr txBox="1">
                <a:spLocks noRot="1" noChangeAspect="1" noMove="1" noResize="1" noEditPoints="1" noAdjustHandles="1" noChangeArrowheads="1" noChangeShapeType="1" noTextEdit="1"/>
              </p:cNvSpPr>
              <p:nvPr/>
            </p:nvSpPr>
            <p:spPr>
              <a:xfrm>
                <a:off x="2265973" y="1268693"/>
                <a:ext cx="3600399" cy="2308324"/>
              </a:xfrm>
              <a:prstGeom prst="rect">
                <a:avLst/>
              </a:prstGeom>
              <a:blipFill rotWithShape="1">
                <a:blip r:embed="rId3"/>
                <a:stretch>
                  <a:fillRect l="-2712" t="-1847" b="-527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 xmlns:a16="http://schemas.microsoft.com/office/drawing/2014/main" id="{D347ACF3-D31D-7D4C-B8F3-05423EC73B8A}"/>
                  </a:ext>
                </a:extLst>
              </p:cNvPr>
              <p:cNvSpPr txBox="1"/>
              <p:nvPr/>
            </p:nvSpPr>
            <p:spPr>
              <a:xfrm>
                <a:off x="2269709" y="3577017"/>
                <a:ext cx="3600400" cy="1938992"/>
              </a:xfrm>
              <a:prstGeom prst="rect">
                <a:avLst/>
              </a:prstGeom>
              <a:noFill/>
            </p:spPr>
            <p:txBody>
              <a:bodyPr wrap="square" rtlCol="0">
                <a:spAutoFit/>
              </a:bodyPr>
              <a:lstStyle/>
              <a:p>
                <a:r>
                  <a:rPr lang="en-US" sz="2400" dirty="0" smtClean="0">
                    <a:solidFill>
                      <a:srgbClr val="FF0000"/>
                    </a:solidFill>
                  </a:rPr>
                  <a:t>c</a:t>
                </a:r>
                <a:r>
                  <a:rPr lang="en-US" sz="2400" dirty="0">
                    <a:solidFill>
                      <a:srgbClr val="FF0000"/>
                    </a:solidFill>
                  </a:rPr>
                  <a:t>) The gradient can be seen to be 1 and the intercept 3.7, giving the equation:</a:t>
                </a:r>
              </a:p>
              <a:p>
                <a:r>
                  <a:rPr lang="en-US" sz="2400" dirty="0">
                    <a:solidFill>
                      <a:srgbClr val="FF0000"/>
                    </a:solidFill>
                  </a:rPr>
                  <a:t>        </a:t>
                </a:r>
                <a14:m>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+3.7</m:t>
                    </m:r>
                  </m:oMath>
                </a14:m>
                <a:endParaRPr lang="en-US" sz="2400" dirty="0">
                  <a:solidFill>
                    <a:srgbClr val="FF0000"/>
                  </a:solidFill>
                </a:endParaRPr>
              </a:p>
            </p:txBody>
          </p:sp>
        </mc:Choice>
        <mc:Fallback>
          <p:sp>
            <p:nvSpPr>
              <p:cNvPr id="4" name="TextBox 3">
                <a:extLst>
                  <a:ext uri="{FF2B5EF4-FFF2-40B4-BE49-F238E27FC236}">
                    <a16:creationId xmlns="" xmlns:a16="http://schemas.microsoft.com/office/drawing/2014/main" xmlns:a14="http://schemas.microsoft.com/office/drawing/2010/main" id="{D347ACF3-D31D-7D4C-B8F3-05423EC73B8A}"/>
                  </a:ext>
                </a:extLst>
              </p:cNvPr>
              <p:cNvSpPr txBox="1">
                <a:spLocks noRot="1" noChangeAspect="1" noMove="1" noResize="1" noEditPoints="1" noAdjustHandles="1" noChangeArrowheads="1" noChangeShapeType="1" noTextEdit="1"/>
              </p:cNvSpPr>
              <p:nvPr/>
            </p:nvSpPr>
            <p:spPr>
              <a:xfrm>
                <a:off x="2269709" y="3577017"/>
                <a:ext cx="3600400" cy="1938992"/>
              </a:xfrm>
              <a:prstGeom prst="rect">
                <a:avLst/>
              </a:prstGeom>
              <a:blipFill rotWithShape="1">
                <a:blip r:embed="rId4"/>
                <a:stretch>
                  <a:fillRect l="-2538" t="-2201" b="-2201"/>
                </a:stretch>
              </a:blipFill>
            </p:spPr>
            <p:txBody>
              <a:bodyPr/>
              <a:lstStyle/>
              <a:p>
                <a:r>
                  <a:rPr lang="en-GB">
                    <a:noFill/>
                  </a:rPr>
                  <a:t> </a:t>
                </a:r>
              </a:p>
            </p:txBody>
          </p:sp>
        </mc:Fallback>
      </mc:AlternateContent>
      <p:sp>
        <p:nvSpPr>
          <p:cNvPr id="6" name="TextBox 5">
            <a:extLst>
              <a:ext uri="{FF2B5EF4-FFF2-40B4-BE49-F238E27FC236}">
                <a16:creationId xmlns="" xmlns:a16="http://schemas.microsoft.com/office/drawing/2014/main" id="{28EEAF9C-8DC3-434E-A16A-DDB5219F22E2}"/>
              </a:ext>
            </a:extLst>
          </p:cNvPr>
          <p:cNvSpPr txBox="1"/>
          <p:nvPr/>
        </p:nvSpPr>
        <p:spPr>
          <a:xfrm>
            <a:off x="2223433" y="5657671"/>
            <a:ext cx="3600398" cy="1200329"/>
          </a:xfrm>
          <a:prstGeom prst="rect">
            <a:avLst/>
          </a:prstGeom>
          <a:noFill/>
        </p:spPr>
        <p:txBody>
          <a:bodyPr wrap="square" rtlCol="0">
            <a:spAutoFit/>
          </a:bodyPr>
          <a:lstStyle/>
          <a:p>
            <a:r>
              <a:rPr lang="en-US" sz="2400" dirty="0" smtClean="0">
                <a:solidFill>
                  <a:srgbClr val="FF0000"/>
                </a:solidFill>
              </a:rPr>
              <a:t>d</a:t>
            </a:r>
            <a:r>
              <a:rPr lang="en-US" sz="2400" dirty="0">
                <a:solidFill>
                  <a:srgbClr val="FF0000"/>
                </a:solidFill>
              </a:rPr>
              <a:t>) The £3.70 could be standing fee before any distance is </a:t>
            </a:r>
            <a:r>
              <a:rPr lang="en-US" sz="2400" dirty="0" smtClean="0">
                <a:solidFill>
                  <a:srgbClr val="FF0000"/>
                </a:solidFill>
              </a:rPr>
              <a:t>driven.</a:t>
            </a:r>
            <a:endParaRPr lang="en-US" sz="2400" dirty="0">
              <a:solidFill>
                <a:srgbClr val="FF0000"/>
              </a:solidFill>
            </a:endParaRPr>
          </a:p>
        </p:txBody>
      </p:sp>
    </p:spTree>
    <p:extLst>
      <p:ext uri="{BB962C8B-B14F-4D97-AF65-F5344CB8AC3E}">
        <p14:creationId xmlns:p14="http://schemas.microsoft.com/office/powerpoint/2010/main" val="172642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Fitness Check</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4 </a:t>
            </a:r>
          </a:p>
        </p:txBody>
      </p:sp>
      <p:pic>
        <p:nvPicPr>
          <p:cNvPr id="2" name="Picture 1">
            <a:extLst>
              <a:ext uri="{FF2B5EF4-FFF2-40B4-BE49-F238E27FC236}">
                <a16:creationId xmlns="" xmlns:a16="http://schemas.microsoft.com/office/drawing/2014/main" id="{BB7CADEC-AE85-BC40-BD77-AD62EB4E2B80}"/>
              </a:ext>
            </a:extLst>
          </p:cNvPr>
          <p:cNvPicPr>
            <a:picLocks noChangeAspect="1"/>
          </p:cNvPicPr>
          <p:nvPr/>
        </p:nvPicPr>
        <p:blipFill>
          <a:blip r:embed="rId2"/>
          <a:stretch>
            <a:fillRect/>
          </a:stretch>
        </p:blipFill>
        <p:spPr>
          <a:xfrm>
            <a:off x="6240016" y="699355"/>
            <a:ext cx="5920200" cy="5645742"/>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 xmlns:a16="http://schemas.microsoft.com/office/drawing/2014/main" id="{43B9B49F-619D-744F-A4C3-BFAA730B2322}"/>
                  </a:ext>
                </a:extLst>
              </p:cNvPr>
              <p:cNvSpPr txBox="1"/>
              <p:nvPr/>
            </p:nvSpPr>
            <p:spPr>
              <a:xfrm>
                <a:off x="2249920" y="674313"/>
                <a:ext cx="3966822" cy="5670783"/>
              </a:xfrm>
              <a:prstGeom prst="rect">
                <a:avLst/>
              </a:prstGeom>
              <a:noFill/>
            </p:spPr>
            <p:txBody>
              <a:bodyPr wrap="square" rtlCol="0">
                <a:spAutoFit/>
              </a:bodyPr>
              <a:lstStyle/>
              <a:p>
                <a:pPr>
                  <a:spcAft>
                    <a:spcPts val="300"/>
                  </a:spcAft>
                </a:pPr>
                <a:r>
                  <a:rPr lang="en-US" sz="2400" dirty="0"/>
                  <a:t>An electric heater was switched on in a cold room and the temperature of the room was taken at 5 minute intervals. The results are plotted opposite.</a:t>
                </a:r>
              </a:p>
              <a:p>
                <a:pPr marL="452438" indent="-452438">
                  <a:spcAft>
                    <a:spcPts val="0"/>
                  </a:spcAft>
                  <a:tabLst>
                    <a:tab pos="452438" algn="l"/>
                  </a:tabLst>
                </a:pPr>
                <a:r>
                  <a:rPr lang="en-US" sz="2400" dirty="0" smtClean="0"/>
                  <a:t>a)  Obtain </a:t>
                </a:r>
                <a:r>
                  <a:rPr lang="en-US" sz="2400" dirty="0"/>
                  <a:t>the equation of </a:t>
                </a:r>
                <a:r>
                  <a:rPr lang="en-US" sz="2400" dirty="0" smtClean="0"/>
                  <a:t>  this </a:t>
                </a:r>
                <a:r>
                  <a:rPr lang="en-US" sz="2400" dirty="0"/>
                  <a:t>line of best fit in the form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r>
                      <a:rPr lang="en-GB" sz="2400" b="0" i="1" smtClean="0">
                        <a:latin typeface="Cambria Math" panose="02040503050406030204" pitchFamily="18" charset="0"/>
                      </a:rPr>
                      <m:t>𝑚𝑥</m:t>
                    </m:r>
                    <m:r>
                      <a:rPr lang="en-GB" sz="2400" b="0" i="1" smtClean="0">
                        <a:latin typeface="Cambria Math" panose="02040503050406030204" pitchFamily="18" charset="0"/>
                      </a:rPr>
                      <m:t>+</m:t>
                    </m:r>
                    <m:r>
                      <a:rPr lang="en-GB" sz="2400" b="0" i="1" smtClean="0">
                        <a:latin typeface="Cambria Math" panose="02040503050406030204" pitchFamily="18" charset="0"/>
                      </a:rPr>
                      <m:t>𝑐</m:t>
                    </m:r>
                    <m:r>
                      <a:rPr lang="en-GB" sz="2400" b="0" i="0" smtClean="0">
                        <a:latin typeface="Cambria Math" panose="02040503050406030204" pitchFamily="18" charset="0"/>
                      </a:rPr>
                      <m:t> </m:t>
                    </m:r>
                  </m:oMath>
                </a14:m>
                <a:endParaRPr lang="en-US" sz="2400" dirty="0"/>
              </a:p>
              <a:p>
                <a:pPr>
                  <a:spcAft>
                    <a:spcPts val="0"/>
                  </a:spcAft>
                </a:pPr>
                <a:r>
                  <a:rPr lang="en-US" sz="2400" dirty="0"/>
                  <a:t>        </a:t>
                </a:r>
              </a:p>
              <a:p>
                <a:pPr marL="452438" indent="-452438"/>
                <a:r>
                  <a:rPr lang="en-US" sz="2400" dirty="0" smtClean="0"/>
                  <a:t>b)  Use </a:t>
                </a:r>
                <a:r>
                  <a:rPr lang="en-US" sz="2400" dirty="0"/>
                  <a:t>this to predict the </a:t>
                </a:r>
                <a:r>
                  <a:rPr lang="en-US" sz="2400" dirty="0" smtClean="0"/>
                  <a:t>temperature 40 </a:t>
                </a:r>
                <a:r>
                  <a:rPr lang="en-US" sz="2400" dirty="0"/>
                  <a:t>mins after switching on the </a:t>
                </a:r>
                <a:r>
                  <a:rPr lang="en-US" sz="2400" dirty="0" smtClean="0"/>
                  <a:t>heater.     </a:t>
                </a:r>
                <a:endParaRPr lang="en-US" sz="2400" dirty="0"/>
              </a:p>
              <a:p>
                <a:r>
                  <a:rPr lang="en-US" sz="2400" dirty="0" smtClean="0"/>
                  <a:t>c)  </a:t>
                </a:r>
                <a:r>
                  <a:rPr lang="en-US" sz="2400" dirty="0"/>
                  <a:t>Is this result reliable? </a:t>
                </a:r>
              </a:p>
            </p:txBody>
          </p:sp>
        </mc:Choice>
        <mc:Fallback>
          <p:sp>
            <p:nvSpPr>
              <p:cNvPr id="3" name="TextBox 2">
                <a:extLst>
                  <a:ext uri="{FF2B5EF4-FFF2-40B4-BE49-F238E27FC236}">
                    <a16:creationId xmlns="" xmlns:a16="http://schemas.microsoft.com/office/drawing/2014/main" xmlns:a14="http://schemas.microsoft.com/office/drawing/2010/main" id="{43B9B49F-619D-744F-A4C3-BFAA730B2322}"/>
                  </a:ext>
                </a:extLst>
              </p:cNvPr>
              <p:cNvSpPr txBox="1">
                <a:spLocks noRot="1" noChangeAspect="1" noMove="1" noResize="1" noEditPoints="1" noAdjustHandles="1" noChangeArrowheads="1" noChangeShapeType="1" noTextEdit="1"/>
              </p:cNvSpPr>
              <p:nvPr/>
            </p:nvSpPr>
            <p:spPr>
              <a:xfrm>
                <a:off x="2249920" y="674313"/>
                <a:ext cx="3966822" cy="5670783"/>
              </a:xfrm>
              <a:prstGeom prst="rect">
                <a:avLst/>
              </a:prstGeom>
              <a:blipFill rotWithShape="1">
                <a:blip r:embed="rId3"/>
                <a:stretch>
                  <a:fillRect l="-2304" t="-753" r="-3533" b="-161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 xmlns:a16="http://schemas.microsoft.com/office/drawing/2014/main" id="{46906FE1-1EFE-5746-A19F-8E27D6F3537E}"/>
                  </a:ext>
                </a:extLst>
              </p:cNvPr>
              <p:cNvSpPr txBox="1"/>
              <p:nvPr/>
            </p:nvSpPr>
            <p:spPr>
              <a:xfrm>
                <a:off x="3088152" y="4005064"/>
                <a:ext cx="2863832" cy="46166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rPr>
                      <m:t>𝑚</m:t>
                    </m:r>
                  </m:oMath>
                </a14:m>
                <a:r>
                  <a:rPr lang="en-US" sz="2400" dirty="0" smtClean="0">
                    <a:solidFill>
                      <a:srgbClr val="FF0000"/>
                    </a:solidFill>
                  </a:rPr>
                  <a:t> </a:t>
                </a:r>
                <a:r>
                  <a:rPr lang="en-US" sz="2400" dirty="0">
                    <a:solidFill>
                      <a:srgbClr val="FF0000"/>
                    </a:solidFill>
                  </a:rPr>
                  <a:t>= 0.52, </a:t>
                </a:r>
                <a:r>
                  <a:rPr lang="en-US" sz="2400" i="1" dirty="0">
                    <a:solidFill>
                      <a:srgbClr val="FF0000"/>
                    </a:solidFill>
                    <a:latin typeface="Times New Roman" panose="02020603050405020304" pitchFamily="18" charset="0"/>
                    <a:cs typeface="Times New Roman" panose="02020603050405020304" pitchFamily="18" charset="0"/>
                  </a:rPr>
                  <a:t>c</a:t>
                </a:r>
                <a:r>
                  <a:rPr lang="en-US" sz="2400" dirty="0">
                    <a:solidFill>
                      <a:srgbClr val="FF0000"/>
                    </a:solidFill>
                  </a:rPr>
                  <a:t> = </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0.4</m:t>
                    </m:r>
                  </m:oMath>
                </a14:m>
                <a:endParaRPr lang="en-US" sz="2400" dirty="0">
                  <a:solidFill>
                    <a:srgbClr val="FF0000"/>
                  </a:solidFill>
                </a:endParaRPr>
              </a:p>
            </p:txBody>
          </p:sp>
        </mc:Choice>
        <mc:Fallback>
          <p:sp>
            <p:nvSpPr>
              <p:cNvPr id="4" name="TextBox 3">
                <a:extLst>
                  <a:ext uri="{FF2B5EF4-FFF2-40B4-BE49-F238E27FC236}">
                    <a16:creationId xmlns="" xmlns:a16="http://schemas.microsoft.com/office/drawing/2014/main" xmlns:a14="http://schemas.microsoft.com/office/drawing/2010/main" id="{46906FE1-1EFE-5746-A19F-8E27D6F3537E}"/>
                  </a:ext>
                </a:extLst>
              </p:cNvPr>
              <p:cNvSpPr txBox="1">
                <a:spLocks noRot="1" noChangeAspect="1" noMove="1" noResize="1" noEditPoints="1" noAdjustHandles="1" noChangeArrowheads="1" noChangeShapeType="1" noTextEdit="1"/>
              </p:cNvSpPr>
              <p:nvPr/>
            </p:nvSpPr>
            <p:spPr>
              <a:xfrm>
                <a:off x="3088152" y="4005064"/>
                <a:ext cx="2863832" cy="461665"/>
              </a:xfrm>
              <a:prstGeom prst="rect">
                <a:avLst/>
              </a:prstGeom>
              <a:blipFill rotWithShape="1">
                <a:blip r:embed="rId4"/>
                <a:stretch>
                  <a:fillRect t="-10526" b="-2894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 xmlns:a16="http://schemas.microsoft.com/office/drawing/2014/main" id="{72F3EF88-9DC9-0746-855B-24F365487106}"/>
                  </a:ext>
                </a:extLst>
              </p:cNvPr>
              <p:cNvSpPr txBox="1"/>
              <p:nvPr/>
            </p:nvSpPr>
            <p:spPr>
              <a:xfrm>
                <a:off x="3835992" y="5517231"/>
                <a:ext cx="1368152" cy="461665"/>
              </a:xfrm>
              <a:prstGeom prst="rect">
                <a:avLst/>
              </a:prstGeom>
              <a:noFill/>
            </p:spPr>
            <p:txBody>
              <a:bodyPr wrap="square" rtlCol="0">
                <a:spAutoFit/>
              </a:bodyPr>
              <a:lstStyle/>
              <a:p>
                <a:r>
                  <a:rPr lang="en-US" sz="2400" dirty="0">
                    <a:solidFill>
                      <a:srgbClr val="FF0000"/>
                    </a:solidFill>
                  </a:rPr>
                  <a:t>20.4</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mn-lt"/>
                        <a:ea typeface="Cambria Math" panose="02040503050406030204" pitchFamily="18" charset="0"/>
                      </a:rPr>
                      <m:t>C</m:t>
                    </m:r>
                  </m:oMath>
                </a14:m>
                <a:endParaRPr lang="en-US" sz="2400" dirty="0">
                  <a:solidFill>
                    <a:srgbClr val="FF0000"/>
                  </a:solidFill>
                  <a:latin typeface="+mn-lt"/>
                </a:endParaRPr>
              </a:p>
            </p:txBody>
          </p:sp>
        </mc:Choice>
        <mc:Fallback>
          <p:sp>
            <p:nvSpPr>
              <p:cNvPr id="5" name="TextBox 4">
                <a:extLst>
                  <a:ext uri="{FF2B5EF4-FFF2-40B4-BE49-F238E27FC236}">
                    <a16:creationId xmlns="" xmlns:a16="http://schemas.microsoft.com/office/drawing/2014/main" xmlns:a14="http://schemas.microsoft.com/office/drawing/2010/main" id="{72F3EF88-9DC9-0746-855B-24F365487106}"/>
                  </a:ext>
                </a:extLst>
              </p:cNvPr>
              <p:cNvSpPr txBox="1">
                <a:spLocks noRot="1" noChangeAspect="1" noMove="1" noResize="1" noEditPoints="1" noAdjustHandles="1" noChangeArrowheads="1" noChangeShapeType="1" noTextEdit="1"/>
              </p:cNvSpPr>
              <p:nvPr/>
            </p:nvSpPr>
            <p:spPr>
              <a:xfrm>
                <a:off x="3835992" y="5517231"/>
                <a:ext cx="1368152" cy="461665"/>
              </a:xfrm>
              <a:prstGeom prst="rect">
                <a:avLst/>
              </a:prstGeom>
              <a:blipFill rotWithShape="1">
                <a:blip r:embed="rId5"/>
                <a:stretch>
                  <a:fillRect l="-6667" t="-9211" b="-30263"/>
                </a:stretch>
              </a:blipFill>
            </p:spPr>
            <p:txBody>
              <a:bodyPr/>
              <a:lstStyle/>
              <a:p>
                <a:r>
                  <a:rPr lang="en-GB">
                    <a:noFill/>
                  </a:rPr>
                  <a:t> </a:t>
                </a:r>
              </a:p>
            </p:txBody>
          </p:sp>
        </mc:Fallback>
      </mc:AlternateContent>
      <p:sp>
        <p:nvSpPr>
          <p:cNvPr id="6" name="TextBox 5">
            <a:extLst>
              <a:ext uri="{FF2B5EF4-FFF2-40B4-BE49-F238E27FC236}">
                <a16:creationId xmlns="" xmlns:a16="http://schemas.microsoft.com/office/drawing/2014/main" id="{704D2D4D-7BB9-D249-82C1-CAC025FDC511}"/>
              </a:ext>
            </a:extLst>
          </p:cNvPr>
          <p:cNvSpPr txBox="1"/>
          <p:nvPr/>
        </p:nvSpPr>
        <p:spPr>
          <a:xfrm>
            <a:off x="2351584" y="6381328"/>
            <a:ext cx="9984432" cy="400110"/>
          </a:xfrm>
          <a:prstGeom prst="rect">
            <a:avLst/>
          </a:prstGeom>
          <a:noFill/>
        </p:spPr>
        <p:txBody>
          <a:bodyPr wrap="square" rtlCol="0">
            <a:spAutoFit/>
          </a:bodyPr>
          <a:lstStyle/>
          <a:p>
            <a:r>
              <a:rPr lang="en-US" dirty="0">
                <a:solidFill>
                  <a:srgbClr val="FF0000"/>
                </a:solidFill>
              </a:rPr>
              <a:t>May not be as outside range of temperatures on which the line of best fit is </a:t>
            </a:r>
            <a:r>
              <a:rPr lang="en-US" dirty="0" smtClean="0">
                <a:solidFill>
                  <a:srgbClr val="FF0000"/>
                </a:solidFill>
              </a:rPr>
              <a:t>based, etc. </a:t>
            </a:r>
            <a:endParaRPr lang="en-US" dirty="0">
              <a:solidFill>
                <a:srgbClr val="FF0000"/>
              </a:solidFill>
            </a:endParaRPr>
          </a:p>
        </p:txBody>
      </p:sp>
    </p:spTree>
    <p:extLst>
      <p:ext uri="{BB962C8B-B14F-4D97-AF65-F5344CB8AC3E}">
        <p14:creationId xmlns:p14="http://schemas.microsoft.com/office/powerpoint/2010/main" val="426891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dirty="0">
                <a:solidFill>
                  <a:srgbClr val="00B050"/>
                </a:solidFill>
              </a:rPr>
              <a:t>click to continue to the next Section</a:t>
            </a:r>
            <a:endParaRPr lang="en-US" altLang="en-US" sz="2400" b="1" dirty="0">
              <a:solidFill>
                <a:srgbClr val="00B050"/>
              </a:solidFill>
            </a:endParaRPr>
          </a:p>
        </p:txBody>
      </p:sp>
      <p:sp>
        <p:nvSpPr>
          <p:cNvPr id="13"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4 </a:t>
            </a:r>
          </a:p>
        </p:txBody>
      </p:sp>
    </p:spTree>
    <p:extLst>
      <p:ext uri="{BB962C8B-B14F-4D97-AF65-F5344CB8AC3E}">
        <p14:creationId xmlns:p14="http://schemas.microsoft.com/office/powerpoint/2010/main" val="22759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Line of Regression Equation </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3" name="Picture 2">
            <a:extLst>
              <a:ext uri="{FF2B5EF4-FFF2-40B4-BE49-F238E27FC236}">
                <a16:creationId xmlns="" xmlns:a16="http://schemas.microsoft.com/office/drawing/2014/main" id="{6A9FD3B8-6E4F-1846-87FD-FA490662CABD}"/>
              </a:ext>
            </a:extLst>
          </p:cNvPr>
          <p:cNvPicPr>
            <a:picLocks noChangeAspect="1"/>
          </p:cNvPicPr>
          <p:nvPr/>
        </p:nvPicPr>
        <p:blipFill>
          <a:blip r:embed="rId2"/>
          <a:stretch>
            <a:fillRect/>
          </a:stretch>
        </p:blipFill>
        <p:spPr>
          <a:xfrm>
            <a:off x="3298138" y="5457070"/>
            <a:ext cx="2743200" cy="1016000"/>
          </a:xfrm>
          <a:prstGeom prst="rect">
            <a:avLst/>
          </a:prstGeom>
        </p:spPr>
      </p:pic>
      <mc:AlternateContent xmlns:mc="http://schemas.openxmlformats.org/markup-compatibility/2006">
        <mc:Choice xmlns:a14="http://schemas.microsoft.com/office/drawing/2010/main" Requires="a14">
          <p:sp>
            <p:nvSpPr>
              <p:cNvPr id="2" name="Rectangle 1">
                <a:extLst>
                  <a:ext uri="{FF2B5EF4-FFF2-40B4-BE49-F238E27FC236}">
                    <a16:creationId xmlns="" xmlns:a16="http://schemas.microsoft.com/office/drawing/2014/main" id="{747CE9EE-45C6-6D4F-A967-FF87528CCA45}"/>
                  </a:ext>
                </a:extLst>
              </p:cNvPr>
              <p:cNvSpPr/>
              <p:nvPr/>
            </p:nvSpPr>
            <p:spPr>
              <a:xfrm>
                <a:off x="2279576" y="836712"/>
                <a:ext cx="9984432" cy="2385268"/>
              </a:xfrm>
              <a:prstGeom prst="rect">
                <a:avLst/>
              </a:prstGeom>
            </p:spPr>
            <p:txBody>
              <a:bodyPr wrap="square">
                <a:spAutoFit/>
              </a:bodyPr>
              <a:lstStyle/>
              <a:p>
                <a:pPr>
                  <a:spcAft>
                    <a:spcPts val="600"/>
                  </a:spcAft>
                </a:pPr>
                <a:r>
                  <a:rPr lang="en-US" sz="2400" dirty="0"/>
                  <a:t>In the previous section, we used lines of regression by drawing these as accurately, by eye, as possible. Here we will extend this and show how to use a formula to find the accurate line of regression.</a:t>
                </a:r>
              </a:p>
              <a:p>
                <a:r>
                  <a:rPr lang="en-US" sz="2400" dirty="0"/>
                  <a:t>If you have a set of paired data points (</a:t>
                </a:r>
                <a14:m>
                  <m:oMath xmlns:m="http://schemas.openxmlformats.org/officeDocument/2006/math">
                    <m:sSub>
                      <m:sSubPr>
                        <m:ctrlPr>
                          <a:rPr lang="en-US" sz="2400" i="1" smtClean="0">
                            <a:latin typeface="Cambria Math"/>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𝑖</m:t>
                        </m:r>
                      </m:sub>
                    </m:sSub>
                    <m:r>
                      <a:rPr lang="en-GB" sz="2400" b="0" i="1" smtClean="0">
                        <a:latin typeface="Cambria Math" panose="02040503050406030204" pitchFamily="18" charset="0"/>
                      </a:rPr>
                      <m:t>, </m:t>
                    </m:r>
                    <m:sSub>
                      <m:sSubPr>
                        <m:ctrlPr>
                          <a:rPr lang="en-GB" sz="2400" b="0" i="1" smtClean="0">
                            <a:latin typeface="Cambria Math"/>
                          </a:rPr>
                        </m:ctrlPr>
                      </m:sSubPr>
                      <m:e>
                        <m:r>
                          <a:rPr lang="en-GB" sz="2400" b="0" i="1" smtClean="0">
                            <a:latin typeface="Cambria Math" panose="02040503050406030204" pitchFamily="18" charset="0"/>
                          </a:rPr>
                          <m:t>𝑦</m:t>
                        </m:r>
                      </m:e>
                      <m:sub>
                        <m:r>
                          <a:rPr lang="en-GB" sz="2400" b="0" i="1" smtClean="0">
                            <a:latin typeface="Cambria Math" panose="02040503050406030204" pitchFamily="18" charset="0"/>
                          </a:rPr>
                          <m:t>𝑖</m:t>
                        </m:r>
                      </m:sub>
                    </m:sSub>
                    <m:r>
                      <a:rPr lang="en-GB" sz="2400" b="0" i="1" smtClean="0">
                        <a:latin typeface="Cambria Math" panose="02040503050406030204" pitchFamily="18" charset="0"/>
                      </a:rPr>
                      <m:t>)</m:t>
                    </m:r>
                  </m:oMath>
                </a14:m>
                <a:r>
                  <a:rPr lang="en-US" sz="2400" dirty="0"/>
                  <a:t> for which there is</a:t>
                </a:r>
              </a:p>
              <a:p>
                <a:r>
                  <a:rPr lang="en-US" sz="2400" dirty="0"/>
                  <a:t>strong correlation (positive or negative), the problem is to find</a:t>
                </a:r>
              </a:p>
              <a:p>
                <a:r>
                  <a:rPr lang="en-US" sz="2400" dirty="0"/>
                  <a:t>the line which best fits the data.</a:t>
                </a:r>
              </a:p>
            </p:txBody>
          </p:sp>
        </mc:Choice>
        <mc:Fallback>
          <p:sp>
            <p:nvSpPr>
              <p:cNvPr id="2" name="Rectangle 1">
                <a:extLst>
                  <a:ext uri="{FF2B5EF4-FFF2-40B4-BE49-F238E27FC236}">
                    <a16:creationId xmlns="" xmlns:a16="http://schemas.microsoft.com/office/drawing/2014/main" xmlns:a14="http://schemas.microsoft.com/office/drawing/2010/main" id="{747CE9EE-45C6-6D4F-A967-FF87528CCA45}"/>
                  </a:ext>
                </a:extLst>
              </p:cNvPr>
              <p:cNvSpPr>
                <a:spLocks noRot="1" noChangeAspect="1" noMove="1" noResize="1" noEditPoints="1" noAdjustHandles="1" noChangeArrowheads="1" noChangeShapeType="1" noTextEdit="1"/>
              </p:cNvSpPr>
              <p:nvPr/>
            </p:nvSpPr>
            <p:spPr>
              <a:xfrm>
                <a:off x="2279576" y="836712"/>
                <a:ext cx="9984432" cy="2385268"/>
              </a:xfrm>
              <a:prstGeom prst="rect">
                <a:avLst/>
              </a:prstGeom>
              <a:blipFill rotWithShape="1">
                <a:blip r:embed="rId3"/>
                <a:stretch>
                  <a:fillRect l="-977" t="-1786" r="-855" b="-484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 xmlns:a16="http://schemas.microsoft.com/office/drawing/2014/main" id="{4B9556A0-CD2E-3E48-B352-E0A38B3544D6}"/>
                  </a:ext>
                </a:extLst>
              </p:cNvPr>
              <p:cNvSpPr/>
              <p:nvPr/>
            </p:nvSpPr>
            <p:spPr>
              <a:xfrm>
                <a:off x="2279576" y="3310151"/>
                <a:ext cx="6952548" cy="2022798"/>
              </a:xfrm>
              <a:prstGeom prst="rect">
                <a:avLst/>
              </a:prstGeom>
            </p:spPr>
            <p:txBody>
              <a:bodyPr wrap="square">
                <a:spAutoFit/>
              </a:bodyPr>
              <a:lstStyle/>
              <a:p>
                <a:r>
                  <a:rPr lang="en-US" sz="2400" dirty="0"/>
                  <a:t>If the line is to be used to predict values of </a:t>
                </a:r>
                <a:r>
                  <a:rPr lang="en-US" sz="2400" i="1" dirty="0">
                    <a:latin typeface="Times" pitchFamily="2" charset="0"/>
                  </a:rPr>
                  <a:t>y </a:t>
                </a:r>
                <a:r>
                  <a:rPr lang="en-US" sz="2400" dirty="0"/>
                  <a:t>based on known values of </a:t>
                </a:r>
                <a:r>
                  <a:rPr lang="en-US" sz="2400" i="1" dirty="0" smtClean="0">
                    <a:latin typeface="Times" pitchFamily="2" charset="0"/>
                  </a:rPr>
                  <a:t>x,</a:t>
                </a:r>
                <a:r>
                  <a:rPr lang="en-US" sz="2400" dirty="0" smtClean="0"/>
                  <a:t> </a:t>
                </a:r>
                <a:r>
                  <a:rPr lang="en-US" sz="2400" dirty="0"/>
                  <a:t>it is called the </a:t>
                </a:r>
                <a:r>
                  <a:rPr lang="en-US" sz="2400" dirty="0" smtClean="0"/>
                  <a:t>‘</a:t>
                </a:r>
                <a:r>
                  <a:rPr lang="en-US" sz="2400" i="1" dirty="0" smtClean="0">
                    <a:latin typeface="Times" pitchFamily="2" charset="0"/>
                  </a:rPr>
                  <a:t>y</a:t>
                </a:r>
                <a:r>
                  <a:rPr lang="en-US" sz="2400" dirty="0" smtClean="0"/>
                  <a:t> </a:t>
                </a:r>
                <a:r>
                  <a:rPr lang="en-US" sz="2400" dirty="0"/>
                  <a:t>on </a:t>
                </a:r>
                <a:r>
                  <a:rPr lang="en-US" sz="2400" i="1" dirty="0" smtClean="0">
                    <a:latin typeface="Times" pitchFamily="2" charset="0"/>
                  </a:rPr>
                  <a:t>x</a:t>
                </a:r>
                <a:r>
                  <a:rPr lang="en-US" sz="2400" dirty="0" smtClean="0"/>
                  <a:t>’ </a:t>
                </a:r>
                <a:r>
                  <a:rPr lang="en-US" sz="2400" dirty="0"/>
                  <a:t>line and its equation is determined by making </a:t>
                </a:r>
              </a:p>
              <a:p>
                <a14:m>
                  <m:oMath xmlns:m="http://schemas.openxmlformats.org/officeDocument/2006/math">
                    <m:sSubSup>
                      <m:sSubSupPr>
                        <m:ctrlPr>
                          <a:rPr lang="en-US" sz="2400" i="1" smtClean="0">
                            <a:latin typeface="Cambria Math"/>
                          </a:rPr>
                        </m:ctrlPr>
                      </m:sSubSupPr>
                      <m:e>
                        <m:r>
                          <a:rPr lang="en-GB" sz="2400" b="0" i="1" smtClean="0">
                            <a:latin typeface="Cambria Math" panose="02040503050406030204" pitchFamily="18" charset="0"/>
                          </a:rPr>
                          <m:t>𝑑</m:t>
                        </m:r>
                      </m:e>
                      <m:sub>
                        <m:r>
                          <a:rPr lang="en-GB" sz="2400" b="0" i="1" smtClean="0">
                            <a:latin typeface="Cambria Math" panose="02040503050406030204" pitchFamily="18" charset="0"/>
                          </a:rPr>
                          <m:t>1</m:t>
                        </m:r>
                      </m:sub>
                      <m:sup>
                        <m:r>
                          <a:rPr lang="en-GB" sz="2400" b="0" i="1" smtClean="0">
                            <a:latin typeface="Cambria Math" panose="02040503050406030204" pitchFamily="18" charset="0"/>
                          </a:rPr>
                          <m:t>2</m:t>
                        </m:r>
                      </m:sup>
                    </m:sSubSup>
                    <m:r>
                      <a:rPr lang="en-GB" sz="2400" b="0" i="1" smtClean="0">
                        <a:latin typeface="Cambria Math" panose="02040503050406030204" pitchFamily="18" charset="0"/>
                        <a:ea typeface="Cambria Math" panose="02040503050406030204" pitchFamily="18" charset="0"/>
                      </a:rPr>
                      <m:t>+</m:t>
                    </m:r>
                    <m:sSubSup>
                      <m:sSubSupPr>
                        <m:ctrlPr>
                          <a:rPr lang="en-GB" sz="2400" b="0" i="1" smtClean="0">
                            <a:latin typeface="Cambria Math"/>
                            <a:ea typeface="Cambria Math" panose="02040503050406030204" pitchFamily="18" charset="0"/>
                          </a:rPr>
                        </m:ctrlPr>
                      </m:sSubSupPr>
                      <m:e>
                        <m:r>
                          <a:rPr lang="en-GB" sz="2400" b="0" i="1" smtClean="0">
                            <a:latin typeface="Cambria Math" panose="02040503050406030204" pitchFamily="18" charset="0"/>
                            <a:ea typeface="Cambria Math" panose="02040503050406030204" pitchFamily="18" charset="0"/>
                          </a:rPr>
                          <m:t>𝑑</m:t>
                        </m:r>
                      </m:e>
                      <m:sub>
                        <m:r>
                          <a:rPr lang="en-GB" sz="2400" b="0" i="1" smtClean="0">
                            <a:latin typeface="Cambria Math" panose="02040503050406030204" pitchFamily="18" charset="0"/>
                            <a:ea typeface="Cambria Math" panose="02040503050406030204" pitchFamily="18" charset="0"/>
                          </a:rPr>
                          <m:t>2</m:t>
                        </m:r>
                      </m:sub>
                      <m:sup>
                        <m:r>
                          <a:rPr lang="en-GB" sz="2400" b="0" i="1" smtClean="0">
                            <a:latin typeface="Cambria Math" panose="02040503050406030204" pitchFamily="18" charset="0"/>
                            <a:ea typeface="Cambria Math" panose="02040503050406030204" pitchFamily="18" charset="0"/>
                          </a:rPr>
                          <m:t>2</m:t>
                        </m:r>
                      </m:sup>
                    </m:sSubSup>
                    <m:r>
                      <a:rPr lang="en-GB" sz="2400" b="0" i="1" smtClean="0">
                        <a:latin typeface="Cambria Math" panose="02040503050406030204" pitchFamily="18" charset="0"/>
                        <a:ea typeface="Cambria Math" panose="02040503050406030204" pitchFamily="18" charset="0"/>
                      </a:rPr>
                      <m:t>+</m:t>
                    </m:r>
                    <m:sSubSup>
                      <m:sSubSupPr>
                        <m:ctrlPr>
                          <a:rPr lang="en-GB" sz="2400" b="0" i="1" smtClean="0">
                            <a:latin typeface="Cambria Math"/>
                            <a:ea typeface="Cambria Math" panose="02040503050406030204" pitchFamily="18" charset="0"/>
                          </a:rPr>
                        </m:ctrlPr>
                      </m:sSubSupPr>
                      <m:e>
                        <m:r>
                          <a:rPr lang="en-GB" sz="2400" b="0" i="1" smtClean="0">
                            <a:latin typeface="Cambria Math" panose="02040503050406030204" pitchFamily="18" charset="0"/>
                            <a:ea typeface="Cambria Math" panose="02040503050406030204" pitchFamily="18" charset="0"/>
                          </a:rPr>
                          <m:t>𝑑</m:t>
                        </m:r>
                      </m:e>
                      <m:sub>
                        <m:r>
                          <a:rPr lang="en-GB" sz="2400" b="0" i="1" smtClean="0">
                            <a:latin typeface="Cambria Math" panose="02040503050406030204" pitchFamily="18" charset="0"/>
                            <a:ea typeface="Cambria Math" panose="02040503050406030204" pitchFamily="18" charset="0"/>
                          </a:rPr>
                          <m:t>3</m:t>
                        </m:r>
                      </m:sub>
                      <m:sup>
                        <m:r>
                          <a:rPr lang="en-GB" sz="2400" b="0" i="1" smtClean="0">
                            <a:latin typeface="Cambria Math" panose="02040503050406030204" pitchFamily="18" charset="0"/>
                            <a:ea typeface="Cambria Math" panose="02040503050406030204" pitchFamily="18" charset="0"/>
                          </a:rPr>
                          <m:t>2</m:t>
                        </m:r>
                      </m:sup>
                    </m:sSubSup>
                    <m:r>
                      <a:rPr lang="en-GB" sz="2400" b="0" i="1" smtClean="0">
                        <a:latin typeface="Cambria Math" panose="02040503050406030204" pitchFamily="18" charset="0"/>
                        <a:ea typeface="Cambria Math" panose="02040503050406030204" pitchFamily="18" charset="0"/>
                      </a:rPr>
                      <m:t>+…= </m:t>
                    </m:r>
                    <m:r>
                      <m:rPr>
                        <m:sty m:val="p"/>
                      </m:rPr>
                      <a:rPr lang="el-GR" sz="2400" b="0" i="1" smtClean="0">
                        <a:latin typeface="Cambria Math" panose="02040503050406030204" pitchFamily="18" charset="0"/>
                        <a:ea typeface="Cambria Math" panose="02040503050406030204" pitchFamily="18" charset="0"/>
                      </a:rPr>
                      <m:t>Σ</m:t>
                    </m:r>
                    <m:sSup>
                      <m:sSupPr>
                        <m:ctrlPr>
                          <a:rPr lang="el-GR" sz="2400" b="0" i="1" smtClean="0">
                            <a:latin typeface="Cambria Math"/>
                            <a:ea typeface="Cambria Math" panose="02040503050406030204" pitchFamily="18" charset="0"/>
                          </a:rPr>
                        </m:ctrlPr>
                      </m:sSupPr>
                      <m:e>
                        <m:r>
                          <a:rPr lang="en-GB" sz="2400" b="0" i="1" smtClean="0">
                            <a:latin typeface="Cambria Math" panose="02040503050406030204" pitchFamily="18" charset="0"/>
                            <a:ea typeface="Cambria Math" panose="02040503050406030204" pitchFamily="18" charset="0"/>
                          </a:rPr>
                          <m:t>𝑑</m:t>
                        </m:r>
                      </m:e>
                      <m:sup>
                        <m:r>
                          <a:rPr lang="en-GB" sz="2400" b="0" i="1" smtClean="0">
                            <a:latin typeface="Cambria Math" panose="02040503050406030204" pitchFamily="18" charset="0"/>
                            <a:ea typeface="Cambria Math" panose="02040503050406030204" pitchFamily="18" charset="0"/>
                          </a:rPr>
                          <m:t>2</m:t>
                        </m:r>
                      </m:sup>
                    </m:sSup>
                  </m:oMath>
                </a14:m>
                <a:r>
                  <a:rPr lang="en-US" sz="2400" dirty="0"/>
                  <a:t> as small as possible. </a:t>
                </a:r>
              </a:p>
              <a:p>
                <a:pPr>
                  <a:spcBef>
                    <a:spcPts val="600"/>
                  </a:spcBef>
                </a:pPr>
                <a:r>
                  <a:rPr lang="en-US" sz="2400" dirty="0"/>
                  <a:t>The equation of this line can be shown to be</a:t>
                </a:r>
              </a:p>
            </p:txBody>
          </p:sp>
        </mc:Choice>
        <mc:Fallback>
          <p:sp>
            <p:nvSpPr>
              <p:cNvPr id="4" name="Rectangle 3">
                <a:extLst>
                  <a:ext uri="{FF2B5EF4-FFF2-40B4-BE49-F238E27FC236}">
                    <a16:creationId xmlns="" xmlns:a16="http://schemas.microsoft.com/office/drawing/2014/main" xmlns:a14="http://schemas.microsoft.com/office/drawing/2010/main" id="{4B9556A0-CD2E-3E48-B352-E0A38B3544D6}"/>
                  </a:ext>
                </a:extLst>
              </p:cNvPr>
              <p:cNvSpPr>
                <a:spLocks noRot="1" noChangeAspect="1" noMove="1" noResize="1" noEditPoints="1" noAdjustHandles="1" noChangeArrowheads="1" noChangeShapeType="1" noTextEdit="1"/>
              </p:cNvSpPr>
              <p:nvPr/>
            </p:nvSpPr>
            <p:spPr>
              <a:xfrm>
                <a:off x="2279576" y="3310151"/>
                <a:ext cx="6952548" cy="2022798"/>
              </a:xfrm>
              <a:prstGeom prst="rect">
                <a:avLst/>
              </a:prstGeom>
              <a:blipFill rotWithShape="1">
                <a:blip r:embed="rId4"/>
                <a:stretch>
                  <a:fillRect l="-1404" t="-2410" r="-2193" b="-6024"/>
                </a:stretch>
              </a:blipFill>
            </p:spPr>
            <p:txBody>
              <a:bodyPr/>
              <a:lstStyle/>
              <a:p>
                <a:r>
                  <a:rPr lang="en-GB">
                    <a:noFill/>
                  </a:rPr>
                  <a:t> </a:t>
                </a:r>
              </a:p>
            </p:txBody>
          </p:sp>
        </mc:Fallback>
      </mc:AlternateContent>
      <p:pic>
        <p:nvPicPr>
          <p:cNvPr id="7" name="Picture 6">
            <a:extLst>
              <a:ext uri="{FF2B5EF4-FFF2-40B4-BE49-F238E27FC236}">
                <a16:creationId xmlns="" xmlns:a16="http://schemas.microsoft.com/office/drawing/2014/main" id="{7C99B849-D129-5B40-8E29-84E0E4B4D3DC}"/>
              </a:ext>
            </a:extLst>
          </p:cNvPr>
          <p:cNvPicPr>
            <a:picLocks noChangeAspect="1"/>
          </p:cNvPicPr>
          <p:nvPr/>
        </p:nvPicPr>
        <p:blipFill>
          <a:blip r:embed="rId5"/>
          <a:stretch>
            <a:fillRect/>
          </a:stretch>
        </p:blipFill>
        <p:spPr>
          <a:xfrm>
            <a:off x="9376701" y="3045969"/>
            <a:ext cx="2743200" cy="2855935"/>
          </a:xfrm>
          <a:prstGeom prst="rect">
            <a:avLst/>
          </a:prstGeom>
        </p:spPr>
      </p:pic>
      <p:sp>
        <p:nvSpPr>
          <p:cNvPr id="8" name="TextBox 7">
            <a:extLst>
              <a:ext uri="{FF2B5EF4-FFF2-40B4-BE49-F238E27FC236}">
                <a16:creationId xmlns="" xmlns:a16="http://schemas.microsoft.com/office/drawing/2014/main" id="{00C40ED1-0256-E840-8C82-066230B7BB0A}"/>
              </a:ext>
            </a:extLst>
          </p:cNvPr>
          <p:cNvSpPr txBox="1"/>
          <p:nvPr/>
        </p:nvSpPr>
        <p:spPr>
          <a:xfrm>
            <a:off x="6744072" y="6273015"/>
            <a:ext cx="9073008" cy="400110"/>
          </a:xfrm>
          <a:prstGeom prst="rect">
            <a:avLst/>
          </a:prstGeom>
          <a:noFill/>
        </p:spPr>
        <p:txBody>
          <a:bodyPr wrap="square" rtlCol="0">
            <a:spAutoFit/>
          </a:bodyPr>
          <a:lstStyle/>
          <a:p>
            <a:r>
              <a:rPr lang="en-US" dirty="0">
                <a:solidFill>
                  <a:srgbClr val="0070C0"/>
                </a:solidFill>
              </a:rPr>
              <a:t>The symbols are defined on the next slide</a:t>
            </a:r>
          </a:p>
        </p:txBody>
      </p:sp>
    </p:spTree>
    <p:extLst>
      <p:ext uri="{BB962C8B-B14F-4D97-AF65-F5344CB8AC3E}">
        <p14:creationId xmlns:p14="http://schemas.microsoft.com/office/powerpoint/2010/main" val="161763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Line of Regression Equation </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3" name="Picture 2">
            <a:extLst>
              <a:ext uri="{FF2B5EF4-FFF2-40B4-BE49-F238E27FC236}">
                <a16:creationId xmlns="" xmlns:a16="http://schemas.microsoft.com/office/drawing/2014/main" id="{6A9FD3B8-6E4F-1846-87FD-FA490662CABD}"/>
              </a:ext>
            </a:extLst>
          </p:cNvPr>
          <p:cNvPicPr>
            <a:picLocks noChangeAspect="1"/>
          </p:cNvPicPr>
          <p:nvPr/>
        </p:nvPicPr>
        <p:blipFill>
          <a:blip r:embed="rId2"/>
          <a:stretch>
            <a:fillRect/>
          </a:stretch>
        </p:blipFill>
        <p:spPr>
          <a:xfrm>
            <a:off x="8040216" y="713687"/>
            <a:ext cx="2743200" cy="1016000"/>
          </a:xfrm>
          <a:prstGeom prst="rect">
            <a:avLst/>
          </a:prstGeom>
        </p:spPr>
      </p:pic>
      <p:pic>
        <p:nvPicPr>
          <p:cNvPr id="6" name="Picture 5">
            <a:extLst>
              <a:ext uri="{FF2B5EF4-FFF2-40B4-BE49-F238E27FC236}">
                <a16:creationId xmlns="" xmlns:a16="http://schemas.microsoft.com/office/drawing/2014/main" id="{D3D4DFE6-26A7-7641-ABAA-40978B91C9DA}"/>
              </a:ext>
            </a:extLst>
          </p:cNvPr>
          <p:cNvPicPr>
            <a:picLocks noChangeAspect="1"/>
          </p:cNvPicPr>
          <p:nvPr/>
        </p:nvPicPr>
        <p:blipFill>
          <a:blip r:embed="rId3"/>
          <a:stretch>
            <a:fillRect/>
          </a:stretch>
        </p:blipFill>
        <p:spPr>
          <a:xfrm>
            <a:off x="3654698" y="1794647"/>
            <a:ext cx="2146300" cy="939800"/>
          </a:xfrm>
          <a:prstGeom prst="rect">
            <a:avLst/>
          </a:prstGeom>
        </p:spPr>
      </p:pic>
      <p:sp>
        <p:nvSpPr>
          <p:cNvPr id="2" name="TextBox 1">
            <a:extLst>
              <a:ext uri="{FF2B5EF4-FFF2-40B4-BE49-F238E27FC236}">
                <a16:creationId xmlns="" xmlns:a16="http://schemas.microsoft.com/office/drawing/2014/main" id="{D81419A3-1479-3F41-93F8-F7E86D33E5B9}"/>
              </a:ext>
            </a:extLst>
          </p:cNvPr>
          <p:cNvSpPr txBox="1"/>
          <p:nvPr/>
        </p:nvSpPr>
        <p:spPr>
          <a:xfrm>
            <a:off x="2495600" y="990855"/>
            <a:ext cx="8928992" cy="1569660"/>
          </a:xfrm>
          <a:prstGeom prst="rect">
            <a:avLst/>
          </a:prstGeom>
          <a:noFill/>
        </p:spPr>
        <p:txBody>
          <a:bodyPr wrap="square" rtlCol="0">
            <a:spAutoFit/>
          </a:bodyPr>
          <a:lstStyle/>
          <a:p>
            <a:r>
              <a:rPr lang="en-US" sz="2400" dirty="0"/>
              <a:t>The </a:t>
            </a:r>
            <a:r>
              <a:rPr lang="en-US" sz="2400" i="1" dirty="0">
                <a:latin typeface="Times" pitchFamily="2" charset="0"/>
              </a:rPr>
              <a:t>y</a:t>
            </a:r>
            <a:r>
              <a:rPr lang="en-US" sz="2400" dirty="0"/>
              <a:t> on </a:t>
            </a:r>
            <a:r>
              <a:rPr lang="en-US" sz="2400" i="1" dirty="0">
                <a:latin typeface="Times" pitchFamily="2" charset="0"/>
              </a:rPr>
              <a:t>x</a:t>
            </a:r>
            <a:r>
              <a:rPr lang="en-US" sz="2400" dirty="0"/>
              <a:t> regression line is given by</a:t>
            </a:r>
          </a:p>
          <a:p>
            <a:endParaRPr lang="en-US" sz="2400" dirty="0"/>
          </a:p>
          <a:p>
            <a:endParaRPr lang="en-US" sz="2400" dirty="0"/>
          </a:p>
          <a:p>
            <a:r>
              <a:rPr lang="en-US" sz="2400" dirty="0"/>
              <a:t>where 						and</a:t>
            </a:r>
          </a:p>
        </p:txBody>
      </p:sp>
      <p:pic>
        <p:nvPicPr>
          <p:cNvPr id="4" name="Picture 3">
            <a:extLst>
              <a:ext uri="{FF2B5EF4-FFF2-40B4-BE49-F238E27FC236}">
                <a16:creationId xmlns="" xmlns:a16="http://schemas.microsoft.com/office/drawing/2014/main" id="{12C2F603-5226-9B40-8715-CD6DE2BA3BF9}"/>
              </a:ext>
            </a:extLst>
          </p:cNvPr>
          <p:cNvPicPr>
            <a:picLocks noChangeAspect="1"/>
          </p:cNvPicPr>
          <p:nvPr/>
        </p:nvPicPr>
        <p:blipFill>
          <a:blip r:embed="rId4"/>
          <a:stretch>
            <a:fillRect/>
          </a:stretch>
        </p:blipFill>
        <p:spPr>
          <a:xfrm>
            <a:off x="6960096" y="1807347"/>
            <a:ext cx="2819400" cy="914400"/>
          </a:xfrm>
          <a:prstGeom prst="rect">
            <a:avLst/>
          </a:prstGeom>
        </p:spPr>
      </p:pic>
      <p:sp>
        <p:nvSpPr>
          <p:cNvPr id="7" name="TextBox 6">
            <a:extLst>
              <a:ext uri="{FF2B5EF4-FFF2-40B4-BE49-F238E27FC236}">
                <a16:creationId xmlns="" xmlns:a16="http://schemas.microsoft.com/office/drawing/2014/main" id="{6AA0297A-8AE1-8D4F-98AC-A396C81C4DF1}"/>
              </a:ext>
            </a:extLst>
          </p:cNvPr>
          <p:cNvSpPr txBox="1"/>
          <p:nvPr/>
        </p:nvSpPr>
        <p:spPr>
          <a:xfrm>
            <a:off x="2425706" y="2948808"/>
            <a:ext cx="9527649" cy="3046988"/>
          </a:xfrm>
          <a:prstGeom prst="rect">
            <a:avLst/>
          </a:prstGeom>
          <a:noFill/>
        </p:spPr>
        <p:txBody>
          <a:bodyPr wrap="square" rtlCol="0">
            <a:spAutoFit/>
          </a:bodyPr>
          <a:lstStyle/>
          <a:p>
            <a:r>
              <a:rPr lang="en-US" sz="2400" dirty="0"/>
              <a:t>Fortunately we do not need to make these calculations as calculators with STATS mode will do the work for </a:t>
            </a:r>
            <a:r>
              <a:rPr lang="en-US" sz="2400" dirty="0" smtClean="0"/>
              <a:t>us. </a:t>
            </a:r>
            <a:r>
              <a:rPr lang="en-US" sz="2400" dirty="0"/>
              <a:t>So make sure you are familiar with how to use your calculator to find the </a:t>
            </a:r>
            <a:r>
              <a:rPr lang="en-US" sz="2400" dirty="0" smtClean="0"/>
              <a:t>equation of </a:t>
            </a:r>
            <a:r>
              <a:rPr lang="en-US" sz="2400" dirty="0"/>
              <a:t>the regression line. </a:t>
            </a:r>
          </a:p>
          <a:p>
            <a:endParaRPr lang="en-US" sz="2400" dirty="0"/>
          </a:p>
          <a:p>
            <a:r>
              <a:rPr lang="en-US" sz="2400" dirty="0"/>
              <a:t>We will show the actual calculation for one example on the next slide but suggest you use the STATS mode on your calculator to confirm the equation of the line of regression.</a:t>
            </a:r>
          </a:p>
        </p:txBody>
      </p:sp>
    </p:spTree>
    <p:extLst>
      <p:ext uri="{BB962C8B-B14F-4D97-AF65-F5344CB8AC3E}">
        <p14:creationId xmlns:p14="http://schemas.microsoft.com/office/powerpoint/2010/main" val="321402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Line of Regression Equation: Example </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5" name="Picture 4">
            <a:extLst>
              <a:ext uri="{FF2B5EF4-FFF2-40B4-BE49-F238E27FC236}">
                <a16:creationId xmlns="" xmlns:a16="http://schemas.microsoft.com/office/drawing/2014/main" id="{564937E6-B985-6C4E-8EB2-D33821D92421}"/>
              </a:ext>
            </a:extLst>
          </p:cNvPr>
          <p:cNvPicPr>
            <a:picLocks noChangeAspect="1"/>
          </p:cNvPicPr>
          <p:nvPr/>
        </p:nvPicPr>
        <p:blipFill>
          <a:blip r:embed="rId2"/>
          <a:stretch>
            <a:fillRect/>
          </a:stretch>
        </p:blipFill>
        <p:spPr>
          <a:xfrm>
            <a:off x="2331999" y="2600420"/>
            <a:ext cx="8352928" cy="1125138"/>
          </a:xfrm>
          <a:prstGeom prst="rect">
            <a:avLst/>
          </a:prstGeom>
        </p:spPr>
      </p:pic>
      <p:pic>
        <p:nvPicPr>
          <p:cNvPr id="8" name="Picture 7">
            <a:extLst>
              <a:ext uri="{FF2B5EF4-FFF2-40B4-BE49-F238E27FC236}">
                <a16:creationId xmlns="" xmlns:a16="http://schemas.microsoft.com/office/drawing/2014/main" id="{DF9DC7A2-5700-9F4F-98AF-9AC5C5B099B7}"/>
              </a:ext>
            </a:extLst>
          </p:cNvPr>
          <p:cNvPicPr>
            <a:picLocks noChangeAspect="1"/>
          </p:cNvPicPr>
          <p:nvPr/>
        </p:nvPicPr>
        <p:blipFill>
          <a:blip r:embed="rId3"/>
          <a:stretch>
            <a:fillRect/>
          </a:stretch>
        </p:blipFill>
        <p:spPr>
          <a:xfrm>
            <a:off x="9277421" y="700055"/>
            <a:ext cx="2854816" cy="1820788"/>
          </a:xfrm>
          <a:prstGeom prst="rect">
            <a:avLst/>
          </a:prstGeom>
        </p:spPr>
      </p:pic>
      <p:pic>
        <p:nvPicPr>
          <p:cNvPr id="10" name="Picture 9">
            <a:extLst>
              <a:ext uri="{FF2B5EF4-FFF2-40B4-BE49-F238E27FC236}">
                <a16:creationId xmlns="" xmlns:a16="http://schemas.microsoft.com/office/drawing/2014/main" id="{FB254452-2C5A-2A4B-BE4A-DDC3E87568BB}"/>
              </a:ext>
            </a:extLst>
          </p:cNvPr>
          <p:cNvPicPr>
            <a:picLocks noChangeAspect="1"/>
          </p:cNvPicPr>
          <p:nvPr/>
        </p:nvPicPr>
        <p:blipFill>
          <a:blip r:embed="rId4"/>
          <a:stretch>
            <a:fillRect/>
          </a:stretch>
        </p:blipFill>
        <p:spPr>
          <a:xfrm>
            <a:off x="9192344" y="3879764"/>
            <a:ext cx="2854816" cy="2278181"/>
          </a:xfrm>
          <a:prstGeom prst="rect">
            <a:avLst/>
          </a:prstGeom>
        </p:spPr>
      </p:pic>
      <p:sp>
        <p:nvSpPr>
          <p:cNvPr id="11" name="TextBox 10">
            <a:extLst>
              <a:ext uri="{FF2B5EF4-FFF2-40B4-BE49-F238E27FC236}">
                <a16:creationId xmlns="" xmlns:a16="http://schemas.microsoft.com/office/drawing/2014/main" id="{7A412A7B-BEA2-6B48-A239-CB4B18B44B26}"/>
              </a:ext>
            </a:extLst>
          </p:cNvPr>
          <p:cNvSpPr txBox="1"/>
          <p:nvPr/>
        </p:nvSpPr>
        <p:spPr>
          <a:xfrm>
            <a:off x="2331999" y="1001352"/>
            <a:ext cx="6860345" cy="1200329"/>
          </a:xfrm>
          <a:prstGeom prst="rect">
            <a:avLst/>
          </a:prstGeom>
          <a:noFill/>
        </p:spPr>
        <p:txBody>
          <a:bodyPr wrap="square" rtlCol="0">
            <a:spAutoFit/>
          </a:bodyPr>
          <a:lstStyle/>
          <a:p>
            <a:r>
              <a:rPr lang="en-US" sz="2400" dirty="0"/>
              <a:t>Data obtained from an experiment where weights were attached to an elastic band and the length of the band measured, are shown </a:t>
            </a:r>
            <a:r>
              <a:rPr lang="en-US" sz="2400" dirty="0" smtClean="0"/>
              <a:t>below.</a:t>
            </a:r>
            <a:endParaRPr lang="en-US" sz="2400" dirty="0"/>
          </a:p>
        </p:txBody>
      </p:sp>
      <p:sp>
        <p:nvSpPr>
          <p:cNvPr id="12" name="TextBox 11">
            <a:extLst>
              <a:ext uri="{FF2B5EF4-FFF2-40B4-BE49-F238E27FC236}">
                <a16:creationId xmlns="" xmlns:a16="http://schemas.microsoft.com/office/drawing/2014/main" id="{CEB11D5B-4B47-4740-88FC-72BCAD037CE3}"/>
              </a:ext>
            </a:extLst>
          </p:cNvPr>
          <p:cNvSpPr txBox="1"/>
          <p:nvPr/>
        </p:nvSpPr>
        <p:spPr>
          <a:xfrm>
            <a:off x="2348871" y="4124297"/>
            <a:ext cx="6284281" cy="1569660"/>
          </a:xfrm>
          <a:prstGeom prst="rect">
            <a:avLst/>
          </a:prstGeom>
          <a:noFill/>
        </p:spPr>
        <p:txBody>
          <a:bodyPr wrap="square" rtlCol="0">
            <a:spAutoFit/>
          </a:bodyPr>
          <a:lstStyle/>
          <a:p>
            <a:r>
              <a:rPr lang="en-US" sz="2400" dirty="0"/>
              <a:t>The data points have been graphed opposite and you can see that </a:t>
            </a:r>
            <a:r>
              <a:rPr lang="en-US" sz="2400" dirty="0" smtClean="0"/>
              <a:t>they </a:t>
            </a:r>
            <a:r>
              <a:rPr lang="en-US" sz="2400" dirty="0"/>
              <a:t>are very close to a straight </a:t>
            </a:r>
            <a:r>
              <a:rPr lang="en-US" sz="2400" dirty="0" smtClean="0"/>
              <a:t>line </a:t>
            </a:r>
            <a:r>
              <a:rPr lang="en-US" sz="2400" dirty="0"/>
              <a:t>so it is appropriate to find the equation of the line of </a:t>
            </a:r>
            <a:r>
              <a:rPr lang="en-US" sz="2400" dirty="0" smtClean="0"/>
              <a:t>regression.</a:t>
            </a:r>
            <a:endParaRPr lang="en-US" sz="2400" dirty="0"/>
          </a:p>
        </p:txBody>
      </p:sp>
      <p:sp>
        <p:nvSpPr>
          <p:cNvPr id="13" name="TextBox 12">
            <a:extLst>
              <a:ext uri="{FF2B5EF4-FFF2-40B4-BE49-F238E27FC236}">
                <a16:creationId xmlns="" xmlns:a16="http://schemas.microsoft.com/office/drawing/2014/main" id="{124CE8F0-BCB5-744E-9226-116E7661497B}"/>
              </a:ext>
            </a:extLst>
          </p:cNvPr>
          <p:cNvSpPr txBox="1"/>
          <p:nvPr/>
        </p:nvSpPr>
        <p:spPr>
          <a:xfrm>
            <a:off x="3647728" y="6120725"/>
            <a:ext cx="5832648" cy="400110"/>
          </a:xfrm>
          <a:prstGeom prst="rect">
            <a:avLst/>
          </a:prstGeom>
          <a:noFill/>
        </p:spPr>
        <p:txBody>
          <a:bodyPr wrap="square" rtlCol="0">
            <a:spAutoFit/>
          </a:bodyPr>
          <a:lstStyle/>
          <a:p>
            <a:r>
              <a:rPr lang="en-US" dirty="0">
                <a:solidFill>
                  <a:srgbClr val="0070C0"/>
                </a:solidFill>
              </a:rPr>
              <a:t>Full calculation shown on the next slide</a:t>
            </a:r>
          </a:p>
        </p:txBody>
      </p:sp>
    </p:spTree>
    <p:extLst>
      <p:ext uri="{BB962C8B-B14F-4D97-AF65-F5344CB8AC3E}">
        <p14:creationId xmlns:p14="http://schemas.microsoft.com/office/powerpoint/2010/main" val="145305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Line of Regression Equation: Example </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5" name="Picture 4">
            <a:extLst>
              <a:ext uri="{FF2B5EF4-FFF2-40B4-BE49-F238E27FC236}">
                <a16:creationId xmlns="" xmlns:a16="http://schemas.microsoft.com/office/drawing/2014/main" id="{564937E6-B985-6C4E-8EB2-D33821D92421}"/>
              </a:ext>
            </a:extLst>
          </p:cNvPr>
          <p:cNvPicPr>
            <a:picLocks noChangeAspect="1"/>
          </p:cNvPicPr>
          <p:nvPr/>
        </p:nvPicPr>
        <p:blipFill>
          <a:blip r:embed="rId2"/>
          <a:stretch>
            <a:fillRect/>
          </a:stretch>
        </p:blipFill>
        <p:spPr>
          <a:xfrm>
            <a:off x="2783632" y="665775"/>
            <a:ext cx="8352928" cy="1125138"/>
          </a:xfrm>
          <a:prstGeom prst="rect">
            <a:avLst/>
          </a:prstGeom>
        </p:spPr>
      </p:pic>
      <p:pic>
        <p:nvPicPr>
          <p:cNvPr id="2" name="Picture 1">
            <a:extLst>
              <a:ext uri="{FF2B5EF4-FFF2-40B4-BE49-F238E27FC236}">
                <a16:creationId xmlns="" xmlns:a16="http://schemas.microsoft.com/office/drawing/2014/main" id="{57B071DC-3C5F-A940-82E7-FCFAE0899115}"/>
              </a:ext>
            </a:extLst>
          </p:cNvPr>
          <p:cNvPicPr>
            <a:picLocks noChangeAspect="1"/>
          </p:cNvPicPr>
          <p:nvPr/>
        </p:nvPicPr>
        <p:blipFill>
          <a:blip r:embed="rId3"/>
          <a:stretch>
            <a:fillRect/>
          </a:stretch>
        </p:blipFill>
        <p:spPr>
          <a:xfrm>
            <a:off x="2567608" y="3964677"/>
            <a:ext cx="4889500" cy="2819400"/>
          </a:xfrm>
          <a:prstGeom prst="rect">
            <a:avLst/>
          </a:prstGeom>
        </p:spPr>
      </p:pic>
      <p:pic>
        <p:nvPicPr>
          <p:cNvPr id="14" name="Picture 13">
            <a:extLst>
              <a:ext uri="{FF2B5EF4-FFF2-40B4-BE49-F238E27FC236}">
                <a16:creationId xmlns="" xmlns:a16="http://schemas.microsoft.com/office/drawing/2014/main" id="{9529E478-4A55-C642-B23D-280E553EC256}"/>
              </a:ext>
            </a:extLst>
          </p:cNvPr>
          <p:cNvPicPr>
            <a:picLocks noChangeAspect="1"/>
          </p:cNvPicPr>
          <p:nvPr/>
        </p:nvPicPr>
        <p:blipFill>
          <a:blip r:embed="rId4"/>
          <a:stretch>
            <a:fillRect/>
          </a:stretch>
        </p:blipFill>
        <p:spPr>
          <a:xfrm>
            <a:off x="2351584" y="2338988"/>
            <a:ext cx="2743200" cy="1016000"/>
          </a:xfrm>
          <a:prstGeom prst="rect">
            <a:avLst/>
          </a:prstGeom>
        </p:spPr>
      </p:pic>
      <p:pic>
        <p:nvPicPr>
          <p:cNvPr id="15" name="Picture 14">
            <a:extLst>
              <a:ext uri="{FF2B5EF4-FFF2-40B4-BE49-F238E27FC236}">
                <a16:creationId xmlns="" xmlns:a16="http://schemas.microsoft.com/office/drawing/2014/main" id="{08894408-D8CB-714D-A9B4-9BA295F51CF6}"/>
              </a:ext>
            </a:extLst>
          </p:cNvPr>
          <p:cNvPicPr>
            <a:picLocks noChangeAspect="1"/>
          </p:cNvPicPr>
          <p:nvPr/>
        </p:nvPicPr>
        <p:blipFill>
          <a:blip r:embed="rId5"/>
          <a:stretch>
            <a:fillRect/>
          </a:stretch>
        </p:blipFill>
        <p:spPr>
          <a:xfrm>
            <a:off x="6139275" y="2338988"/>
            <a:ext cx="2146300" cy="939800"/>
          </a:xfrm>
          <a:prstGeom prst="rect">
            <a:avLst/>
          </a:prstGeom>
        </p:spPr>
      </p:pic>
      <p:pic>
        <p:nvPicPr>
          <p:cNvPr id="16" name="Picture 15">
            <a:extLst>
              <a:ext uri="{FF2B5EF4-FFF2-40B4-BE49-F238E27FC236}">
                <a16:creationId xmlns="" xmlns:a16="http://schemas.microsoft.com/office/drawing/2014/main" id="{6D57D7FD-B541-994D-A0CD-014BB4A8F223}"/>
              </a:ext>
            </a:extLst>
          </p:cNvPr>
          <p:cNvPicPr>
            <a:picLocks noChangeAspect="1"/>
          </p:cNvPicPr>
          <p:nvPr/>
        </p:nvPicPr>
        <p:blipFill>
          <a:blip r:embed="rId6"/>
          <a:stretch>
            <a:fillRect/>
          </a:stretch>
        </p:blipFill>
        <p:spPr>
          <a:xfrm>
            <a:off x="9361899" y="2327338"/>
            <a:ext cx="2819400" cy="914400"/>
          </a:xfrm>
          <a:prstGeom prst="rect">
            <a:avLst/>
          </a:prstGeom>
        </p:spPr>
      </p:pic>
      <p:sp>
        <p:nvSpPr>
          <p:cNvPr id="3" name="TextBox 2">
            <a:extLst>
              <a:ext uri="{FF2B5EF4-FFF2-40B4-BE49-F238E27FC236}">
                <a16:creationId xmlns="" xmlns:a16="http://schemas.microsoft.com/office/drawing/2014/main" id="{97C0A3AF-2A4A-3849-9AD7-A272435F093B}"/>
              </a:ext>
            </a:extLst>
          </p:cNvPr>
          <p:cNvSpPr txBox="1"/>
          <p:nvPr/>
        </p:nvSpPr>
        <p:spPr>
          <a:xfrm>
            <a:off x="5132045" y="2616155"/>
            <a:ext cx="1296144" cy="461665"/>
          </a:xfrm>
          <a:prstGeom prst="rect">
            <a:avLst/>
          </a:prstGeom>
          <a:noFill/>
        </p:spPr>
        <p:txBody>
          <a:bodyPr wrap="square" rtlCol="0">
            <a:spAutoFit/>
          </a:bodyPr>
          <a:lstStyle/>
          <a:p>
            <a:r>
              <a:rPr lang="en-US" sz="2400" dirty="0"/>
              <a:t>where</a:t>
            </a:r>
          </a:p>
        </p:txBody>
      </p:sp>
      <p:sp>
        <p:nvSpPr>
          <p:cNvPr id="4" name="TextBox 3">
            <a:extLst>
              <a:ext uri="{FF2B5EF4-FFF2-40B4-BE49-F238E27FC236}">
                <a16:creationId xmlns="" xmlns:a16="http://schemas.microsoft.com/office/drawing/2014/main" id="{042CCC80-1990-E041-9747-763DAC88D07C}"/>
              </a:ext>
            </a:extLst>
          </p:cNvPr>
          <p:cNvSpPr txBox="1"/>
          <p:nvPr/>
        </p:nvSpPr>
        <p:spPr>
          <a:xfrm>
            <a:off x="8400256" y="2616155"/>
            <a:ext cx="792088" cy="461665"/>
          </a:xfrm>
          <a:prstGeom prst="rect">
            <a:avLst/>
          </a:prstGeom>
          <a:noFill/>
        </p:spPr>
        <p:txBody>
          <a:bodyPr wrap="square" rtlCol="0">
            <a:spAutoFit/>
          </a:bodyPr>
          <a:lstStyle/>
          <a:p>
            <a:r>
              <a:rPr lang="en-US" sz="2400" dirty="0"/>
              <a:t>and</a:t>
            </a:r>
          </a:p>
        </p:txBody>
      </p:sp>
      <p:sp>
        <p:nvSpPr>
          <p:cNvPr id="6" name="TextBox 5">
            <a:extLst>
              <a:ext uri="{FF2B5EF4-FFF2-40B4-BE49-F238E27FC236}">
                <a16:creationId xmlns="" xmlns:a16="http://schemas.microsoft.com/office/drawing/2014/main" id="{5D76BC6F-AF48-6B4F-AD0A-B3B1C5C4B155}"/>
              </a:ext>
            </a:extLst>
          </p:cNvPr>
          <p:cNvSpPr txBox="1"/>
          <p:nvPr/>
        </p:nvSpPr>
        <p:spPr>
          <a:xfrm>
            <a:off x="3296361" y="1877323"/>
            <a:ext cx="6768752" cy="461665"/>
          </a:xfrm>
          <a:prstGeom prst="rect">
            <a:avLst/>
          </a:prstGeom>
          <a:noFill/>
        </p:spPr>
        <p:txBody>
          <a:bodyPr wrap="square" rtlCol="0">
            <a:spAutoFit/>
          </a:bodyPr>
          <a:lstStyle/>
          <a:p>
            <a:r>
              <a:rPr lang="en-US" sz="2400" dirty="0"/>
              <a:t>Here is the general formula:</a:t>
            </a:r>
          </a:p>
        </p:txBody>
      </p:sp>
      <p:sp>
        <p:nvSpPr>
          <p:cNvPr id="7" name="TextBox 6">
            <a:extLst>
              <a:ext uri="{FF2B5EF4-FFF2-40B4-BE49-F238E27FC236}">
                <a16:creationId xmlns="" xmlns:a16="http://schemas.microsoft.com/office/drawing/2014/main" id="{1EE9F4D6-8C4E-ED46-87F1-E4AC8DAE1E56}"/>
              </a:ext>
            </a:extLst>
          </p:cNvPr>
          <p:cNvSpPr txBox="1"/>
          <p:nvPr/>
        </p:nvSpPr>
        <p:spPr>
          <a:xfrm>
            <a:off x="3276212" y="3416815"/>
            <a:ext cx="3744416" cy="461665"/>
          </a:xfrm>
          <a:prstGeom prst="rect">
            <a:avLst/>
          </a:prstGeom>
          <a:noFill/>
        </p:spPr>
        <p:txBody>
          <a:bodyPr wrap="square" rtlCol="0">
            <a:spAutoFit/>
          </a:bodyPr>
          <a:lstStyle/>
          <a:p>
            <a:r>
              <a:rPr lang="en-US" sz="2400" dirty="0"/>
              <a:t>Here is the calculation:</a:t>
            </a:r>
          </a:p>
        </p:txBody>
      </p:sp>
      <mc:AlternateContent xmlns:mc="http://schemas.openxmlformats.org/markup-compatibility/2006">
        <mc:Choice xmlns:a14="http://schemas.microsoft.com/office/drawing/2010/main" Requires="a14">
          <p:sp>
            <p:nvSpPr>
              <p:cNvPr id="17" name="TextBox 16">
                <a:extLst>
                  <a:ext uri="{FF2B5EF4-FFF2-40B4-BE49-F238E27FC236}">
                    <a16:creationId xmlns="" xmlns:a16="http://schemas.microsoft.com/office/drawing/2014/main" id="{08A4F44B-0E64-3B44-AA07-1242D2B246B9}"/>
                  </a:ext>
                </a:extLst>
              </p:cNvPr>
              <p:cNvSpPr txBox="1"/>
              <p:nvPr/>
            </p:nvSpPr>
            <p:spPr>
              <a:xfrm>
                <a:off x="7752184" y="3429000"/>
                <a:ext cx="4357107" cy="1200329"/>
              </a:xfrm>
              <a:prstGeom prst="rect">
                <a:avLst/>
              </a:prstGeom>
              <a:noFill/>
            </p:spPr>
            <p:txBody>
              <a:bodyPr wrap="square" rtlCol="0">
                <a:spAutoFit/>
              </a:bodyPr>
              <a:lstStyle/>
              <a:p>
                <a:r>
                  <a:rPr lang="en-US" sz="2400" dirty="0"/>
                  <a:t>This gives: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=0.21</m:t>
                    </m:r>
                    <m:r>
                      <a:rPr lang="en-GB" sz="2400" b="0" i="1" smtClean="0">
                        <a:latin typeface="Cambria Math" panose="02040503050406030204" pitchFamily="18" charset="0"/>
                      </a:rPr>
                      <m:t>𝑥</m:t>
                    </m:r>
                    <m:r>
                      <a:rPr lang="en-GB" sz="2400" b="0" i="1" smtClean="0">
                        <a:latin typeface="Cambria Math" panose="02040503050406030204" pitchFamily="18" charset="0"/>
                      </a:rPr>
                      <m:t>+27.86</m:t>
                    </m:r>
                  </m:oMath>
                </a14:m>
                <a:endParaRPr lang="en-GB" sz="2400" b="0" dirty="0"/>
              </a:p>
              <a:p>
                <a:r>
                  <a:rPr lang="en-US" sz="2400" dirty="0"/>
                  <a:t>and this is shown on the </a:t>
                </a:r>
                <a:r>
                  <a:rPr lang="en-US" sz="2400" dirty="0" smtClean="0"/>
                  <a:t>graph.</a:t>
                </a:r>
                <a:endParaRPr lang="en-US" sz="2400" dirty="0"/>
              </a:p>
            </p:txBody>
          </p:sp>
        </mc:Choice>
        <mc:Fallback>
          <p:sp>
            <p:nvSpPr>
              <p:cNvPr id="17" name="TextBox 16">
                <a:extLst>
                  <a:ext uri="{FF2B5EF4-FFF2-40B4-BE49-F238E27FC236}">
                    <a16:creationId xmlns="" xmlns:a16="http://schemas.microsoft.com/office/drawing/2014/main" xmlns:a14="http://schemas.microsoft.com/office/drawing/2010/main" id="{08A4F44B-0E64-3B44-AA07-1242D2B246B9}"/>
                  </a:ext>
                </a:extLst>
              </p:cNvPr>
              <p:cNvSpPr txBox="1">
                <a:spLocks noRot="1" noChangeAspect="1" noMove="1" noResize="1" noEditPoints="1" noAdjustHandles="1" noChangeArrowheads="1" noChangeShapeType="1" noTextEdit="1"/>
              </p:cNvSpPr>
              <p:nvPr/>
            </p:nvSpPr>
            <p:spPr>
              <a:xfrm>
                <a:off x="7752184" y="3429000"/>
                <a:ext cx="4357107" cy="1200329"/>
              </a:xfrm>
              <a:prstGeom prst="rect">
                <a:avLst/>
              </a:prstGeom>
              <a:blipFill rotWithShape="1">
                <a:blip r:embed="rId7"/>
                <a:stretch>
                  <a:fillRect l="-2241" t="-3571" b="-11224"/>
                </a:stretch>
              </a:blipFill>
            </p:spPr>
            <p:txBody>
              <a:bodyPr/>
              <a:lstStyle/>
              <a:p>
                <a:r>
                  <a:rPr lang="en-GB">
                    <a:noFill/>
                  </a:rPr>
                  <a:t> </a:t>
                </a:r>
              </a:p>
            </p:txBody>
          </p:sp>
        </mc:Fallback>
      </mc:AlternateContent>
      <p:pic>
        <p:nvPicPr>
          <p:cNvPr id="19" name="Picture 18">
            <a:extLst>
              <a:ext uri="{FF2B5EF4-FFF2-40B4-BE49-F238E27FC236}">
                <a16:creationId xmlns="" xmlns:a16="http://schemas.microsoft.com/office/drawing/2014/main" id="{76E05BDA-4B24-7A48-B441-D5DA65CE95DF}"/>
              </a:ext>
            </a:extLst>
          </p:cNvPr>
          <p:cNvPicPr>
            <a:picLocks noChangeAspect="1"/>
          </p:cNvPicPr>
          <p:nvPr/>
        </p:nvPicPr>
        <p:blipFill>
          <a:blip r:embed="rId8"/>
          <a:stretch>
            <a:fillRect/>
          </a:stretch>
        </p:blipFill>
        <p:spPr>
          <a:xfrm>
            <a:off x="8400256" y="4241243"/>
            <a:ext cx="3226664" cy="2574921"/>
          </a:xfrm>
          <a:prstGeom prst="rect">
            <a:avLst/>
          </a:prstGeom>
        </p:spPr>
      </p:pic>
      <p:cxnSp>
        <p:nvCxnSpPr>
          <p:cNvPr id="20" name="Straight Connector 19">
            <a:extLst>
              <a:ext uri="{FF2B5EF4-FFF2-40B4-BE49-F238E27FC236}">
                <a16:creationId xmlns="" xmlns:a16="http://schemas.microsoft.com/office/drawing/2014/main" id="{D0D6A444-F258-3247-9814-1ED82EEA3F0E}"/>
              </a:ext>
            </a:extLst>
          </p:cNvPr>
          <p:cNvCxnSpPr/>
          <p:nvPr/>
        </p:nvCxnSpPr>
        <p:spPr bwMode="auto">
          <a:xfrm flipV="1">
            <a:off x="8796300" y="4437112"/>
            <a:ext cx="2196244" cy="1512168"/>
          </a:xfrm>
          <a:prstGeom prst="line">
            <a:avLst/>
          </a:prstGeom>
          <a:solidFill>
            <a:srgbClr val="00B8FF"/>
          </a:solidFill>
          <a:ln w="127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47533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Fitness Check</a:t>
            </a: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2" name="Picture 1">
            <a:extLst>
              <a:ext uri="{FF2B5EF4-FFF2-40B4-BE49-F238E27FC236}">
                <a16:creationId xmlns="" xmlns:a16="http://schemas.microsoft.com/office/drawing/2014/main" id="{882DB321-305A-5449-81AB-52638202ED37}"/>
              </a:ext>
            </a:extLst>
          </p:cNvPr>
          <p:cNvPicPr>
            <a:picLocks noChangeAspect="1"/>
          </p:cNvPicPr>
          <p:nvPr/>
        </p:nvPicPr>
        <p:blipFill>
          <a:blip r:embed="rId2"/>
          <a:stretch>
            <a:fillRect/>
          </a:stretch>
        </p:blipFill>
        <p:spPr>
          <a:xfrm>
            <a:off x="3061628" y="2062069"/>
            <a:ext cx="7810500" cy="1447800"/>
          </a:xfrm>
          <a:prstGeom prst="rect">
            <a:avLst/>
          </a:prstGeom>
        </p:spPr>
      </p:pic>
      <p:sp>
        <p:nvSpPr>
          <p:cNvPr id="3" name="TextBox 2">
            <a:extLst>
              <a:ext uri="{FF2B5EF4-FFF2-40B4-BE49-F238E27FC236}">
                <a16:creationId xmlns="" xmlns:a16="http://schemas.microsoft.com/office/drawing/2014/main" id="{6C28BA9E-D9A7-6747-9ECC-FD1247260810}"/>
              </a:ext>
            </a:extLst>
          </p:cNvPr>
          <p:cNvSpPr txBox="1"/>
          <p:nvPr/>
        </p:nvSpPr>
        <p:spPr>
          <a:xfrm>
            <a:off x="2302250" y="1007645"/>
            <a:ext cx="9962901" cy="830997"/>
          </a:xfrm>
          <a:prstGeom prst="rect">
            <a:avLst/>
          </a:prstGeom>
          <a:noFill/>
        </p:spPr>
        <p:txBody>
          <a:bodyPr wrap="square" rtlCol="0">
            <a:spAutoFit/>
          </a:bodyPr>
          <a:lstStyle/>
          <a:p>
            <a:r>
              <a:rPr lang="en-US" sz="2400" dirty="0"/>
              <a:t>Eight test areas </a:t>
            </a:r>
            <a:r>
              <a:rPr lang="en-US" sz="2400" dirty="0" smtClean="0"/>
              <a:t>of a field were </a:t>
            </a:r>
            <a:r>
              <a:rPr lang="en-US" sz="2400" dirty="0"/>
              <a:t>given different concentrations of a new fertiliser and the resulting crop was weighed. The data is shown below:</a:t>
            </a:r>
          </a:p>
        </p:txBody>
      </p:sp>
      <p:sp>
        <p:nvSpPr>
          <p:cNvPr id="4" name="TextBox 3">
            <a:extLst>
              <a:ext uri="{FF2B5EF4-FFF2-40B4-BE49-F238E27FC236}">
                <a16:creationId xmlns="" xmlns:a16="http://schemas.microsoft.com/office/drawing/2014/main" id="{D416C250-4D65-7B4F-B032-0F89DA3FB82D}"/>
              </a:ext>
            </a:extLst>
          </p:cNvPr>
          <p:cNvSpPr txBox="1"/>
          <p:nvPr/>
        </p:nvSpPr>
        <p:spPr>
          <a:xfrm>
            <a:off x="2365149" y="4725144"/>
            <a:ext cx="9203459" cy="830997"/>
          </a:xfrm>
          <a:prstGeom prst="rect">
            <a:avLst/>
          </a:prstGeom>
          <a:noFill/>
        </p:spPr>
        <p:txBody>
          <a:bodyPr wrap="square" rtlCol="0">
            <a:spAutoFit/>
          </a:bodyPr>
          <a:lstStyle/>
          <a:p>
            <a:r>
              <a:rPr lang="en-US" sz="2400" dirty="0"/>
              <a:t>b)  What increase in weight of crop might be expected from raising 	the concentration of fertiliser by 1 </a:t>
            </a:r>
            <a:r>
              <a:rPr lang="en-US" sz="2400" dirty="0" smtClean="0"/>
              <a:t>g/L ?</a:t>
            </a:r>
            <a:endParaRPr lang="en-US" sz="2400" dirty="0"/>
          </a:p>
        </p:txBody>
      </p:sp>
      <p:sp>
        <p:nvSpPr>
          <p:cNvPr id="5" name="TextBox 4">
            <a:extLst>
              <a:ext uri="{FF2B5EF4-FFF2-40B4-BE49-F238E27FC236}">
                <a16:creationId xmlns="" xmlns:a16="http://schemas.microsoft.com/office/drawing/2014/main" id="{F6524DC3-EBCD-D34C-9808-C4E792C1C5C5}"/>
              </a:ext>
            </a:extLst>
          </p:cNvPr>
          <p:cNvSpPr txBox="1"/>
          <p:nvPr/>
        </p:nvSpPr>
        <p:spPr>
          <a:xfrm>
            <a:off x="2375403" y="3733296"/>
            <a:ext cx="9816597" cy="830997"/>
          </a:xfrm>
          <a:prstGeom prst="rect">
            <a:avLst/>
          </a:prstGeom>
          <a:noFill/>
        </p:spPr>
        <p:txBody>
          <a:bodyPr wrap="square" rtlCol="0">
            <a:spAutoFit/>
          </a:bodyPr>
          <a:lstStyle/>
          <a:p>
            <a:r>
              <a:rPr lang="en-US" sz="2400" dirty="0"/>
              <a:t>a)  Draw a scatter diagram to show the data and calculate the 	equation of the regression line </a:t>
            </a:r>
            <a:r>
              <a:rPr lang="en-US" sz="2400" i="1" dirty="0">
                <a:latin typeface="Times" pitchFamily="2" charset="0"/>
              </a:rPr>
              <a:t>y</a:t>
            </a:r>
            <a:r>
              <a:rPr lang="en-US" sz="2400" dirty="0"/>
              <a:t> on </a:t>
            </a:r>
            <a:r>
              <a:rPr lang="en-US" sz="2400" i="1" dirty="0">
                <a:latin typeface="Times" pitchFamily="2" charset="0"/>
              </a:rPr>
              <a:t>x</a:t>
            </a:r>
            <a:r>
              <a:rPr lang="en-US" sz="2400" dirty="0"/>
              <a:t> and show it on your diagram.</a:t>
            </a:r>
          </a:p>
        </p:txBody>
      </p:sp>
    </p:spTree>
    <p:extLst>
      <p:ext uri="{BB962C8B-B14F-4D97-AF65-F5344CB8AC3E}">
        <p14:creationId xmlns:p14="http://schemas.microsoft.com/office/powerpoint/2010/main" val="172238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Fitness </a:t>
            </a:r>
            <a:r>
              <a:rPr lang="en-US" altLang="en-US" sz="2800" b="1" dirty="0" smtClean="0"/>
              <a:t>Check</a:t>
            </a:r>
            <a:endParaRPr lang="en-US" altLang="en-US" sz="2800" b="1" dirty="0"/>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pic>
        <p:nvPicPr>
          <p:cNvPr id="6" name="Picture 5">
            <a:extLst>
              <a:ext uri="{FF2B5EF4-FFF2-40B4-BE49-F238E27FC236}">
                <a16:creationId xmlns="" xmlns:a16="http://schemas.microsoft.com/office/drawing/2014/main" id="{75A14693-6E79-8C4D-B8F5-683BCF1ACDE5}"/>
              </a:ext>
            </a:extLst>
          </p:cNvPr>
          <p:cNvPicPr>
            <a:picLocks noChangeAspect="1"/>
          </p:cNvPicPr>
          <p:nvPr/>
        </p:nvPicPr>
        <p:blipFill>
          <a:blip r:embed="rId2"/>
          <a:stretch>
            <a:fillRect/>
          </a:stretch>
        </p:blipFill>
        <p:spPr>
          <a:xfrm>
            <a:off x="3705015" y="1352536"/>
            <a:ext cx="6228753" cy="4697958"/>
          </a:xfrm>
          <a:prstGeom prst="rect">
            <a:avLst/>
          </a:prstGeom>
        </p:spPr>
      </p:pic>
      <mc:AlternateContent xmlns:mc="http://schemas.openxmlformats.org/markup-compatibility/2006">
        <mc:Choice xmlns:a14="http://schemas.microsoft.com/office/drawing/2010/main" Requires="a14">
          <p:sp>
            <p:nvSpPr>
              <p:cNvPr id="8" name="TextBox 7">
                <a:extLst>
                  <a:ext uri="{FF2B5EF4-FFF2-40B4-BE49-F238E27FC236}">
                    <a16:creationId xmlns="" xmlns:a16="http://schemas.microsoft.com/office/drawing/2014/main" id="{906B3050-947F-C447-B52F-F1535F789528}"/>
                  </a:ext>
                </a:extLst>
              </p:cNvPr>
              <p:cNvSpPr txBox="1"/>
              <p:nvPr/>
            </p:nvSpPr>
            <p:spPr>
              <a:xfrm>
                <a:off x="4993287" y="806917"/>
                <a:ext cx="4392488" cy="461665"/>
              </a:xfrm>
              <a:prstGeom prst="rect">
                <a:avLst/>
              </a:prstGeom>
              <a:noFill/>
            </p:spPr>
            <p:txBody>
              <a:bodyPr wrap="square" rtlCol="0">
                <a:spAutoFit/>
              </a:bodyPr>
              <a:lstStyle/>
              <a:p>
                <a:r>
                  <a:rPr lang="en-US" sz="2400" dirty="0">
                    <a:solidFill>
                      <a:srgbClr val="FF0000"/>
                    </a:solidFill>
                  </a:rPr>
                  <a:t>a) </a:t>
                </a:r>
                <a14:m>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=3.18</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+4.22</m:t>
                    </m:r>
                  </m:oMath>
                </a14:m>
                <a:endParaRPr lang="en-US" sz="2400" dirty="0">
                  <a:solidFill>
                    <a:srgbClr val="FF0000"/>
                  </a:solidFill>
                </a:endParaRPr>
              </a:p>
            </p:txBody>
          </p:sp>
        </mc:Choice>
        <mc:Fallback>
          <p:sp>
            <p:nvSpPr>
              <p:cNvPr id="8" name="TextBox 7">
                <a:extLst>
                  <a:ext uri="{FF2B5EF4-FFF2-40B4-BE49-F238E27FC236}">
                    <a16:creationId xmlns="" xmlns:a16="http://schemas.microsoft.com/office/drawing/2014/main" xmlns:a14="http://schemas.microsoft.com/office/drawing/2010/main" id="{906B3050-947F-C447-B52F-F1535F789528}"/>
                  </a:ext>
                </a:extLst>
              </p:cNvPr>
              <p:cNvSpPr txBox="1">
                <a:spLocks noRot="1" noChangeAspect="1" noMove="1" noResize="1" noEditPoints="1" noAdjustHandles="1" noChangeArrowheads="1" noChangeShapeType="1" noTextEdit="1"/>
              </p:cNvSpPr>
              <p:nvPr/>
            </p:nvSpPr>
            <p:spPr>
              <a:xfrm>
                <a:off x="4993287" y="806917"/>
                <a:ext cx="4392488" cy="461665"/>
              </a:xfrm>
              <a:prstGeom prst="rect">
                <a:avLst/>
              </a:prstGeom>
              <a:blipFill rotWithShape="1">
                <a:blip r:embed="rId3"/>
                <a:stretch>
                  <a:fillRect l="-2080" t="-9211" b="-30263"/>
                </a:stretch>
              </a:blipFill>
            </p:spPr>
            <p:txBody>
              <a:bodyPr/>
              <a:lstStyle/>
              <a:p>
                <a:r>
                  <a:rPr lang="en-GB">
                    <a:noFill/>
                  </a:rPr>
                  <a:t> </a:t>
                </a:r>
              </a:p>
            </p:txBody>
          </p:sp>
        </mc:Fallback>
      </mc:AlternateContent>
      <p:sp>
        <p:nvSpPr>
          <p:cNvPr id="10" name="TextBox 9">
            <a:extLst>
              <a:ext uri="{FF2B5EF4-FFF2-40B4-BE49-F238E27FC236}">
                <a16:creationId xmlns="" xmlns:a16="http://schemas.microsoft.com/office/drawing/2014/main" id="{52769147-2EB8-A146-937D-2B95C178E4CD}"/>
              </a:ext>
            </a:extLst>
          </p:cNvPr>
          <p:cNvSpPr txBox="1"/>
          <p:nvPr/>
        </p:nvSpPr>
        <p:spPr>
          <a:xfrm>
            <a:off x="2676926" y="779851"/>
            <a:ext cx="1800200" cy="461665"/>
          </a:xfrm>
          <a:prstGeom prst="rect">
            <a:avLst/>
          </a:prstGeom>
          <a:noFill/>
        </p:spPr>
        <p:txBody>
          <a:bodyPr wrap="square" rtlCol="0">
            <a:spAutoFit/>
          </a:bodyPr>
          <a:lstStyle/>
          <a:p>
            <a:r>
              <a:rPr lang="en-US" sz="2400" dirty="0">
                <a:solidFill>
                  <a:srgbClr val="FF0000"/>
                </a:solidFill>
              </a:rPr>
              <a:t>Answers</a:t>
            </a:r>
          </a:p>
        </p:txBody>
      </p:sp>
      <p:sp>
        <p:nvSpPr>
          <p:cNvPr id="11" name="TextBox 10">
            <a:extLst>
              <a:ext uri="{FF2B5EF4-FFF2-40B4-BE49-F238E27FC236}">
                <a16:creationId xmlns="" xmlns:a16="http://schemas.microsoft.com/office/drawing/2014/main" id="{C952EF22-8F43-634F-8090-869444551E42}"/>
              </a:ext>
            </a:extLst>
          </p:cNvPr>
          <p:cNvSpPr txBox="1"/>
          <p:nvPr/>
        </p:nvSpPr>
        <p:spPr>
          <a:xfrm>
            <a:off x="4993287" y="6237312"/>
            <a:ext cx="4127049" cy="461665"/>
          </a:xfrm>
          <a:prstGeom prst="rect">
            <a:avLst/>
          </a:prstGeom>
          <a:noFill/>
        </p:spPr>
        <p:txBody>
          <a:bodyPr wrap="square" rtlCol="0">
            <a:spAutoFit/>
          </a:bodyPr>
          <a:lstStyle/>
          <a:p>
            <a:r>
              <a:rPr lang="en-US" sz="2400" dirty="0">
                <a:solidFill>
                  <a:srgbClr val="FF0000"/>
                </a:solidFill>
              </a:rPr>
              <a:t>b) Increase:  3.18 kg</a:t>
            </a:r>
          </a:p>
        </p:txBody>
      </p:sp>
    </p:spTree>
    <p:extLst>
      <p:ext uri="{BB962C8B-B14F-4D97-AF65-F5344CB8AC3E}">
        <p14:creationId xmlns:p14="http://schemas.microsoft.com/office/powerpoint/2010/main" val="30319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Review</a:t>
            </a:r>
          </a:p>
        </p:txBody>
      </p:sp>
      <p:sp>
        <p:nvSpPr>
          <p:cNvPr id="11"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last section.</a:t>
            </a:r>
          </a:p>
        </p:txBody>
      </p:sp>
      <p:sp>
        <p:nvSpPr>
          <p:cNvPr id="12" name="TextBox 11">
            <a:extLst>
              <a:ext uri="{FF2B5EF4-FFF2-40B4-BE49-F238E27FC236}">
                <a16:creationId xmlns=""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8">
            <a:extLst>
              <a:ext uri="{FF2B5EF4-FFF2-40B4-BE49-F238E27FC236}">
                <a16:creationId xmlns="" xmlns:a16="http://schemas.microsoft.com/office/drawing/2014/main" id="{D39E8AEF-3496-9D48-A707-995940643810}"/>
              </a:ext>
            </a:extLst>
          </p:cNvPr>
          <p:cNvSpPr txBox="1"/>
          <p:nvPr/>
        </p:nvSpPr>
        <p:spPr>
          <a:xfrm>
            <a:off x="31784" y="38336"/>
            <a:ext cx="2135560" cy="1323439"/>
          </a:xfrm>
          <a:prstGeom prst="rect">
            <a:avLst/>
          </a:prstGeom>
          <a:noFill/>
        </p:spPr>
        <p:txBody>
          <a:bodyPr wrap="square" rtlCol="0">
            <a:spAutoFit/>
          </a:bodyPr>
          <a:lstStyle/>
          <a:p>
            <a:pPr algn="ctr"/>
            <a:r>
              <a:rPr lang="en-US" b="1" dirty="0">
                <a:solidFill>
                  <a:schemeClr val="bg1"/>
                </a:solidFill>
              </a:rPr>
              <a:t>UNIT</a:t>
            </a:r>
          </a:p>
          <a:p>
            <a:pPr algn="ctr"/>
            <a:r>
              <a:rPr lang="en-US" b="1" dirty="0">
                <a:solidFill>
                  <a:schemeClr val="bg1"/>
                </a:solidFill>
              </a:rPr>
              <a:t>Correlation and Regression</a:t>
            </a:r>
          </a:p>
          <a:p>
            <a:pPr algn="ctr"/>
            <a:r>
              <a:rPr lang="en-US" b="1" dirty="0">
                <a:solidFill>
                  <a:schemeClr val="bg1"/>
                </a:solidFill>
              </a:rPr>
              <a:t>Section 5 </a:t>
            </a:r>
          </a:p>
        </p:txBody>
      </p:sp>
    </p:spTree>
    <p:extLst>
      <p:ext uri="{BB962C8B-B14F-4D97-AF65-F5344CB8AC3E}">
        <p14:creationId xmlns:p14="http://schemas.microsoft.com/office/powerpoint/2010/main" val="66627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D26DF9-5106-4408-AEB8-21B8AFA51FB3}">
  <ds:schemaRefs>
    <ds:schemaRef ds:uri="f7b00057-f5aa-46f4-8410-da255f325540"/>
    <ds:schemaRef ds:uri="http://schemas.microsoft.com/office/2006/documentManagement/types"/>
    <ds:schemaRef ds:uri="9ee75292-5076-4fcc-bc52-dcc754448144"/>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6243552F-E41D-424C-8547-11ECC67B9B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8728</TotalTime>
  <Words>2954</Words>
  <Application>Microsoft Office PowerPoint</Application>
  <PresentationFormat>Custom</PresentationFormat>
  <Paragraphs>631</Paragraphs>
  <Slides>31</Slides>
  <Notes>15</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Alapértelmezett terv</vt:lpstr>
      <vt:lpstr>Supporting and Enhancing Mathematics and Statistics UNIT: Correlation and Regression</vt:lpstr>
      <vt:lpstr>PowerPoint Presentation</vt:lpstr>
      <vt:lpstr>Correlation</vt:lpstr>
      <vt:lpstr>Correlation Examples </vt:lpstr>
      <vt:lpstr>Scatter Diagram</vt:lpstr>
      <vt:lpstr>Section 1: Fitness Check</vt:lpstr>
      <vt:lpstr>PowerPoint Presentation</vt:lpstr>
      <vt:lpstr>Spearman’s Rank Correlation Coefficient</vt:lpstr>
      <vt:lpstr>SRCC: Example 1</vt:lpstr>
      <vt:lpstr>SRCC: Example 2</vt:lpstr>
      <vt:lpstr>SRCC Calculation</vt:lpstr>
      <vt:lpstr>Equal Ranks: Example</vt:lpstr>
      <vt:lpstr>Section 2: Fitness Check</vt:lpstr>
      <vt:lpstr>PowerPoint Presentation</vt:lpstr>
      <vt:lpstr>Correlation Coefficients </vt:lpstr>
      <vt:lpstr>PMCC: Example</vt:lpstr>
      <vt:lpstr>Product Moment Correlation Coefficient (PMCC)</vt:lpstr>
      <vt:lpstr>Section 3: Fitness Test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317</cp:revision>
  <cp:lastPrinted>2016-10-17T08:47:54Z</cp:lastPrinted>
  <dcterms:created xsi:type="dcterms:W3CDTF">2012-10-10T19:07:13Z</dcterms:created>
  <dcterms:modified xsi:type="dcterms:W3CDTF">2020-09-01T23:02:35Z</dcterms:modified>
</cp:coreProperties>
</file>