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omments/comment1.xml" ContentType="application/vnd.openxmlformats-officedocument.presentationml.comments+xml"/>
  <Override PartName="/ppt/notesSlides/notesSlide3.xml" ContentType="application/vnd.openxmlformats-officedocument.presentationml.notesSlide+xml"/>
  <Override PartName="/ppt/comments/comment2.xml" ContentType="application/vnd.openxmlformats-officedocument.presentationml.comments+xml"/>
  <Override PartName="/ppt/notesSlides/notesSlide4.xml" ContentType="application/vnd.openxmlformats-officedocument.presentationml.notesSlide+xml"/>
  <Override PartName="/ppt/comments/comment3.xml" ContentType="application/vnd.openxmlformats-officedocument.presentationml.comments+xml"/>
  <Override PartName="/ppt/notesSlides/notesSlide5.xml" ContentType="application/vnd.openxmlformats-officedocument.presentationml.notesSlide+xml"/>
  <Override PartName="/ppt/comments/comment4.xml" ContentType="application/vnd.openxmlformats-officedocument.presentationml.comments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omments/comment5.xml" ContentType="application/vnd.openxmlformats-officedocument.presentationml.comments+xml"/>
  <Override PartName="/ppt/notesSlides/notesSlide8.xml" ContentType="application/vnd.openxmlformats-officedocument.presentationml.notesSlide+xml"/>
  <Override PartName="/ppt/comments/comment6.xml" ContentType="application/vnd.openxmlformats-officedocument.presentationml.comments+xml"/>
  <Override PartName="/ppt/notesSlides/notesSlide9.xml" ContentType="application/vnd.openxmlformats-officedocument.presentationml.notesSlide+xml"/>
  <Override PartName="/ppt/comments/comment7.xml" ContentType="application/vnd.openxmlformats-officedocument.presentationml.comments+xml"/>
  <Override PartName="/ppt/notesSlides/notesSlide10.xml" ContentType="application/vnd.openxmlformats-officedocument.presentationml.notesSlide+xml"/>
  <Override PartName="/ppt/comments/comment8.xml" ContentType="application/vnd.openxmlformats-officedocument.presentationml.comments+xml"/>
  <Override PartName="/ppt/notesSlides/notesSlide11.xml" ContentType="application/vnd.openxmlformats-officedocument.presentationml.notesSlide+xml"/>
  <Override PartName="/ppt/comments/comment9.xml" ContentType="application/vnd.openxmlformats-officedocument.presentationml.comments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comments/comment10.xml" ContentType="application/vnd.openxmlformats-officedocument.presentationml.comments+xml"/>
  <Override PartName="/ppt/notesSlides/notesSlide14.xml" ContentType="application/vnd.openxmlformats-officedocument.presentationml.notesSlide+xml"/>
  <Override PartName="/ppt/comments/comment11.xml" ContentType="application/vnd.openxmlformats-officedocument.presentationml.comments+xml"/>
  <Override PartName="/ppt/notesSlides/notesSlide15.xml" ContentType="application/vnd.openxmlformats-officedocument.presentationml.notesSlide+xml"/>
  <Override PartName="/ppt/comments/comment12.xml" ContentType="application/vnd.openxmlformats-officedocument.presentationml.comments+xml"/>
  <Override PartName="/ppt/notesSlides/notesSlide16.xml" ContentType="application/vnd.openxmlformats-officedocument.presentationml.notesSlide+xml"/>
  <Override PartName="/ppt/comments/comment13.xml" ContentType="application/vnd.openxmlformats-officedocument.presentationml.comments+xml"/>
  <Override PartName="/ppt/notesSlides/notesSlide17.xml" ContentType="application/vnd.openxmlformats-officedocument.presentationml.notesSlide+xml"/>
  <Override PartName="/ppt/comments/comment14.xml" ContentType="application/vnd.openxmlformats-officedocument.presentationml.comments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comments/comment15.xml" ContentType="application/vnd.openxmlformats-officedocument.presentationml.comments+xml"/>
  <Override PartName="/ppt/notesSlides/notesSlide20.xml" ContentType="application/vnd.openxmlformats-officedocument.presentationml.notesSlide+xml"/>
  <Override PartName="/ppt/comments/comment16.xml" ContentType="application/vnd.openxmlformats-officedocument.presentationml.comments+xml"/>
  <Override PartName="/ppt/notesSlides/notesSlide21.xml" ContentType="application/vnd.openxmlformats-officedocument.presentationml.notesSlide+xml"/>
  <Override PartName="/ppt/comments/comment17.xml" ContentType="application/vnd.openxmlformats-officedocument.presentationml.comments+xml"/>
  <Override PartName="/ppt/notesSlides/notesSlide22.xml" ContentType="application/vnd.openxmlformats-officedocument.presentationml.notesSlide+xml"/>
  <Override PartName="/ppt/comments/comment18.xml" ContentType="application/vnd.openxmlformats-officedocument.presentationml.comments+xml"/>
  <Override PartName="/ppt/notesSlides/notesSlide23.xml" ContentType="application/vnd.openxmlformats-officedocument.presentationml.notesSlide+xml"/>
  <Override PartName="/ppt/comments/comment19.xml" ContentType="application/vnd.openxmlformats-officedocument.presentationml.comments+xml"/>
  <Override PartName="/ppt/notesSlides/notesSlide24.xml" ContentType="application/vnd.openxmlformats-officedocument.presentationml.notesSlide+xml"/>
  <Override PartName="/ppt/comments/comment20.xml" ContentType="application/vnd.openxmlformats-officedocument.presentationml.comments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comments/comment21.xml" ContentType="application/vnd.openxmlformats-officedocument.presentationml.comments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comments/comment22.xml" ContentType="application/vnd.openxmlformats-officedocument.presentationml.comments+xml"/>
  <Override PartName="/ppt/notesSlides/notesSlide30.xml" ContentType="application/vnd.openxmlformats-officedocument.presentationml.notesSlide+xml"/>
  <Override PartName="/ppt/comments/comment23.xml" ContentType="application/vnd.openxmlformats-officedocument.presentationml.comments+xml"/>
  <Override PartName="/ppt/notesSlides/notesSlide31.xml" ContentType="application/vnd.openxmlformats-officedocument.presentationml.notesSlide+xml"/>
  <Override PartName="/ppt/comments/comment24.xml" ContentType="application/vnd.openxmlformats-officedocument.presentationml.comments+xml"/>
  <Override PartName="/ppt/notesSlides/notesSlide32.xml" ContentType="application/vnd.openxmlformats-officedocument.presentationml.notesSlide+xml"/>
  <Override PartName="/ppt/comments/comment25.xml" ContentType="application/vnd.openxmlformats-officedocument.presentationml.comments+xml"/>
  <Override PartName="/ppt/notesSlides/notesSlide33.xml" ContentType="application/vnd.openxmlformats-officedocument.presentationml.notesSlide+xml"/>
  <Override PartName="/ppt/comments/comment26.xml" ContentType="application/vnd.openxmlformats-officedocument.presentationml.comments+xml"/>
  <Override PartName="/ppt/notesSlides/notesSlide34.xml" ContentType="application/vnd.openxmlformats-officedocument.presentationml.notesSlide+xml"/>
  <Override PartName="/ppt/comments/comment27.xml" ContentType="application/vnd.openxmlformats-officedocument.presentationml.comments+xml"/>
  <Override PartName="/ppt/notesSlides/notesSlide3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4"/>
  </p:sldMasterIdLst>
  <p:notesMasterIdLst>
    <p:notesMasterId r:id="rId41"/>
  </p:notesMasterIdLst>
  <p:handoutMasterIdLst>
    <p:handoutMasterId r:id="rId42"/>
  </p:handoutMasterIdLst>
  <p:sldIdLst>
    <p:sldId id="355" r:id="rId5"/>
    <p:sldId id="283" r:id="rId6"/>
    <p:sldId id="356" r:id="rId7"/>
    <p:sldId id="360" r:id="rId8"/>
    <p:sldId id="429" r:id="rId9"/>
    <p:sldId id="366" r:id="rId10"/>
    <p:sldId id="371" r:id="rId11"/>
    <p:sldId id="372" r:id="rId12"/>
    <p:sldId id="430" r:id="rId13"/>
    <p:sldId id="431" r:id="rId14"/>
    <p:sldId id="433" r:id="rId15"/>
    <p:sldId id="432" r:id="rId16"/>
    <p:sldId id="385" r:id="rId17"/>
    <p:sldId id="386" r:id="rId18"/>
    <p:sldId id="435" r:id="rId19"/>
    <p:sldId id="439" r:id="rId20"/>
    <p:sldId id="437" r:id="rId21"/>
    <p:sldId id="442" r:id="rId22"/>
    <p:sldId id="393" r:id="rId23"/>
    <p:sldId id="443" r:id="rId24"/>
    <p:sldId id="444" r:id="rId25"/>
    <p:sldId id="445" r:id="rId26"/>
    <p:sldId id="447" r:id="rId27"/>
    <p:sldId id="450" r:id="rId28"/>
    <p:sldId id="451" r:id="rId29"/>
    <p:sldId id="462" r:id="rId30"/>
    <p:sldId id="463" r:id="rId31"/>
    <p:sldId id="453" r:id="rId32"/>
    <p:sldId id="455" r:id="rId33"/>
    <p:sldId id="456" r:id="rId34"/>
    <p:sldId id="457" r:id="rId35"/>
    <p:sldId id="458" r:id="rId36"/>
    <p:sldId id="459" r:id="rId37"/>
    <p:sldId id="460" r:id="rId38"/>
    <p:sldId id="461" r:id="rId39"/>
    <p:sldId id="400" r:id="rId40"/>
  </p:sldIdLst>
  <p:sldSz cx="12192000" cy="6858000"/>
  <p:notesSz cx="6858000" cy="9144000"/>
  <p:defaultTextStyle>
    <a:defPPr>
      <a:defRPr lang="en-GB"/>
    </a:defPPr>
    <a:lvl1pPr algn="l" defTabSz="449263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1pPr>
    <a:lvl2pPr marL="742950" indent="-285750" algn="l" defTabSz="449263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2pPr>
    <a:lvl3pPr marL="1143000" indent="-228600" algn="l" defTabSz="449263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3pPr>
    <a:lvl4pPr marL="1600200" indent="-228600" algn="l" defTabSz="449263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4pPr>
    <a:lvl5pPr marL="2057400" indent="-228600" algn="l" defTabSz="449263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sz="2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6pPr>
    <a:lvl7pPr marL="2743200" algn="l" defTabSz="914400" rtl="0" eaLnBrk="1" latinLnBrk="0" hangingPunct="1">
      <a:defRPr sz="2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7pPr>
    <a:lvl8pPr marL="3200400" algn="l" defTabSz="914400" rtl="0" eaLnBrk="1" latinLnBrk="0" hangingPunct="1">
      <a:defRPr sz="2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8pPr>
    <a:lvl9pPr marL="3657600" algn="l" defTabSz="914400" rtl="0" eaLnBrk="1" latinLnBrk="0" hangingPunct="1">
      <a:defRPr sz="2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Neville Davies" initials="ND" lastIdx="33" clrIdx="0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6" frameSlides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064" autoAdjust="0"/>
    <p:restoredTop sz="94656"/>
  </p:normalViewPr>
  <p:slideViewPr>
    <p:cSldViewPr>
      <p:cViewPr>
        <p:scale>
          <a:sx n="110" d="100"/>
          <a:sy n="110" d="100"/>
        </p:scale>
        <p:origin x="-306" y="300"/>
      </p:cViewPr>
      <p:guideLst>
        <p:guide orient="horz" pos="2160"/>
        <p:guide pos="3840"/>
      </p:guideLst>
    </p:cSldViewPr>
  </p:slideViewPr>
  <p:outlineViewPr>
    <p:cViewPr varScale="1">
      <p:scale>
        <a:sx n="170" d="200"/>
        <a:sy n="170" d="200"/>
      </p:scale>
      <p:origin x="-780" y="-8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>
      <p:cViewPr varScale="1">
        <p:scale>
          <a:sx n="81" d="100"/>
          <a:sy n="81" d="100"/>
        </p:scale>
        <p:origin x="-3450" y="-78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handoutMaster" Target="handoutMasters/handoutMaster1.xml"/><Relationship Id="rId47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commentAuthors" Target="commentAuthor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0-06-23T15:09:49.509" idx="1">
    <p:pos x="10" y="10"/>
    <p:text>Say that the axes should ALWAYS be labelled.</p:text>
    <p:extLst>
      <p:ext uri="{C676402C-5697-4E1C-873F-D02D1690AC5C}">
        <p15:threadingInfo xmlns:p15="http://schemas.microsoft.com/office/powerpoint/2012/main" timeZoneBias="-60"/>
      </p:ext>
    </p:extLst>
  </p:cm>
</p:cmLst>
</file>

<file path=ppt/comments/comment2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0-06-23T15:11:48.994" idx="2">
    <p:pos x="10" y="10"/>
    <p:text>OK</p:text>
    <p:extLst>
      <p:ext uri="{C676402C-5697-4E1C-873F-D02D1690AC5C}">
        <p15:threadingInfo xmlns:p15="http://schemas.microsoft.com/office/powerpoint/2012/main" timeZoneBias="-60"/>
      </p:ext>
    </p:extLst>
  </p:cm>
</p:cmLst>
</file>

<file path=ppt/comments/comment3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0-06-23T15:11:56.729" idx="3">
    <p:pos x="10" y="10"/>
    <p:text>OK</p:text>
    <p:extLst>
      <p:ext uri="{C676402C-5697-4E1C-873F-D02D1690AC5C}">
        <p15:threadingInfo xmlns:p15="http://schemas.microsoft.com/office/powerpoint/2012/main" timeZoneBias="-60"/>
      </p:ext>
    </p:extLst>
  </p:cm>
</p:cmLst>
</file>

<file path=ppt/comments/comment4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0-06-23T15:12:37.234" idx="4">
    <p:pos x="10" y="10"/>
    <p:text>OK</p:text>
    <p:extLst>
      <p:ext uri="{C676402C-5697-4E1C-873F-D02D1690AC5C}">
        <p15:threadingInfo xmlns:p15="http://schemas.microsoft.com/office/powerpoint/2012/main" timeZoneBias="-60"/>
      </p:ext>
    </p:extLst>
  </p:cm>
</p:cmLst>
</file>

<file path=ppt/comments/comment5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0-06-23T15:13:28.446" idx="5">
    <p:pos x="10" y="10"/>
    <p:text>Isn't this repetitive?</p:text>
    <p:extLst>
      <p:ext uri="{C676402C-5697-4E1C-873F-D02D1690AC5C}">
        <p15:threadingInfo xmlns:p15="http://schemas.microsoft.com/office/powerpoint/2012/main" timeZoneBias="-60"/>
      </p:ext>
    </p:extLst>
  </p:cm>
</p:cmLst>
</file>

<file path=ppt/comments/comment6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0-06-23T15:15:08.182" idx="6">
    <p:pos x="10" y="10"/>
    <p:text>OK</p:text>
    <p:extLst>
      <p:ext uri="{C676402C-5697-4E1C-873F-D02D1690AC5C}">
        <p15:threadingInfo xmlns:p15="http://schemas.microsoft.com/office/powerpoint/2012/main" timeZoneBias="-60"/>
      </p:ext>
    </p:extLst>
  </p:cm>
</p:cmLst>
</file>

<file path=ppt/comments/comment7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0-06-23T15:17:10.379" idx="7">
    <p:pos x="10" y="10"/>
    <p:text>OK</p:text>
    <p:extLst>
      <p:ext uri="{C676402C-5697-4E1C-873F-D02D1690AC5C}">
        <p15:threadingInfo xmlns:p15="http://schemas.microsoft.com/office/powerpoint/2012/main" timeZoneBias="-60"/>
      </p:ext>
    </p:extLst>
  </p:cm>
</p:cmLst>
</file>

<file path=ppt/comments/comment8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0-06-23T15:17:21.573" idx="8">
    <p:pos x="10" y="10"/>
    <p:text>OK</p:text>
    <p:extLst>
      <p:ext uri="{C676402C-5697-4E1C-873F-D02D1690AC5C}">
        <p15:threadingInfo xmlns:p15="http://schemas.microsoft.com/office/powerpoint/2012/main" timeZoneBias="-60"/>
      </p:ext>
    </p:extLst>
  </p:cm>
</p:cmLst>
</file>

<file path=ppt/comments/comment9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0-06-23T15:18:23.789" idx="9">
    <p:pos x="10" y="10"/>
    <p:text>OK. Almost an application!</p:text>
    <p:extLst>
      <p:ext uri="{C676402C-5697-4E1C-873F-D02D1690AC5C}">
        <p15:threadingInfo xmlns:p15="http://schemas.microsoft.com/office/powerpoint/2012/main" timeZoneBias="-60"/>
      </p:ext>
    </p:extLst>
  </p:cm>
</p:cmLst>
</file>

<file path=ppt/comments/comment10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0-06-23T15:19:50.756" idx="10">
    <p:pos x="10" y="10"/>
    <p:text>OK</p:text>
    <p:extLst>
      <p:ext uri="{C676402C-5697-4E1C-873F-D02D1690AC5C}">
        <p15:threadingInfo xmlns:p15="http://schemas.microsoft.com/office/powerpoint/2012/main" timeZoneBias="-60"/>
      </p:ext>
    </p:extLst>
  </p:cm>
</p:cmLst>
</file>

<file path=ppt/comments/comment1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0-06-23T15:20:04.781" idx="12">
    <p:pos x="10" y="10"/>
    <p:text>OK</p:text>
    <p:extLst>
      <p:ext uri="{C676402C-5697-4E1C-873F-D02D1690AC5C}">
        <p15:threadingInfo xmlns:p15="http://schemas.microsoft.com/office/powerpoint/2012/main" timeZoneBias="-60"/>
      </p:ext>
    </p:extLst>
  </p:cm>
</p:cmLst>
</file>

<file path=ppt/comments/comment12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0-06-23T15:20:55.040" idx="13">
    <p:pos x="10" y="10"/>
    <p:text>OK</p:text>
    <p:extLst>
      <p:ext uri="{C676402C-5697-4E1C-873F-D02D1690AC5C}">
        <p15:threadingInfo xmlns:p15="http://schemas.microsoft.com/office/powerpoint/2012/main" timeZoneBias="-60"/>
      </p:ext>
    </p:extLst>
  </p:cm>
</p:cmLst>
</file>

<file path=ppt/comments/comment13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0-06-23T15:21:06.468" idx="15">
    <p:pos x="10" y="10"/>
    <p:text>OK</p:text>
    <p:extLst>
      <p:ext uri="{C676402C-5697-4E1C-873F-D02D1690AC5C}">
        <p15:threadingInfo xmlns:p15="http://schemas.microsoft.com/office/powerpoint/2012/main" timeZoneBias="-60"/>
      </p:ext>
    </p:extLst>
  </p:cm>
</p:cmLst>
</file>

<file path=ppt/comments/comment14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0-06-23T15:22:00.635" idx="17">
    <p:pos x="10" y="10"/>
    <p:text>Graph is a different style compared with previous ones - also font for y and x are different</p:text>
    <p:extLst>
      <p:ext uri="{C676402C-5697-4E1C-873F-D02D1690AC5C}">
        <p15:threadingInfo xmlns:p15="http://schemas.microsoft.com/office/powerpoint/2012/main" timeZoneBias="-60"/>
      </p:ext>
    </p:extLst>
  </p:cm>
</p:cmLst>
</file>

<file path=ppt/comments/comment15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0-06-23T15:23:47.168" idx="18">
    <p:pos x="10" y="10"/>
    <p:text>OK</p:text>
    <p:extLst>
      <p:ext uri="{C676402C-5697-4E1C-873F-D02D1690AC5C}">
        <p15:threadingInfo xmlns:p15="http://schemas.microsoft.com/office/powerpoint/2012/main" timeZoneBias="-60"/>
      </p:ext>
    </p:extLst>
  </p:cm>
</p:cmLst>
</file>

<file path=ppt/comments/comment16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0-06-23T15:23:53.999" idx="19">
    <p:pos x="10" y="10"/>
    <p:text>OK</p:text>
    <p:extLst>
      <p:ext uri="{C676402C-5697-4E1C-873F-D02D1690AC5C}">
        <p15:threadingInfo xmlns:p15="http://schemas.microsoft.com/office/powerpoint/2012/main" timeZoneBias="-60"/>
      </p:ext>
    </p:extLst>
  </p:cm>
</p:cmLst>
</file>

<file path=ppt/comments/comment17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0-06-23T15:24:00.806" idx="20">
    <p:pos x="10" y="10"/>
    <p:text>OK</p:text>
    <p:extLst>
      <p:ext uri="{C676402C-5697-4E1C-873F-D02D1690AC5C}">
        <p15:threadingInfo xmlns:p15="http://schemas.microsoft.com/office/powerpoint/2012/main" timeZoneBias="-60"/>
      </p:ext>
    </p:extLst>
  </p:cm>
</p:cmLst>
</file>

<file path=ppt/comments/comment18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0-06-23T15:24:56.495" idx="22">
    <p:pos x="10" y="10"/>
    <p:text>OK</p:text>
    <p:extLst>
      <p:ext uri="{C676402C-5697-4E1C-873F-D02D1690AC5C}">
        <p15:threadingInfo xmlns:p15="http://schemas.microsoft.com/office/powerpoint/2012/main" timeZoneBias="-60"/>
      </p:ext>
    </p:extLst>
  </p:cm>
</p:cmLst>
</file>

<file path=ppt/comments/comment19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0-06-23T15:25:03.518" idx="23">
    <p:pos x="10" y="10"/>
    <p:text>OK</p:text>
    <p:extLst>
      <p:ext uri="{C676402C-5697-4E1C-873F-D02D1690AC5C}">
        <p15:threadingInfo xmlns:p15="http://schemas.microsoft.com/office/powerpoint/2012/main" timeZoneBias="-60"/>
      </p:ext>
    </p:extLst>
  </p:cm>
</p:cmLst>
</file>

<file path=ppt/comments/comment20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0-06-23T15:25:28.092" idx="24">
    <p:pos x="10" y="10"/>
    <p:text>OK</p:text>
    <p:extLst>
      <p:ext uri="{C676402C-5697-4E1C-873F-D02D1690AC5C}">
        <p15:threadingInfo xmlns:p15="http://schemas.microsoft.com/office/powerpoint/2012/main" timeZoneBias="-60"/>
      </p:ext>
    </p:extLst>
  </p:cm>
</p:cmLst>
</file>

<file path=ppt/comments/comment2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0-06-23T15:26:10.851" idx="26">
    <p:pos x="10" y="10"/>
    <p:text>OK</p:text>
    <p:extLst>
      <p:ext uri="{C676402C-5697-4E1C-873F-D02D1690AC5C}">
        <p15:threadingInfo xmlns:p15="http://schemas.microsoft.com/office/powerpoint/2012/main" timeZoneBias="-60"/>
      </p:ext>
    </p:extLst>
  </p:cm>
</p:cmLst>
</file>

<file path=ppt/comments/comment22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0-06-23T15:26:53.059" idx="28">
    <p:pos x="10" y="10"/>
    <p:text>OK</p:text>
    <p:extLst>
      <p:ext uri="{C676402C-5697-4E1C-873F-D02D1690AC5C}">
        <p15:threadingInfo xmlns:p15="http://schemas.microsoft.com/office/powerpoint/2012/main" timeZoneBias="-60"/>
      </p:ext>
    </p:extLst>
  </p:cm>
</p:cmLst>
</file>

<file path=ppt/comments/comment23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0-06-23T15:27:49.028" idx="29">
    <p:pos x="10" y="10"/>
    <p:text>Maybe mark the points A and B on the graph</p:text>
    <p:extLst>
      <p:ext uri="{C676402C-5697-4E1C-873F-D02D1690AC5C}">
        <p15:threadingInfo xmlns:p15="http://schemas.microsoft.com/office/powerpoint/2012/main" timeZoneBias="-60"/>
      </p:ext>
    </p:extLst>
  </p:cm>
</p:cmLst>
</file>

<file path=ppt/comments/comment24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0-06-23T15:28:43.915" idx="30">
    <p:pos x="10" y="10"/>
    <p:text>OK</p:text>
    <p:extLst>
      <p:ext uri="{C676402C-5697-4E1C-873F-D02D1690AC5C}">
        <p15:threadingInfo xmlns:p15="http://schemas.microsoft.com/office/powerpoint/2012/main" timeZoneBias="-60"/>
      </p:ext>
    </p:extLst>
  </p:cm>
</p:cmLst>
</file>

<file path=ppt/comments/comment25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0-06-23T15:29:10.739" idx="31">
    <p:pos x="10" y="10"/>
    <p:text>OK</p:text>
    <p:extLst>
      <p:ext uri="{C676402C-5697-4E1C-873F-D02D1690AC5C}">
        <p15:threadingInfo xmlns:p15="http://schemas.microsoft.com/office/powerpoint/2012/main" timeZoneBias="-60"/>
      </p:ext>
    </p:extLst>
  </p:cm>
</p:cmLst>
</file>

<file path=ppt/comments/comment26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0-06-23T15:29:44.795" idx="32">
    <p:pos x="10" y="10"/>
    <p:text>OK</p:text>
    <p:extLst>
      <p:ext uri="{C676402C-5697-4E1C-873F-D02D1690AC5C}">
        <p15:threadingInfo xmlns:p15="http://schemas.microsoft.com/office/powerpoint/2012/main" timeZoneBias="-60"/>
      </p:ext>
    </p:extLst>
  </p:cm>
</p:cmLst>
</file>

<file path=ppt/comments/comment27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0-06-23T15:29:51.399" idx="33">
    <p:pos x="10" y="10"/>
    <p:text>OK</p:text>
    <p:extLst>
      <p:ext uri="{C676402C-5697-4E1C-873F-D02D1690AC5C}">
        <p15:threadingInfo xmlns:p15="http://schemas.microsoft.com/office/powerpoint/2012/main" timeZoneBias="-60"/>
      </p:ext>
    </p:extLst>
  </p:cm>
</p:cmLst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buClr>
                <a:srgbClr val="000000"/>
              </a:buClr>
              <a:buSzPct val="100000"/>
              <a:buFont typeface="Times New Roman" charset="0"/>
              <a:buNone/>
              <a:defRPr sz="1200"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403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 sz="1200"/>
            </a:lvl1pPr>
          </a:lstStyle>
          <a:p>
            <a:pPr>
              <a:defRPr/>
            </a:pPr>
            <a:fld id="{68FCC49C-92F4-486F-8D45-77C86ABB1FF0}" type="datetime1">
              <a:rPr lang="en-US" altLang="en-US"/>
              <a:pPr>
                <a:defRPr/>
              </a:pPr>
              <a:t>29-Jun-20</a:t>
            </a:fld>
            <a:endParaRPr lang="en-US" altLang="en-US"/>
          </a:p>
        </p:txBody>
      </p:sp>
      <p:sp>
        <p:nvSpPr>
          <p:cNvPr id="4403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buClr>
                <a:srgbClr val="000000"/>
              </a:buClr>
              <a:buSzPct val="100000"/>
              <a:buFont typeface="Times New Roman" charset="0"/>
              <a:buNone/>
              <a:defRPr sz="1200"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403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 sz="1200"/>
            </a:lvl1pPr>
          </a:lstStyle>
          <a:p>
            <a:pPr>
              <a:defRPr/>
            </a:pPr>
            <a:fld id="{97D64321-B5A8-47E5-A609-99FAF3D09F8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2109883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AutoShape 1"/>
          <p:cNvSpPr>
            <a:spLocks noChangeArrowheads="1"/>
          </p:cNvSpPr>
          <p:nvPr/>
        </p:nvSpPr>
        <p:spPr bwMode="auto">
          <a:xfrm>
            <a:off x="0" y="0"/>
            <a:ext cx="6858000" cy="914400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US" altLang="en-US"/>
          </a:p>
        </p:txBody>
      </p:sp>
      <p:sp>
        <p:nvSpPr>
          <p:cNvPr id="13315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-17002125" y="-11796713"/>
            <a:ext cx="22204363" cy="124904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3075" name="Rectangle 3"/>
          <p:cNvSpPr>
            <a:spLocks noGrp="1" noChangeArrowheads="1"/>
          </p:cNvSpPr>
          <p:nvPr>
            <p:ph type="body"/>
          </p:nvPr>
        </p:nvSpPr>
        <p:spPr bwMode="auto">
          <a:xfrm>
            <a:off x="685800" y="4343400"/>
            <a:ext cx="5483225" cy="411162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endParaRPr lang="hu-HU" noProof="0"/>
          </a:p>
        </p:txBody>
      </p:sp>
    </p:spTree>
    <p:extLst>
      <p:ext uri="{BB962C8B-B14F-4D97-AF65-F5344CB8AC3E}">
        <p14:creationId xmlns:p14="http://schemas.microsoft.com/office/powerpoint/2010/main" val="236834211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charset="0"/>
        <a:ea typeface="ＭＳ Ｐゴシック" charset="0"/>
        <a:cs typeface="ＭＳ Ｐゴシック" charset="0"/>
      </a:defRPr>
    </a:lvl1pPr>
    <a:lvl2pPr marL="742950" indent="-28575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charset="0"/>
        <a:ea typeface="ＭＳ Ｐゴシック" charset="0"/>
        <a:cs typeface="+mn-cs"/>
      </a:defRPr>
    </a:lvl2pPr>
    <a:lvl3pPr marL="11430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charset="0"/>
        <a:ea typeface="ＭＳ Ｐゴシック" charset="0"/>
        <a:cs typeface="+mn-cs"/>
      </a:defRPr>
    </a:lvl3pPr>
    <a:lvl4pPr marL="16002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charset="0"/>
        <a:ea typeface="ＭＳ Ｐゴシック" charset="0"/>
        <a:cs typeface="+mn-cs"/>
      </a:defRPr>
    </a:lvl4pPr>
    <a:lvl5pPr marL="20574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charset="0"/>
        <a:ea typeface="ＭＳ Ｐゴシック" charset="0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334243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6264327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6905217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4093846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794539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9805663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230842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9270733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6783430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4946768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424022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5241346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5994243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3084193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7295433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2091965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0063859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9130709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6312246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0501660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399779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3677403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1898195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9314752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2821381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96141993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59425079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69087593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31117398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8479824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39147404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47042052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9298806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44605296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098761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5301208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Enhancing and Supporting Mathematics and Data Science</a:t>
            </a:r>
            <a:endParaRPr lang="en-GB" dirty="0"/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5600" y="0"/>
            <a:ext cx="7200800" cy="55032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6014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91544" y="3379"/>
            <a:ext cx="10363200" cy="792088"/>
          </a:xfrm>
          <a:prstGeom prst="rect">
            <a:avLst/>
          </a:prstGeom>
        </p:spPr>
        <p:txBody>
          <a:bodyPr/>
          <a:lstStyle>
            <a:lvl1pPr>
              <a:defRPr sz="3600"/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215680" y="3068960"/>
            <a:ext cx="85344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86337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95700" y="2276475"/>
            <a:ext cx="7865533" cy="3092450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1" y="1604963"/>
            <a:ext cx="10725151" cy="39751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69410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>
          <a:xfrm>
            <a:off x="609600" y="6353176"/>
            <a:ext cx="2840567" cy="366713"/>
          </a:xfrm>
          <a:prstGeom prst="rect">
            <a:avLst/>
          </a:prstGeom>
        </p:spPr>
        <p:txBody>
          <a:bodyPr/>
          <a:lstStyle>
            <a:lvl1pPr eaLnBrk="1" hangingPunct="1">
              <a:buClr>
                <a:srgbClr val="000000"/>
              </a:buClr>
              <a:buSzPct val="100000"/>
              <a:buFont typeface="Times New Roman" charset="0"/>
              <a:buNone/>
              <a:defRPr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0795224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95700" y="2276475"/>
            <a:ext cx="7865533" cy="3092450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4963"/>
            <a:ext cx="5259917" cy="3975100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72718" y="1604963"/>
            <a:ext cx="5262033" cy="3975100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95713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idx="10"/>
          </p:nvPr>
        </p:nvSpPr>
        <p:spPr>
          <a:xfrm>
            <a:off x="609600" y="6353176"/>
            <a:ext cx="2840567" cy="366713"/>
          </a:xfrm>
          <a:prstGeom prst="rect">
            <a:avLst/>
          </a:prstGeom>
        </p:spPr>
        <p:txBody>
          <a:bodyPr/>
          <a:lstStyle>
            <a:lvl1pPr eaLnBrk="1" hangingPunct="1">
              <a:buClr>
                <a:srgbClr val="000000"/>
              </a:buClr>
              <a:buSzPct val="100000"/>
              <a:buFont typeface="Times New Roman" charset="0"/>
              <a:buNone/>
              <a:defRPr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0724386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95700" y="2276475"/>
            <a:ext cx="7865533" cy="3092450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0"/>
          </p:nvPr>
        </p:nvSpPr>
        <p:spPr>
          <a:xfrm>
            <a:off x="609600" y="6353176"/>
            <a:ext cx="2840567" cy="366713"/>
          </a:xfrm>
          <a:prstGeom prst="rect">
            <a:avLst/>
          </a:prstGeom>
        </p:spPr>
        <p:txBody>
          <a:bodyPr/>
          <a:lstStyle>
            <a:lvl1pPr eaLnBrk="1" hangingPunct="1">
              <a:buClr>
                <a:srgbClr val="000000"/>
              </a:buClr>
              <a:buSzPct val="100000"/>
              <a:buFont typeface="Times New Roman" charset="0"/>
              <a:buNone/>
              <a:defRPr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726051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614128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idx="10"/>
          </p:nvPr>
        </p:nvSpPr>
        <p:spPr>
          <a:xfrm>
            <a:off x="609600" y="6353176"/>
            <a:ext cx="2840567" cy="366713"/>
          </a:xfrm>
          <a:prstGeom prst="rect">
            <a:avLst/>
          </a:prstGeom>
        </p:spPr>
        <p:txBody>
          <a:bodyPr/>
          <a:lstStyle>
            <a:lvl1pPr eaLnBrk="1" hangingPunct="1">
              <a:buClr>
                <a:srgbClr val="000000"/>
              </a:buClr>
              <a:buSzPct val="100000"/>
              <a:buFont typeface="Times New Roman" charset="0"/>
              <a:buNone/>
              <a:defRPr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53416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idx="10"/>
          </p:nvPr>
        </p:nvSpPr>
        <p:spPr>
          <a:xfrm>
            <a:off x="609600" y="6353176"/>
            <a:ext cx="2840567" cy="366713"/>
          </a:xfrm>
          <a:prstGeom prst="rect">
            <a:avLst/>
          </a:prstGeom>
        </p:spPr>
        <p:txBody>
          <a:bodyPr/>
          <a:lstStyle>
            <a:lvl1pPr eaLnBrk="1" hangingPunct="1">
              <a:buClr>
                <a:srgbClr val="000000"/>
              </a:buClr>
              <a:buSzPct val="100000"/>
              <a:buFont typeface="Times New Roman" charset="0"/>
              <a:buNone/>
              <a:defRPr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1167471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95700" y="2276475"/>
            <a:ext cx="7865533" cy="3092450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1" y="1604963"/>
            <a:ext cx="10725151" cy="397510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>
          <a:xfrm>
            <a:off x="609600" y="6353176"/>
            <a:ext cx="2840567" cy="366713"/>
          </a:xfrm>
          <a:prstGeom prst="rect">
            <a:avLst/>
          </a:prstGeom>
        </p:spPr>
        <p:txBody>
          <a:bodyPr/>
          <a:lstStyle>
            <a:lvl1pPr eaLnBrk="1" hangingPunct="1">
              <a:buClr>
                <a:srgbClr val="000000"/>
              </a:buClr>
              <a:buSzPct val="100000"/>
              <a:buFont typeface="Times New Roman" charset="0"/>
              <a:buNone/>
              <a:defRPr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0124463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24385" y="1604963"/>
            <a:ext cx="2736849" cy="3975100"/>
          </a:xfrm>
          <a:prstGeom prst="rect">
            <a:avLst/>
          </a:prstGeo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1604963"/>
            <a:ext cx="8011584" cy="397510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>
          <a:xfrm>
            <a:off x="609600" y="6353176"/>
            <a:ext cx="2840567" cy="366713"/>
          </a:xfrm>
          <a:prstGeom prst="rect">
            <a:avLst/>
          </a:prstGeom>
        </p:spPr>
        <p:txBody>
          <a:bodyPr/>
          <a:lstStyle>
            <a:lvl1pPr eaLnBrk="1" hangingPunct="1">
              <a:buClr>
                <a:srgbClr val="000000"/>
              </a:buClr>
              <a:buSzPct val="100000"/>
              <a:buFont typeface="Times New Roman" charset="0"/>
              <a:buNone/>
              <a:defRPr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9108651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 bwMode="auto">
          <a:xfrm>
            <a:off x="0" y="0"/>
            <a:ext cx="2207568" cy="6858000"/>
          </a:xfrm>
          <a:prstGeom prst="rect">
            <a:avLst/>
          </a:prstGeom>
          <a:solidFill>
            <a:schemeClr val="accent2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GB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2" name="AutoShape 6" descr="https://liveplymouthac.sharepoint.com/sites/u212/Logo%20files/UoP%20Logo_Centred_Colour.jpg"/>
          <p:cNvSpPr>
            <a:spLocks noChangeAspect="1" noChangeArrowheads="1"/>
          </p:cNvSpPr>
          <p:nvPr userDrawn="1"/>
        </p:nvSpPr>
        <p:spPr bwMode="auto">
          <a:xfrm>
            <a:off x="335360" y="620688"/>
            <a:ext cx="2736304" cy="27363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6688" y="5157192"/>
            <a:ext cx="2389738" cy="1826384"/>
          </a:xfrm>
          <a:prstGeom prst="rect">
            <a:avLst/>
          </a:prstGeom>
        </p:spPr>
      </p:pic>
      <p:sp>
        <p:nvSpPr>
          <p:cNvPr id="5" name="Rectangle 4"/>
          <p:cNvSpPr/>
          <p:nvPr userDrawn="1"/>
        </p:nvSpPr>
        <p:spPr bwMode="auto">
          <a:xfrm>
            <a:off x="2207568" y="0"/>
            <a:ext cx="9984432" cy="620688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GB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915" r:id="rId1"/>
    <p:sldLayoutId id="2147484904" r:id="rId2"/>
    <p:sldLayoutId id="2147484905" r:id="rId3"/>
    <p:sldLayoutId id="2147484906" r:id="rId4"/>
    <p:sldLayoutId id="2147484907" r:id="rId5"/>
    <p:sldLayoutId id="2147484908" r:id="rId6"/>
    <p:sldLayoutId id="2147484909" r:id="rId7"/>
    <p:sldLayoutId id="2147484910" r:id="rId8"/>
    <p:sldLayoutId id="2147484911" r:id="rId9"/>
    <p:sldLayoutId id="2147484912" r:id="rId10"/>
    <p:sldLayoutId id="2147484913" r:id="rId11"/>
    <p:sldLayoutId id="2147484914" r:id="rId12"/>
  </p:sldLayoutIdLst>
  <p:txStyles>
    <p:titleStyle>
      <a:lvl1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4B8D"/>
          </a:solidFill>
          <a:latin typeface="+mj-lt"/>
          <a:ea typeface="+mj-ea"/>
          <a:cs typeface="ＭＳ Ｐゴシック" charset="0"/>
        </a:defRPr>
      </a:lvl1pPr>
      <a:lvl2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4B8D"/>
          </a:solidFill>
          <a:latin typeface="Arial" charset="0"/>
          <a:ea typeface="ＭＳ Ｐゴシック" charset="0"/>
          <a:cs typeface="ＭＳ Ｐゴシック" charset="0"/>
        </a:defRPr>
      </a:lvl2pPr>
      <a:lvl3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4B8D"/>
          </a:solidFill>
          <a:latin typeface="Arial" charset="0"/>
          <a:ea typeface="ＭＳ Ｐゴシック" charset="0"/>
          <a:cs typeface="ＭＳ Ｐゴシック" charset="0"/>
        </a:defRPr>
      </a:lvl3pPr>
      <a:lvl4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4B8D"/>
          </a:solidFill>
          <a:latin typeface="Arial" charset="0"/>
          <a:ea typeface="ＭＳ Ｐゴシック" charset="0"/>
          <a:cs typeface="ＭＳ Ｐゴシック" charset="0"/>
        </a:defRPr>
      </a:lvl4pPr>
      <a:lvl5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4B8D"/>
          </a:solidFill>
          <a:latin typeface="Arial" charset="0"/>
          <a:ea typeface="ＭＳ Ｐゴシック" charset="0"/>
          <a:cs typeface="ＭＳ Ｐゴシック" charset="0"/>
        </a:defRPr>
      </a:lvl5pPr>
      <a:lvl6pPr marL="25146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4400">
          <a:solidFill>
            <a:srgbClr val="004B8D"/>
          </a:solidFill>
          <a:latin typeface="Arial" charset="0"/>
          <a:ea typeface="ＭＳ Ｐゴシック" charset="0"/>
        </a:defRPr>
      </a:lvl6pPr>
      <a:lvl7pPr marL="29718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4400">
          <a:solidFill>
            <a:srgbClr val="004B8D"/>
          </a:solidFill>
          <a:latin typeface="Arial" charset="0"/>
          <a:ea typeface="ＭＳ Ｐゴシック" charset="0"/>
        </a:defRPr>
      </a:lvl7pPr>
      <a:lvl8pPr marL="34290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4400">
          <a:solidFill>
            <a:srgbClr val="004B8D"/>
          </a:solidFill>
          <a:latin typeface="Arial" charset="0"/>
          <a:ea typeface="ＭＳ Ｐゴシック" charset="0"/>
        </a:defRPr>
      </a:lvl8pPr>
      <a:lvl9pPr marL="38862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4400">
          <a:solidFill>
            <a:srgbClr val="004B8D"/>
          </a:solidFill>
          <a:latin typeface="Arial" charset="0"/>
          <a:ea typeface="ＭＳ Ｐゴシック" charset="0"/>
        </a:defRPr>
      </a:lvl9pPr>
    </p:titleStyle>
    <p:bodyStyle>
      <a:lvl1pPr marL="342900" indent="-342900" algn="l" defTabSz="449263" rtl="0" eaLnBrk="0" fontAlgn="base" hangingPunct="0">
        <a:spcBef>
          <a:spcPts val="8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3200">
          <a:solidFill>
            <a:srgbClr val="004B8D"/>
          </a:solidFill>
          <a:latin typeface="+mn-lt"/>
          <a:ea typeface="+mn-ea"/>
          <a:cs typeface="ＭＳ Ｐゴシック" charset="0"/>
        </a:defRPr>
      </a:lvl1pPr>
      <a:lvl2pPr marL="742950" indent="-285750" algn="l" defTabSz="449263" rtl="0" eaLnBrk="0" fontAlgn="base" hangingPunct="0">
        <a:spcBef>
          <a:spcPts val="7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800">
          <a:solidFill>
            <a:srgbClr val="004B8D"/>
          </a:solidFill>
          <a:latin typeface="+mn-lt"/>
          <a:ea typeface="+mn-ea"/>
        </a:defRPr>
      </a:lvl2pPr>
      <a:lvl3pPr marL="1143000" indent="-228600" algn="l" defTabSz="449263" rtl="0" eaLnBrk="0" fontAlgn="base" hangingPunct="0">
        <a:spcBef>
          <a:spcPts val="6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400">
          <a:solidFill>
            <a:srgbClr val="004B8D"/>
          </a:solidFill>
          <a:latin typeface="+mn-lt"/>
          <a:ea typeface="+mn-ea"/>
        </a:defRPr>
      </a:lvl3pPr>
      <a:lvl4pPr marL="16002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000">
          <a:solidFill>
            <a:srgbClr val="004B8D"/>
          </a:solidFill>
          <a:latin typeface="+mn-lt"/>
          <a:ea typeface="+mn-ea"/>
        </a:defRPr>
      </a:lvl4pPr>
      <a:lvl5pPr marL="20574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000">
          <a:solidFill>
            <a:srgbClr val="004B8D"/>
          </a:solidFill>
          <a:latin typeface="+mn-lt"/>
          <a:ea typeface="+mn-ea"/>
        </a:defRPr>
      </a:lvl5pPr>
      <a:lvl6pPr marL="25146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2000">
          <a:solidFill>
            <a:srgbClr val="004B8D"/>
          </a:solidFill>
          <a:latin typeface="+mn-lt"/>
          <a:ea typeface="+mn-ea"/>
        </a:defRPr>
      </a:lvl6pPr>
      <a:lvl7pPr marL="29718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2000">
          <a:solidFill>
            <a:srgbClr val="004B8D"/>
          </a:solidFill>
          <a:latin typeface="+mn-lt"/>
          <a:ea typeface="+mn-ea"/>
        </a:defRPr>
      </a:lvl7pPr>
      <a:lvl8pPr marL="34290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2000">
          <a:solidFill>
            <a:srgbClr val="004B8D"/>
          </a:solidFill>
          <a:latin typeface="+mn-lt"/>
          <a:ea typeface="+mn-ea"/>
        </a:defRPr>
      </a:lvl8pPr>
      <a:lvl9pPr marL="38862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2000">
          <a:solidFill>
            <a:srgbClr val="004B8D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5" Type="http://schemas.openxmlformats.org/officeDocument/2006/relationships/comments" Target="../comments/comment1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5" Type="http://schemas.openxmlformats.org/officeDocument/2006/relationships/comments" Target="../comments/comment2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5" Type="http://schemas.openxmlformats.org/officeDocument/2006/relationships/comments" Target="../comments/comment3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6" Type="http://schemas.openxmlformats.org/officeDocument/2006/relationships/comments" Target="../comments/comment4.xml"/><Relationship Id="rId5" Type="http://schemas.openxmlformats.org/officeDocument/2006/relationships/image" Target="../media/image7.emf"/><Relationship Id="rId4" Type="http://schemas.openxmlformats.org/officeDocument/2006/relationships/image" Target="../media/image6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5" Type="http://schemas.openxmlformats.org/officeDocument/2006/relationships/comments" Target="../comments/comment5.xml"/><Relationship Id="rId4" Type="http://schemas.openxmlformats.org/officeDocument/2006/relationships/image" Target="../media/image8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5" Type="http://schemas.openxmlformats.org/officeDocument/2006/relationships/comments" Target="../comments/comment6.xml"/><Relationship Id="rId4" Type="http://schemas.openxmlformats.org/officeDocument/2006/relationships/image" Target="../media/image9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5" Type="http://schemas.openxmlformats.org/officeDocument/2006/relationships/comments" Target="../comments/comment7.xml"/><Relationship Id="rId4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5" Type="http://schemas.openxmlformats.org/officeDocument/2006/relationships/comments" Target="../comments/comment8.xml"/><Relationship Id="rId4" Type="http://schemas.openxmlformats.org/officeDocument/2006/relationships/image" Target="../media/image1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5" Type="http://schemas.openxmlformats.org/officeDocument/2006/relationships/comments" Target="../comments/comment9.xml"/><Relationship Id="rId4" Type="http://schemas.openxmlformats.org/officeDocument/2006/relationships/image" Target="../media/image1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Relationship Id="rId4" Type="http://schemas.openxmlformats.org/officeDocument/2006/relationships/comments" Target="../comments/comment10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Relationship Id="rId6" Type="http://schemas.openxmlformats.org/officeDocument/2006/relationships/comments" Target="../comments/comment11.xml"/><Relationship Id="rId5" Type="http://schemas.openxmlformats.org/officeDocument/2006/relationships/image" Target="../media/image13.emf"/><Relationship Id="rId4" Type="http://schemas.openxmlformats.org/officeDocument/2006/relationships/image" Target="../media/image12.e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Relationship Id="rId4" Type="http://schemas.openxmlformats.org/officeDocument/2006/relationships/comments" Target="../comments/comment1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Relationship Id="rId5" Type="http://schemas.openxmlformats.org/officeDocument/2006/relationships/comments" Target="../comments/comment13.xml"/><Relationship Id="rId4" Type="http://schemas.openxmlformats.org/officeDocument/2006/relationships/image" Target="../media/image1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Relationship Id="rId5" Type="http://schemas.openxmlformats.org/officeDocument/2006/relationships/comments" Target="../comments/comment14.xml"/><Relationship Id="rId4" Type="http://schemas.openxmlformats.org/officeDocument/2006/relationships/image" Target="../media/image1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Relationship Id="rId5" Type="http://schemas.openxmlformats.org/officeDocument/2006/relationships/comments" Target="../comments/comment15.xml"/><Relationship Id="rId4" Type="http://schemas.openxmlformats.org/officeDocument/2006/relationships/image" Target="../media/image16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comments" Target="../comments/comment16.xm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Relationship Id="rId6" Type="http://schemas.openxmlformats.org/officeDocument/2006/relationships/comments" Target="../comments/comment17.xml"/><Relationship Id="rId5" Type="http://schemas.openxmlformats.org/officeDocument/2006/relationships/image" Target="../media/image21.emf"/><Relationship Id="rId4" Type="http://schemas.openxmlformats.org/officeDocument/2006/relationships/image" Target="../media/image20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Relationship Id="rId5" Type="http://schemas.openxmlformats.org/officeDocument/2006/relationships/comments" Target="../comments/comment18.xml"/><Relationship Id="rId4" Type="http://schemas.openxmlformats.org/officeDocument/2006/relationships/image" Target="../media/image2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Relationship Id="rId5" Type="http://schemas.openxmlformats.org/officeDocument/2006/relationships/comments" Target="../comments/comment19.xml"/><Relationship Id="rId4" Type="http://schemas.openxmlformats.org/officeDocument/2006/relationships/image" Target="../media/image23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comments" Target="../comments/comment20.xml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comments" Target="../comments/comment21.xml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3.xml"/><Relationship Id="rId5" Type="http://schemas.openxmlformats.org/officeDocument/2006/relationships/comments" Target="../comments/comment22.xml"/><Relationship Id="rId4" Type="http://schemas.openxmlformats.org/officeDocument/2006/relationships/image" Target="../media/image30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3.xml"/><Relationship Id="rId5" Type="http://schemas.openxmlformats.org/officeDocument/2006/relationships/comments" Target="../comments/comment23.xml"/><Relationship Id="rId4" Type="http://schemas.openxmlformats.org/officeDocument/2006/relationships/image" Target="../media/image30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comments" Target="../comments/comment24.xml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0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3.xml"/><Relationship Id="rId6" Type="http://schemas.openxmlformats.org/officeDocument/2006/relationships/comments" Target="../comments/comment25.xml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3.xml"/><Relationship Id="rId6" Type="http://schemas.openxmlformats.org/officeDocument/2006/relationships/comments" Target="../comments/comment26.xml"/><Relationship Id="rId5" Type="http://schemas.openxmlformats.org/officeDocument/2006/relationships/image" Target="../media/image36.emf"/><Relationship Id="rId4" Type="http://schemas.openxmlformats.org/officeDocument/2006/relationships/image" Target="../media/image35.emf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3.xml"/><Relationship Id="rId5" Type="http://schemas.openxmlformats.org/officeDocument/2006/relationships/comments" Target="../comments/comment27.xml"/><Relationship Id="rId4" Type="http://schemas.openxmlformats.org/officeDocument/2006/relationships/image" Target="../media/image37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7368" y="5301208"/>
            <a:ext cx="11593288" cy="1325563"/>
          </a:xfrm>
        </p:spPr>
        <p:txBody>
          <a:bodyPr/>
          <a:lstStyle/>
          <a:p>
            <a:pPr>
              <a:spcBef>
                <a:spcPts val="600"/>
              </a:spcBef>
              <a:spcAft>
                <a:spcPts val="1200"/>
              </a:spcAft>
            </a:pPr>
            <a:r>
              <a:rPr lang="en-GB" sz="3600" dirty="0"/>
              <a:t>Supporting and Enhancing Mathematics and Statistics</a:t>
            </a:r>
            <a:br>
              <a:rPr lang="en-GB" sz="3600" dirty="0"/>
            </a:br>
            <a:r>
              <a:rPr lang="en-GB" sz="3600" b="1" dirty="0"/>
              <a:t>UNIT: Coordinates</a:t>
            </a:r>
          </a:p>
        </p:txBody>
      </p:sp>
    </p:spTree>
    <p:extLst>
      <p:ext uri="{BB962C8B-B14F-4D97-AF65-F5344CB8AC3E}">
        <p14:creationId xmlns:p14="http://schemas.microsoft.com/office/powerpoint/2010/main" val="36892715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2" name="TextBox 1"/>
          <p:cNvSpPr txBox="1">
            <a:spLocks noChangeArrowheads="1"/>
          </p:cNvSpPr>
          <p:nvPr/>
        </p:nvSpPr>
        <p:spPr bwMode="auto">
          <a:xfrm>
            <a:off x="2339089" y="677371"/>
            <a:ext cx="9721081" cy="2308324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457200" indent="-457200"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altLang="en-US" sz="2400" dirty="0"/>
              <a:t>Coordinates are used to describe position in two </a:t>
            </a:r>
            <a:r>
              <a:rPr lang="en-US" altLang="en-US" sz="2400" dirty="0" smtClean="0"/>
              <a:t>dimensions. This</a:t>
            </a:r>
            <a:endParaRPr lang="en-US" altLang="en-US" sz="2400" dirty="0"/>
          </a:p>
          <a:p>
            <a:r>
              <a:rPr lang="en-US" altLang="en-US" sz="2400" dirty="0"/>
              <a:t>Unit will show you how to use coordinates and apply them to some</a:t>
            </a:r>
          </a:p>
          <a:p>
            <a:r>
              <a:rPr lang="en-US" altLang="en-US" sz="2400" dirty="0"/>
              <a:t>problems.</a:t>
            </a:r>
          </a:p>
          <a:p>
            <a:endParaRPr lang="en-US" altLang="en-US" sz="2400" dirty="0"/>
          </a:p>
          <a:p>
            <a:r>
              <a:rPr lang="en-US" altLang="en-US" sz="2400" dirty="0"/>
              <a:t>You have five sections to work through and there are check up audits</a:t>
            </a:r>
          </a:p>
          <a:p>
            <a:r>
              <a:rPr lang="en-US" altLang="en-US" sz="2400" dirty="0" smtClean="0"/>
              <a:t>through </a:t>
            </a:r>
            <a:r>
              <a:rPr lang="en-US" altLang="en-US" sz="2400" dirty="0"/>
              <a:t>fitness tests for each section.</a:t>
            </a:r>
          </a:p>
        </p:txBody>
      </p:sp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Coordinates</a:t>
            </a:r>
          </a:p>
        </p:txBody>
      </p:sp>
      <p:pic>
        <p:nvPicPr>
          <p:cNvPr id="15374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5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7">
            <a:extLst>
              <a:ext uri="{FF2B5EF4-FFF2-40B4-BE49-F238E27FC236}">
                <a16:creationId xmlns:a16="http://schemas.microsoft.com/office/drawing/2014/main" xmlns="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30805"/>
            <a:ext cx="2207260" cy="7848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Coordinates</a:t>
            </a:r>
          </a:p>
        </p:txBody>
      </p:sp>
      <p:sp>
        <p:nvSpPr>
          <p:cNvPr id="8" name="TextBox 2">
            <a:extLst>
              <a:ext uri="{FF2B5EF4-FFF2-40B4-BE49-F238E27FC236}">
                <a16:creationId xmlns:a16="http://schemas.microsoft.com/office/drawing/2014/main" xmlns="" id="{49C288C9-FC2B-1C4A-A0A9-6BE06E56F8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99329" y="3212976"/>
            <a:ext cx="5400600" cy="3416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buFont typeface="+mj-lt"/>
              <a:buAutoNum type="arabicPeriod"/>
            </a:pPr>
            <a:r>
              <a:rPr lang="en-GB" sz="2400" dirty="0"/>
              <a:t>Positive Coordinates</a:t>
            </a:r>
          </a:p>
          <a:p>
            <a:pPr>
              <a:buAutoNum type="arabicPeriod"/>
            </a:pPr>
            <a:endParaRPr lang="en-GB" sz="2400" dirty="0"/>
          </a:p>
          <a:p>
            <a:pPr>
              <a:buFont typeface="+mj-lt"/>
              <a:buAutoNum type="arabicPeriod" startAt="2"/>
            </a:pPr>
            <a:r>
              <a:rPr lang="en-GB" sz="2400" dirty="0"/>
              <a:t>Coordinates</a:t>
            </a:r>
          </a:p>
          <a:p>
            <a:pPr>
              <a:buAutoNum type="arabicPeriod" startAt="2"/>
            </a:pPr>
            <a:endParaRPr lang="en-GB" sz="2400" dirty="0"/>
          </a:p>
          <a:p>
            <a:pPr>
              <a:buFont typeface="+mj-lt"/>
              <a:buAutoNum type="arabicPeriod" startAt="3"/>
            </a:pPr>
            <a:r>
              <a:rPr lang="en-GB" sz="2400" dirty="0"/>
              <a:t>Plotting Straight Lines</a:t>
            </a:r>
          </a:p>
          <a:p>
            <a:pPr>
              <a:buAutoNum type="arabicPeriod" startAt="3"/>
            </a:pPr>
            <a:endParaRPr lang="en-GB" sz="2400" dirty="0"/>
          </a:p>
          <a:p>
            <a:pPr>
              <a:buFont typeface="+mj-lt"/>
              <a:buAutoNum type="arabicPeriod" startAt="4"/>
            </a:pPr>
            <a:r>
              <a:rPr lang="en-GB" sz="2400" dirty="0"/>
              <a:t>Plotting Curves</a:t>
            </a:r>
          </a:p>
          <a:p>
            <a:pPr>
              <a:buAutoNum type="arabicPeriod" startAt="4"/>
            </a:pPr>
            <a:endParaRPr lang="en-GB" sz="2400" dirty="0"/>
          </a:p>
          <a:p>
            <a:r>
              <a:rPr lang="en-GB" sz="2400" dirty="0" smtClean="0"/>
              <a:t>5.</a:t>
            </a:r>
            <a:r>
              <a:rPr lang="en-GB" sz="2400" dirty="0"/>
              <a:t>	Mid-Points of Line Segments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Positive Coordinates</a:t>
            </a:r>
          </a:p>
        </p:txBody>
      </p:sp>
      <p:pic>
        <p:nvPicPr>
          <p:cNvPr id="15374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5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7">
            <a:extLst>
              <a:ext uri="{FF2B5EF4-FFF2-40B4-BE49-F238E27FC236}">
                <a16:creationId xmlns:a16="http://schemas.microsoft.com/office/drawing/2014/main" xmlns="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70861"/>
            <a:ext cx="2207260" cy="1169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Coordinates</a:t>
            </a:r>
          </a:p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Section </a:t>
            </a: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1</a:t>
            </a:r>
            <a:endParaRPr lang="en-US" sz="2000" b="1" kern="1200" dirty="0">
              <a:solidFill>
                <a:schemeClr val="bg1"/>
              </a:solidFill>
              <a:effectLst/>
              <a:latin typeface="Arial"/>
              <a:ea typeface="MS PGothic"/>
              <a:cs typeface="Times New Roman"/>
            </a:endParaRPr>
          </a:p>
        </p:txBody>
      </p:sp>
      <p:sp>
        <p:nvSpPr>
          <p:cNvPr id="8" name="TextBox 1"/>
          <p:cNvSpPr txBox="1">
            <a:spLocks noChangeArrowheads="1"/>
          </p:cNvSpPr>
          <p:nvPr/>
        </p:nvSpPr>
        <p:spPr bwMode="auto">
          <a:xfrm>
            <a:off x="2239760" y="640248"/>
            <a:ext cx="9649459" cy="1200329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457200" indent="-457200"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GB" sz="2400" i="1" dirty="0"/>
              <a:t>Coordinates </a:t>
            </a:r>
            <a:r>
              <a:rPr lang="en-GB" sz="2400" dirty="0"/>
              <a:t>are pairs of numbers that uniquely describe a position on</a:t>
            </a:r>
          </a:p>
          <a:p>
            <a:r>
              <a:rPr lang="en-GB" sz="2400" dirty="0"/>
              <a:t>a rectangular grid. These numbers are sometimes referred to as</a:t>
            </a:r>
          </a:p>
          <a:p>
            <a:r>
              <a:rPr lang="en-GB" sz="2400" i="1" dirty="0"/>
              <a:t>Cartesian coordinates</a:t>
            </a:r>
            <a:r>
              <a:rPr lang="en-GB" sz="2400" dirty="0"/>
              <a:t>.</a:t>
            </a:r>
          </a:p>
        </p:txBody>
      </p:sp>
      <p:sp>
        <p:nvSpPr>
          <p:cNvPr id="12" name="TextBox 1"/>
          <p:cNvSpPr txBox="1">
            <a:spLocks noChangeArrowheads="1"/>
          </p:cNvSpPr>
          <p:nvPr/>
        </p:nvSpPr>
        <p:spPr bwMode="auto">
          <a:xfrm>
            <a:off x="2226630" y="2132856"/>
            <a:ext cx="3775881" cy="452431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457200" indent="-457200"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GB" sz="2400" dirty="0"/>
              <a:t>The first number refers to</a:t>
            </a:r>
          </a:p>
          <a:p>
            <a:r>
              <a:rPr lang="en-GB" sz="2400" dirty="0"/>
              <a:t>the horizontal (</a:t>
            </a:r>
            <a:r>
              <a:rPr lang="en-GB" sz="2400" i="1" dirty="0">
                <a:latin typeface="Times" pitchFamily="2" charset="0"/>
              </a:rPr>
              <a:t>x</a:t>
            </a:r>
            <a:r>
              <a:rPr lang="en-GB" sz="2400" dirty="0"/>
              <a:t>-axis) and</a:t>
            </a:r>
          </a:p>
          <a:p>
            <a:r>
              <a:rPr lang="en-GB" sz="2400" dirty="0"/>
              <a:t>the second the vertical</a:t>
            </a:r>
          </a:p>
          <a:p>
            <a:r>
              <a:rPr lang="en-GB" sz="2400" dirty="0"/>
              <a:t>(</a:t>
            </a:r>
            <a:r>
              <a:rPr lang="en-GB" sz="2400" i="1" dirty="0">
                <a:latin typeface="Times" pitchFamily="2" charset="0"/>
              </a:rPr>
              <a:t>y</a:t>
            </a:r>
            <a:r>
              <a:rPr lang="en-GB" sz="2400" dirty="0"/>
              <a:t>-axis). </a:t>
            </a:r>
          </a:p>
          <a:p>
            <a:endParaRPr lang="en-GB" sz="2400" dirty="0"/>
          </a:p>
          <a:p>
            <a:endParaRPr lang="en-GB" sz="2400" dirty="0"/>
          </a:p>
          <a:p>
            <a:endParaRPr lang="en-GB" sz="2400" dirty="0"/>
          </a:p>
          <a:p>
            <a:r>
              <a:rPr lang="en-GB" sz="2400" dirty="0"/>
              <a:t>The coordinates (4, 3)</a:t>
            </a:r>
          </a:p>
          <a:p>
            <a:r>
              <a:rPr lang="en-GB" sz="2400" dirty="0"/>
              <a:t>describe a point that is 4</a:t>
            </a:r>
          </a:p>
          <a:p>
            <a:r>
              <a:rPr lang="en-GB" sz="2400" dirty="0"/>
              <a:t>units across and 3 units</a:t>
            </a:r>
          </a:p>
          <a:p>
            <a:r>
              <a:rPr lang="en-GB" sz="2400" dirty="0"/>
              <a:t>up on a grid from the</a:t>
            </a:r>
          </a:p>
          <a:p>
            <a:r>
              <a:rPr lang="en-GB" sz="2400" dirty="0"/>
              <a:t>origin (0, 0).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4"/>
          <a:srcRect l="19878" t="19535" r="28147" b="7980"/>
          <a:stretch/>
        </p:blipFill>
        <p:spPr>
          <a:xfrm>
            <a:off x="6176789" y="2137179"/>
            <a:ext cx="5712430" cy="447906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A444DE91-94ED-0E43-A6C9-271A27EE86DE}"/>
              </a:ext>
            </a:extLst>
          </p:cNvPr>
          <p:cNvSpPr txBox="1"/>
          <p:nvPr/>
        </p:nvSpPr>
        <p:spPr>
          <a:xfrm>
            <a:off x="2782422" y="3861048"/>
            <a:ext cx="266429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rgbClr val="0070C0"/>
                </a:solidFill>
              </a:rPr>
              <a:t>Note that </a:t>
            </a:r>
            <a:r>
              <a:rPr lang="en-GB" dirty="0" smtClean="0">
                <a:solidFill>
                  <a:srgbClr val="0070C0"/>
                </a:solidFill>
              </a:rPr>
              <a:t>axes </a:t>
            </a:r>
            <a:r>
              <a:rPr lang="en-GB" dirty="0">
                <a:solidFill>
                  <a:srgbClr val="0070C0"/>
                </a:solidFill>
              </a:rPr>
              <a:t>should always be labelled</a:t>
            </a:r>
          </a:p>
        </p:txBody>
      </p:sp>
    </p:spTree>
    <p:extLst>
      <p:ext uri="{BB962C8B-B14F-4D97-AF65-F5344CB8AC3E}">
        <p14:creationId xmlns:p14="http://schemas.microsoft.com/office/powerpoint/2010/main" val="387012507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uiExpand="1" build="p"/>
      <p:bldP spid="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74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5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7">
            <a:extLst>
              <a:ext uri="{FF2B5EF4-FFF2-40B4-BE49-F238E27FC236}">
                <a16:creationId xmlns:a16="http://schemas.microsoft.com/office/drawing/2014/main" xmlns="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0567"/>
            <a:ext cx="2207260" cy="1169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Coordinates</a:t>
            </a:r>
          </a:p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Section </a:t>
            </a: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1</a:t>
            </a:r>
            <a:endParaRPr lang="en-US" sz="2000" b="1" kern="1200" dirty="0">
              <a:solidFill>
                <a:schemeClr val="bg1"/>
              </a:solidFill>
              <a:effectLst/>
              <a:latin typeface="Arial"/>
              <a:ea typeface="MS PGothic"/>
              <a:cs typeface="Times New Roman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2297924" y="2841952"/>
            <a:ext cx="514959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</a:rPr>
              <a:t>For (3, 8) move 3 across and 8 up.</a:t>
            </a:r>
          </a:p>
        </p:txBody>
      </p:sp>
      <p:sp>
        <p:nvSpPr>
          <p:cNvPr id="11" name="TextBox 1"/>
          <p:cNvSpPr txBox="1">
            <a:spLocks noChangeArrowheads="1"/>
          </p:cNvSpPr>
          <p:nvPr/>
        </p:nvSpPr>
        <p:spPr bwMode="auto">
          <a:xfrm>
            <a:off x="2297923" y="2201452"/>
            <a:ext cx="1512169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457200" indent="-457200"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GB" sz="2400" b="1" dirty="0"/>
              <a:t>Solution</a:t>
            </a:r>
          </a:p>
        </p:txBody>
      </p:sp>
      <p:sp>
        <p:nvSpPr>
          <p:cNvPr id="12" name="TextBox 1"/>
          <p:cNvSpPr txBox="1">
            <a:spLocks noChangeArrowheads="1"/>
          </p:cNvSpPr>
          <p:nvPr/>
        </p:nvSpPr>
        <p:spPr bwMode="auto">
          <a:xfrm>
            <a:off x="2230924" y="695344"/>
            <a:ext cx="9649073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457200" indent="-457200"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GB" sz="2400" b="1" dirty="0"/>
              <a:t>Example 1 </a:t>
            </a:r>
          </a:p>
        </p:txBody>
      </p:sp>
      <p:sp>
        <p:nvSpPr>
          <p:cNvPr id="3" name="Rectangle 2"/>
          <p:cNvSpPr/>
          <p:nvPr/>
        </p:nvSpPr>
        <p:spPr>
          <a:xfrm>
            <a:off x="2272419" y="1160238"/>
            <a:ext cx="441871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GB" sz="2400" dirty="0"/>
              <a:t>Plot the points with coordinates (3, 8), (6, 1) and (2, 5</a:t>
            </a:r>
            <a:r>
              <a:rPr lang="en-GB" sz="2400" dirty="0" smtClean="0"/>
              <a:t>).</a:t>
            </a:r>
            <a:endParaRPr lang="en-GB" sz="2400" dirty="0">
              <a:solidFill>
                <a:prstClr val="black"/>
              </a:solidFill>
            </a:endParaRPr>
          </a:p>
        </p:txBody>
      </p:sp>
      <p:sp>
        <p:nvSpPr>
          <p:cNvPr id="17" name="TextBox 2"/>
          <p:cNvSpPr txBox="1">
            <a:spLocks noChangeArrowheads="1"/>
          </p:cNvSpPr>
          <p:nvPr/>
        </p:nvSpPr>
        <p:spPr bwMode="auto">
          <a:xfrm>
            <a:off x="2753542" y="45376"/>
            <a:ext cx="8737836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</a:pPr>
            <a:r>
              <a:rPr lang="en-GB" altLang="en-US" sz="2800" b="1" dirty="0"/>
              <a:t>Positive Coordinates: Examples</a:t>
            </a:r>
            <a:endParaRPr lang="en-US" altLang="en-US" sz="2800" b="1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4"/>
          <a:srcRect l="40550" t="21636" r="30510" b="11132"/>
          <a:stretch/>
        </p:blipFill>
        <p:spPr>
          <a:xfrm>
            <a:off x="7447518" y="695343"/>
            <a:ext cx="4647282" cy="6069919"/>
          </a:xfrm>
          <a:prstGeom prst="rect">
            <a:avLst/>
          </a:prstGeom>
        </p:spPr>
      </p:pic>
      <p:sp>
        <p:nvSpPr>
          <p:cNvPr id="15" name="Rectangle 14"/>
          <p:cNvSpPr/>
          <p:nvPr/>
        </p:nvSpPr>
        <p:spPr>
          <a:xfrm>
            <a:off x="2297922" y="3770167"/>
            <a:ext cx="514959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</a:rPr>
              <a:t>For (6, 1) move 6 across and 1 up.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2297923" y="4698383"/>
            <a:ext cx="514959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</a:rPr>
              <a:t>For (2, 5) move 2 across and 5 up.</a:t>
            </a:r>
          </a:p>
        </p:txBody>
      </p:sp>
    </p:spTree>
    <p:extLst>
      <p:ext uri="{BB962C8B-B14F-4D97-AF65-F5344CB8AC3E}">
        <p14:creationId xmlns:p14="http://schemas.microsoft.com/office/powerpoint/2010/main" val="223270751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1" grpId="0"/>
      <p:bldP spid="12" grpId="0"/>
      <p:bldP spid="3" grpId="0"/>
      <p:bldP spid="15" grpId="0"/>
      <p:bldP spid="1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74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5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7">
            <a:extLst>
              <a:ext uri="{FF2B5EF4-FFF2-40B4-BE49-F238E27FC236}">
                <a16:creationId xmlns:a16="http://schemas.microsoft.com/office/drawing/2014/main" xmlns="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0568"/>
            <a:ext cx="2207260" cy="1169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Coordinates</a:t>
            </a:r>
          </a:p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Section </a:t>
            </a: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1</a:t>
            </a:r>
            <a:endParaRPr lang="en-US" sz="2000" b="1" kern="1200" dirty="0">
              <a:solidFill>
                <a:schemeClr val="bg1"/>
              </a:solidFill>
              <a:effectLst/>
              <a:latin typeface="Arial"/>
              <a:ea typeface="MS PGothic"/>
              <a:cs typeface="Times New Roman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2237815" y="5971328"/>
            <a:ext cx="934576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</a:rPr>
              <a:t>D is 8 across and no movement up, so the coordinates are (8, 0).</a:t>
            </a:r>
          </a:p>
        </p:txBody>
      </p:sp>
      <p:sp>
        <p:nvSpPr>
          <p:cNvPr id="11" name="TextBox 1"/>
          <p:cNvSpPr txBox="1">
            <a:spLocks noChangeArrowheads="1"/>
          </p:cNvSpPr>
          <p:nvPr/>
        </p:nvSpPr>
        <p:spPr bwMode="auto">
          <a:xfrm>
            <a:off x="2215206" y="1647859"/>
            <a:ext cx="1512169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457200" indent="-457200"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GB" sz="2400" b="1" dirty="0"/>
              <a:t>Solution</a:t>
            </a:r>
          </a:p>
        </p:txBody>
      </p:sp>
      <p:sp>
        <p:nvSpPr>
          <p:cNvPr id="12" name="TextBox 1"/>
          <p:cNvSpPr txBox="1">
            <a:spLocks noChangeArrowheads="1"/>
          </p:cNvSpPr>
          <p:nvPr/>
        </p:nvSpPr>
        <p:spPr bwMode="auto">
          <a:xfrm>
            <a:off x="2230924" y="695344"/>
            <a:ext cx="9649073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457200" indent="-457200"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GB" sz="2400" b="1" dirty="0"/>
              <a:t>Example 2 </a:t>
            </a:r>
          </a:p>
        </p:txBody>
      </p:sp>
      <p:sp>
        <p:nvSpPr>
          <p:cNvPr id="3" name="Rectangle 2"/>
          <p:cNvSpPr/>
          <p:nvPr/>
        </p:nvSpPr>
        <p:spPr>
          <a:xfrm>
            <a:off x="2272419" y="1160238"/>
            <a:ext cx="960757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GB" sz="2400" dirty="0"/>
              <a:t>Write down the coordinates of each point in the diagram below.</a:t>
            </a:r>
            <a:endParaRPr lang="en-GB" sz="2400" dirty="0">
              <a:solidFill>
                <a:prstClr val="black"/>
              </a:solidFill>
            </a:endParaRPr>
          </a:p>
        </p:txBody>
      </p:sp>
      <p:sp>
        <p:nvSpPr>
          <p:cNvPr id="17" name="TextBox 2"/>
          <p:cNvSpPr txBox="1">
            <a:spLocks noChangeArrowheads="1"/>
          </p:cNvSpPr>
          <p:nvPr/>
        </p:nvSpPr>
        <p:spPr bwMode="auto">
          <a:xfrm>
            <a:off x="2753542" y="45376"/>
            <a:ext cx="8737836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</a:pPr>
            <a:r>
              <a:rPr lang="en-GB" altLang="en-US" sz="2800" b="1" dirty="0"/>
              <a:t>Positive Coordinates: Examples</a:t>
            </a:r>
            <a:endParaRPr lang="en-US" altLang="en-US" sz="2800" b="1" dirty="0"/>
          </a:p>
        </p:txBody>
      </p:sp>
      <p:sp>
        <p:nvSpPr>
          <p:cNvPr id="15" name="Rectangle 14"/>
          <p:cNvSpPr/>
          <p:nvPr/>
        </p:nvSpPr>
        <p:spPr>
          <a:xfrm>
            <a:off x="2237815" y="2328795"/>
            <a:ext cx="514959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</a:rPr>
              <a:t>A is 6 across and 5 up, so the coordinates are (6, 5).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2230924" y="3355542"/>
            <a:ext cx="40811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</a:rPr>
              <a:t>B has no movement across and is straight up 5, so the coordinates are (0, 5).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4"/>
          <a:srcRect l="21651" t="25838" r="26375" b="11132"/>
          <a:stretch/>
        </p:blipFill>
        <p:spPr>
          <a:xfrm>
            <a:off x="6456040" y="1986717"/>
            <a:ext cx="5592958" cy="3813380"/>
          </a:xfrm>
          <a:prstGeom prst="rect">
            <a:avLst/>
          </a:prstGeom>
        </p:spPr>
      </p:pic>
      <p:sp>
        <p:nvSpPr>
          <p:cNvPr id="13" name="Rectangle 12"/>
          <p:cNvSpPr/>
          <p:nvPr/>
        </p:nvSpPr>
        <p:spPr>
          <a:xfrm>
            <a:off x="2237815" y="4812660"/>
            <a:ext cx="40811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</a:rPr>
              <a:t>C is 6 across and 3 up, so the coordinates are (6, 3).</a:t>
            </a:r>
          </a:p>
        </p:txBody>
      </p:sp>
    </p:spTree>
    <p:extLst>
      <p:ext uri="{BB962C8B-B14F-4D97-AF65-F5344CB8AC3E}">
        <p14:creationId xmlns:p14="http://schemas.microsoft.com/office/powerpoint/2010/main" val="2771571916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1" grpId="0"/>
      <p:bldP spid="3" grpId="0"/>
      <p:bldP spid="15" grpId="0"/>
      <p:bldP spid="16" grpId="0"/>
      <p:bldP spid="1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Section 1: Fitness Check </a:t>
            </a:r>
          </a:p>
        </p:txBody>
      </p:sp>
      <p:pic>
        <p:nvPicPr>
          <p:cNvPr id="15374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5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7">
            <a:extLst>
              <a:ext uri="{FF2B5EF4-FFF2-40B4-BE49-F238E27FC236}">
                <a16:creationId xmlns:a16="http://schemas.microsoft.com/office/drawing/2014/main" xmlns="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6632"/>
            <a:ext cx="2207260" cy="1169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Coordinates</a:t>
            </a:r>
          </a:p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Section </a:t>
            </a: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1</a:t>
            </a:r>
            <a:endParaRPr lang="en-US" sz="2000" b="1" kern="1200" dirty="0">
              <a:solidFill>
                <a:schemeClr val="bg1"/>
              </a:solidFill>
              <a:effectLst/>
              <a:latin typeface="Arial"/>
              <a:ea typeface="MS PGothic"/>
              <a:cs typeface="Times New Roman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2301600" y="633119"/>
            <a:ext cx="955504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en-US" sz="2400" dirty="0">
                <a:solidFill>
                  <a:srgbClr val="FF0000"/>
                </a:solidFill>
              </a:rPr>
              <a:t>Here are some questions to check your progress; there are more practice questions if needed.</a:t>
            </a:r>
          </a:p>
        </p:txBody>
      </p:sp>
      <p:sp>
        <p:nvSpPr>
          <p:cNvPr id="3" name="Rectangle 2"/>
          <p:cNvSpPr/>
          <p:nvPr/>
        </p:nvSpPr>
        <p:spPr>
          <a:xfrm>
            <a:off x="6536059" y="2955792"/>
            <a:ext cx="545696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/>
              <a:t>2) 	On the coordinate </a:t>
            </a:r>
            <a:r>
              <a:rPr lang="en-GB" sz="2400" dirty="0" smtClean="0"/>
              <a:t>grid, </a:t>
            </a:r>
            <a:r>
              <a:rPr lang="en-GB" sz="2400" dirty="0"/>
              <a:t>plot the points </a:t>
            </a:r>
            <a:r>
              <a:rPr lang="pt-BR" sz="2400" dirty="0">
                <a:solidFill>
                  <a:prstClr val="black"/>
                </a:solidFill>
              </a:rPr>
              <a:t>P (3,4),  Q (0,2),  R (4,0)</a:t>
            </a:r>
            <a:endParaRPr lang="en-GB" sz="2400" dirty="0">
              <a:cs typeface="Arial" panose="020B0604020202020204" pitchFamily="34" charset="0"/>
            </a:endParaRPr>
          </a:p>
        </p:txBody>
      </p:sp>
      <p:sp>
        <p:nvSpPr>
          <p:cNvPr id="15" name="TextBox 1"/>
          <p:cNvSpPr txBox="1">
            <a:spLocks noChangeArrowheads="1"/>
          </p:cNvSpPr>
          <p:nvPr/>
        </p:nvSpPr>
        <p:spPr bwMode="auto">
          <a:xfrm>
            <a:off x="6547098" y="1960330"/>
            <a:ext cx="1621201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457200" indent="-457200"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GB" sz="2400" b="1" dirty="0"/>
              <a:t>Solution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83106" y="1995165"/>
            <a:ext cx="3862406" cy="303004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68299" y="3846051"/>
            <a:ext cx="3824729" cy="2966894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2301600" y="1462599"/>
            <a:ext cx="949914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/>
              <a:t>1) Write down the co-ordinates of A and the coordinates of </a:t>
            </a:r>
            <a:r>
              <a:rPr lang="en-GB" sz="2400" dirty="0" smtClean="0"/>
              <a:t>B.</a:t>
            </a:r>
            <a:endParaRPr lang="pt-BR" sz="2400" dirty="0">
              <a:solidFill>
                <a:prstClr val="black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6536059" y="2458061"/>
            <a:ext cx="265745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400" dirty="0">
                <a:solidFill>
                  <a:srgbClr val="FF0000"/>
                </a:solidFill>
                <a:latin typeface="+mj-lt"/>
              </a:rPr>
              <a:t>A (2, 1)	B) (1, 5)</a:t>
            </a:r>
            <a:endParaRPr lang="en-GB" sz="2400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18" name="TextBox 1"/>
          <p:cNvSpPr txBox="1">
            <a:spLocks noChangeArrowheads="1"/>
          </p:cNvSpPr>
          <p:nvPr/>
        </p:nvSpPr>
        <p:spPr bwMode="auto">
          <a:xfrm>
            <a:off x="6547098" y="3896898"/>
            <a:ext cx="1621201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457200" indent="-457200"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GB" sz="2400" b="1" dirty="0"/>
              <a:t>Solution</a:t>
            </a:r>
          </a:p>
        </p:txBody>
      </p:sp>
    </p:spTree>
    <p:extLst>
      <p:ext uri="{BB962C8B-B14F-4D97-AF65-F5344CB8AC3E}">
        <p14:creationId xmlns:p14="http://schemas.microsoft.com/office/powerpoint/2010/main" val="4026521124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5" grpId="0"/>
      <p:bldP spid="9" grpId="0"/>
      <p:bldP spid="10" grpId="0"/>
      <p:bldP spid="1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Section 1: Review</a:t>
            </a:r>
          </a:p>
        </p:txBody>
      </p:sp>
      <p:pic>
        <p:nvPicPr>
          <p:cNvPr id="15374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4347" y="3305845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5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4347" y="3305845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7">
            <a:extLst>
              <a:ext uri="{FF2B5EF4-FFF2-40B4-BE49-F238E27FC236}">
                <a16:creationId xmlns:a16="http://schemas.microsoft.com/office/drawing/2014/main" xmlns="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6632"/>
            <a:ext cx="2207260" cy="1169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Coordinates</a:t>
            </a:r>
          </a:p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Section </a:t>
            </a: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1</a:t>
            </a:r>
          </a:p>
        </p:txBody>
      </p:sp>
      <p:sp>
        <p:nvSpPr>
          <p:cNvPr id="9" name="TextBox 1">
            <a:extLst>
              <a:ext uri="{FF2B5EF4-FFF2-40B4-BE49-F238E27FC236}">
                <a16:creationId xmlns:a16="http://schemas.microsoft.com/office/drawing/2014/main" xmlns="" id="{E7CC74F8-45F4-7F42-8935-A4038D39D3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91210" y="976457"/>
            <a:ext cx="547211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en-US" altLang="en-US" sz="2400" dirty="0"/>
              <a:t>You have completed the </a:t>
            </a:r>
            <a:r>
              <a:rPr lang="en-US" altLang="en-US" sz="2400" b="1" dirty="0"/>
              <a:t>first Section.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680F8782-DF76-DB40-940C-99195A3852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20335" y="1923170"/>
            <a:ext cx="8013863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>
                <a:solidFill>
                  <a:srgbClr val="00B050"/>
                </a:solidFill>
              </a:rPr>
              <a:t>If you have completed and understood this </a:t>
            </a:r>
            <a:r>
              <a:rPr lang="en-US" altLang="en-US" sz="2400" dirty="0" smtClean="0">
                <a:solidFill>
                  <a:srgbClr val="00B050"/>
                </a:solidFill>
              </a:rPr>
              <a:t>section,</a:t>
            </a:r>
            <a:br>
              <a:rPr lang="en-US" altLang="en-US" sz="2400" dirty="0" smtClean="0">
                <a:solidFill>
                  <a:srgbClr val="00B050"/>
                </a:solidFill>
              </a:rPr>
            </a:br>
            <a:r>
              <a:rPr lang="en-US" altLang="en-US" sz="2400" dirty="0" smtClean="0">
                <a:solidFill>
                  <a:srgbClr val="00B050"/>
                </a:solidFill>
              </a:rPr>
              <a:t>to </a:t>
            </a:r>
            <a:r>
              <a:rPr lang="en-US" altLang="en-US" sz="2400" dirty="0">
                <a:solidFill>
                  <a:srgbClr val="00B050"/>
                </a:solidFill>
              </a:rPr>
              <a:t>start the </a:t>
            </a:r>
            <a:r>
              <a:rPr lang="en-US" altLang="en-US" sz="2400" b="1" dirty="0">
                <a:solidFill>
                  <a:srgbClr val="00B050"/>
                </a:solidFill>
              </a:rPr>
              <a:t>next Section</a:t>
            </a:r>
          </a:p>
        </p:txBody>
      </p:sp>
      <p:sp>
        <p:nvSpPr>
          <p:cNvPr id="11" name="TextBox 2">
            <a:extLst>
              <a:ext uri="{FF2B5EF4-FFF2-40B4-BE49-F238E27FC236}">
                <a16:creationId xmlns:a16="http://schemas.microsoft.com/office/drawing/2014/main" xmlns="" id="{FAF980D4-9FE7-4A48-9CE0-B03EBFC370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61990" y="3108133"/>
            <a:ext cx="7530553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>
                <a:solidFill>
                  <a:srgbClr val="FFC000"/>
                </a:solidFill>
              </a:rPr>
              <a:t>If you need more examples and interactive </a:t>
            </a:r>
            <a:r>
              <a:rPr lang="en-US" altLang="en-US" sz="2400" dirty="0" smtClean="0">
                <a:solidFill>
                  <a:srgbClr val="FFC000"/>
                </a:solidFill>
              </a:rPr>
              <a:t>practice,</a:t>
            </a:r>
            <a:br>
              <a:rPr lang="en-US" altLang="en-US" sz="2400" dirty="0" smtClean="0">
                <a:solidFill>
                  <a:srgbClr val="FFC000"/>
                </a:solidFill>
              </a:rPr>
            </a:br>
            <a:r>
              <a:rPr lang="en-US" altLang="en-US" sz="2400" dirty="0" smtClean="0">
                <a:solidFill>
                  <a:srgbClr val="FFC000"/>
                </a:solidFill>
              </a:rPr>
              <a:t>press </a:t>
            </a:r>
            <a:r>
              <a:rPr lang="en-US" altLang="en-US" sz="2400" b="1" dirty="0">
                <a:solidFill>
                  <a:srgbClr val="FFC000"/>
                </a:solidFill>
              </a:rPr>
              <a:t>here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61145AA3-138E-F040-BCA6-F2E25BC375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77150" y="4581128"/>
            <a:ext cx="7300232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/>
              <a:t>You might also find it helpful to look at:</a:t>
            </a:r>
            <a:endParaRPr lang="en-US" altLang="en-US" sz="2400" b="1" dirty="0">
              <a:solidFill>
                <a:srgbClr val="FF0000"/>
              </a:solidFill>
            </a:endParaRPr>
          </a:p>
          <a:p>
            <a:pPr algn="ctr"/>
            <a:endParaRPr lang="en-US" altLang="en-US" sz="2400" dirty="0">
              <a:solidFill>
                <a:srgbClr val="FF0000"/>
              </a:solidFill>
            </a:endParaRPr>
          </a:p>
          <a:p>
            <a:pPr algn="ctr"/>
            <a:r>
              <a:rPr lang="en-US" altLang="en-US" sz="2400" b="1" dirty="0">
                <a:solidFill>
                  <a:srgbClr val="FF0000"/>
                </a:solidFill>
              </a:rPr>
              <a:t>   Essential Information:</a:t>
            </a:r>
            <a:r>
              <a:rPr lang="en-US" altLang="en-US" sz="2400" dirty="0">
                <a:solidFill>
                  <a:srgbClr val="FF0000"/>
                </a:solidFill>
              </a:rPr>
              <a:t> press </a:t>
            </a:r>
            <a:r>
              <a:rPr lang="en-US" altLang="en-US" sz="2400" b="1" dirty="0">
                <a:solidFill>
                  <a:srgbClr val="FF0000"/>
                </a:solidFill>
              </a:rPr>
              <a:t>here</a:t>
            </a:r>
          </a:p>
          <a:p>
            <a:pPr algn="ctr"/>
            <a:endParaRPr lang="en-US" altLang="en-US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484372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172682" y="0"/>
            <a:ext cx="9984740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altLang="en-US" sz="3000" b="1" dirty="0"/>
              <a:t>Coordinates</a:t>
            </a:r>
          </a:p>
        </p:txBody>
      </p:sp>
      <p:pic>
        <p:nvPicPr>
          <p:cNvPr id="15374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5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7">
            <a:extLst>
              <a:ext uri="{FF2B5EF4-FFF2-40B4-BE49-F238E27FC236}">
                <a16:creationId xmlns:a16="http://schemas.microsoft.com/office/drawing/2014/main" xmlns="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371" y="113379"/>
            <a:ext cx="2207260" cy="1169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Coordinates</a:t>
            </a:r>
          </a:p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Section </a:t>
            </a: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2</a:t>
            </a:r>
            <a:endParaRPr lang="en-US" sz="2000" b="1" kern="1200" dirty="0">
              <a:solidFill>
                <a:schemeClr val="bg1"/>
              </a:solidFill>
              <a:effectLst/>
              <a:latin typeface="Arial"/>
              <a:ea typeface="MS PGothic"/>
              <a:cs typeface="Times New Roman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318125" y="692696"/>
            <a:ext cx="968253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/>
              <a:t>The coordinates of a point are written as a pair of numbers, (</a:t>
            </a:r>
            <a:r>
              <a:rPr lang="en-GB" sz="2400" i="1" dirty="0">
                <a:latin typeface="Times" pitchFamily="2" charset="0"/>
              </a:rPr>
              <a:t>x</a:t>
            </a:r>
            <a:r>
              <a:rPr lang="en-GB" sz="2400" i="1" dirty="0"/>
              <a:t>, </a:t>
            </a:r>
            <a:r>
              <a:rPr lang="en-GB" sz="2400" i="1" dirty="0">
                <a:latin typeface="Times" pitchFamily="2" charset="0"/>
              </a:rPr>
              <a:t>y</a:t>
            </a:r>
            <a:r>
              <a:rPr lang="en-GB" sz="2400" dirty="0"/>
              <a:t>), which describe where the point is on a set of axes. The axes can include positive and negative values for </a:t>
            </a:r>
            <a:r>
              <a:rPr lang="en-GB" sz="2400" i="1" dirty="0">
                <a:latin typeface="Times" pitchFamily="2" charset="0"/>
              </a:rPr>
              <a:t>x</a:t>
            </a:r>
            <a:r>
              <a:rPr lang="en-GB" sz="2400" dirty="0">
                <a:latin typeface="Times" pitchFamily="2" charset="0"/>
              </a:rPr>
              <a:t> </a:t>
            </a:r>
            <a:r>
              <a:rPr lang="en-GB" sz="2400" dirty="0"/>
              <a:t>and </a:t>
            </a:r>
            <a:r>
              <a:rPr lang="en-GB" sz="2400" i="1" dirty="0">
                <a:latin typeface="Times" pitchFamily="2" charset="0"/>
              </a:rPr>
              <a:t>y</a:t>
            </a:r>
            <a:r>
              <a:rPr lang="en-GB" sz="2400" dirty="0"/>
              <a:t>.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02439" y="2009398"/>
            <a:ext cx="4096545" cy="4549499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2295346" y="4111448"/>
            <a:ext cx="514602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GB" sz="2400" dirty="0">
                <a:solidFill>
                  <a:prstClr val="black"/>
                </a:solidFill>
              </a:rPr>
              <a:t>The </a:t>
            </a:r>
            <a:r>
              <a:rPr lang="en-GB" sz="2400" i="1" dirty="0">
                <a:solidFill>
                  <a:prstClr val="black"/>
                </a:solidFill>
                <a:latin typeface="Times" pitchFamily="2" charset="0"/>
              </a:rPr>
              <a:t>x</a:t>
            </a:r>
            <a:r>
              <a:rPr lang="en-GB" sz="2400" dirty="0">
                <a:solidFill>
                  <a:prstClr val="black"/>
                </a:solidFill>
              </a:rPr>
              <a:t>-coordinate is always given first and the </a:t>
            </a:r>
            <a:r>
              <a:rPr lang="en-GB" sz="2400" i="1" dirty="0">
                <a:solidFill>
                  <a:prstClr val="black"/>
                </a:solidFill>
                <a:latin typeface="Times" pitchFamily="2" charset="0"/>
              </a:rPr>
              <a:t>y</a:t>
            </a:r>
            <a:r>
              <a:rPr lang="en-GB" sz="2400" dirty="0">
                <a:solidFill>
                  <a:prstClr val="black"/>
                </a:solidFill>
              </a:rPr>
              <a:t>-coordinate second.</a:t>
            </a:r>
          </a:p>
        </p:txBody>
      </p:sp>
      <p:sp>
        <p:nvSpPr>
          <p:cNvPr id="5" name="Rectangle 4"/>
          <p:cNvSpPr/>
          <p:nvPr/>
        </p:nvSpPr>
        <p:spPr>
          <a:xfrm>
            <a:off x="2318125" y="2515422"/>
            <a:ext cx="530391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GB" sz="2400" dirty="0">
                <a:solidFill>
                  <a:prstClr val="black"/>
                </a:solidFill>
              </a:rPr>
              <a:t>The </a:t>
            </a:r>
            <a:r>
              <a:rPr lang="en-GB" sz="2400" i="1" dirty="0">
                <a:solidFill>
                  <a:prstClr val="black"/>
                </a:solidFill>
                <a:latin typeface="Times" pitchFamily="2" charset="0"/>
              </a:rPr>
              <a:t>x</a:t>
            </a:r>
            <a:r>
              <a:rPr lang="en-GB" sz="2400" dirty="0">
                <a:solidFill>
                  <a:prstClr val="black"/>
                </a:solidFill>
              </a:rPr>
              <a:t>-axis is always horizontal (i.e. </a:t>
            </a:r>
            <a:r>
              <a:rPr lang="en-GB" sz="2400" i="1" dirty="0">
                <a:solidFill>
                  <a:prstClr val="black"/>
                </a:solidFill>
              </a:rPr>
              <a:t>across </a:t>
            </a:r>
            <a:r>
              <a:rPr lang="en-GB" sz="2400" dirty="0">
                <a:solidFill>
                  <a:prstClr val="black"/>
                </a:solidFill>
              </a:rPr>
              <a:t>the page) and the </a:t>
            </a:r>
            <a:r>
              <a:rPr lang="en-GB" sz="2400" i="1" dirty="0">
                <a:solidFill>
                  <a:prstClr val="black"/>
                </a:solidFill>
                <a:latin typeface="Times" pitchFamily="2" charset="0"/>
              </a:rPr>
              <a:t>y</a:t>
            </a:r>
            <a:r>
              <a:rPr lang="en-GB" sz="2400" i="1" dirty="0">
                <a:solidFill>
                  <a:prstClr val="black"/>
                </a:solidFill>
              </a:rPr>
              <a:t>-</a:t>
            </a:r>
            <a:r>
              <a:rPr lang="en-GB" sz="2400" dirty="0">
                <a:solidFill>
                  <a:prstClr val="black"/>
                </a:solidFill>
              </a:rPr>
              <a:t>axis always vertical (i.e. </a:t>
            </a:r>
            <a:r>
              <a:rPr lang="en-GB" sz="2400" i="1" dirty="0">
                <a:solidFill>
                  <a:prstClr val="black"/>
                </a:solidFill>
              </a:rPr>
              <a:t>up </a:t>
            </a:r>
            <a:r>
              <a:rPr lang="en-GB" sz="2400" dirty="0">
                <a:solidFill>
                  <a:prstClr val="black"/>
                </a:solidFill>
              </a:rPr>
              <a:t>the page).</a:t>
            </a:r>
          </a:p>
        </p:txBody>
      </p:sp>
    </p:spTree>
    <p:extLst>
      <p:ext uri="{BB962C8B-B14F-4D97-AF65-F5344CB8AC3E}">
        <p14:creationId xmlns:p14="http://schemas.microsoft.com/office/powerpoint/2010/main" val="376338654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172682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altLang="en-US" sz="2800" b="1" dirty="0"/>
              <a:t>Coordinates: Examples</a:t>
            </a:r>
          </a:p>
        </p:txBody>
      </p:sp>
      <p:pic>
        <p:nvPicPr>
          <p:cNvPr id="15374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5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7">
            <a:extLst>
              <a:ext uri="{FF2B5EF4-FFF2-40B4-BE49-F238E27FC236}">
                <a16:creationId xmlns:a16="http://schemas.microsoft.com/office/drawing/2014/main" xmlns="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11" y="116632"/>
            <a:ext cx="2207260" cy="1169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Coordinates</a:t>
            </a:r>
          </a:p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Section </a:t>
            </a: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2</a:t>
            </a:r>
            <a:endParaRPr lang="en-US" sz="2000" b="1" kern="1200" dirty="0">
              <a:solidFill>
                <a:schemeClr val="bg1"/>
              </a:solidFill>
              <a:effectLst/>
              <a:latin typeface="Arial"/>
              <a:ea typeface="MS PGothic"/>
              <a:cs typeface="Times New Roman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243548" y="1038940"/>
            <a:ext cx="951704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/>
              <a:t>On a grid, plot the point A which has coordinates (–2, 4), the point B with coordinates (3, –2) and the point C with coordinates (– 4, –3).</a:t>
            </a:r>
            <a:endParaRPr lang="en-GB" sz="2400" dirty="0">
              <a:solidFill>
                <a:prstClr val="black"/>
              </a:solidFill>
            </a:endParaRPr>
          </a:p>
        </p:txBody>
      </p:sp>
      <p:sp>
        <p:nvSpPr>
          <p:cNvPr id="10" name="TextBox 1"/>
          <p:cNvSpPr txBox="1">
            <a:spLocks noChangeArrowheads="1"/>
          </p:cNvSpPr>
          <p:nvPr/>
        </p:nvSpPr>
        <p:spPr bwMode="auto">
          <a:xfrm>
            <a:off x="2226642" y="624671"/>
            <a:ext cx="2136884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457200" indent="-457200"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GB" sz="2400" b="1" dirty="0"/>
              <a:t>Example 1 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52184" y="2530106"/>
            <a:ext cx="4297690" cy="4248472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2226643" y="2333685"/>
            <a:ext cx="530391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</a:rPr>
              <a:t>For A, begin at (0, 0), where the two axes cross. Move –2 in the </a:t>
            </a:r>
            <a:r>
              <a:rPr lang="en-GB" sz="2400" i="1" dirty="0">
                <a:solidFill>
                  <a:srgbClr val="FF0000"/>
                </a:solidFill>
                <a:latin typeface="Times" pitchFamily="2" charset="0"/>
              </a:rPr>
              <a:t>x</a:t>
            </a:r>
            <a:r>
              <a:rPr lang="en-GB" sz="2400" i="1" dirty="0">
                <a:solidFill>
                  <a:srgbClr val="FF0000"/>
                </a:solidFill>
              </a:rPr>
              <a:t> </a:t>
            </a:r>
            <a:r>
              <a:rPr lang="en-GB" sz="2400" dirty="0">
                <a:solidFill>
                  <a:srgbClr val="FF0000"/>
                </a:solidFill>
              </a:rPr>
              <a:t>direction. Move 4 in the </a:t>
            </a:r>
            <a:r>
              <a:rPr lang="en-GB" sz="2400" i="1" dirty="0" smtClean="0">
                <a:solidFill>
                  <a:srgbClr val="FF0000"/>
                </a:solidFill>
                <a:latin typeface="Times" pitchFamily="2" charset="0"/>
              </a:rPr>
              <a:t>y</a:t>
            </a:r>
            <a:r>
              <a:rPr lang="en-GB" sz="2400" i="1" dirty="0" smtClean="0">
                <a:solidFill>
                  <a:srgbClr val="FF0000"/>
                </a:solidFill>
              </a:rPr>
              <a:t> </a:t>
            </a:r>
            <a:r>
              <a:rPr lang="en-GB" sz="2400" dirty="0">
                <a:solidFill>
                  <a:srgbClr val="FF0000"/>
                </a:solidFill>
              </a:rPr>
              <a:t>direction.</a:t>
            </a:r>
          </a:p>
        </p:txBody>
      </p:sp>
      <p:sp>
        <p:nvSpPr>
          <p:cNvPr id="15" name="TextBox 1"/>
          <p:cNvSpPr txBox="1">
            <a:spLocks noChangeArrowheads="1"/>
          </p:cNvSpPr>
          <p:nvPr/>
        </p:nvSpPr>
        <p:spPr bwMode="auto">
          <a:xfrm>
            <a:off x="2226642" y="1872214"/>
            <a:ext cx="1621201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457200" indent="-457200"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GB" sz="2400" b="1" dirty="0"/>
              <a:t>Solution</a:t>
            </a:r>
          </a:p>
        </p:txBody>
      </p:sp>
      <p:sp>
        <p:nvSpPr>
          <p:cNvPr id="11" name="Rectangle 10"/>
          <p:cNvSpPr/>
          <p:nvPr/>
        </p:nvSpPr>
        <p:spPr>
          <a:xfrm>
            <a:off x="2210044" y="5420092"/>
            <a:ext cx="530391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GB" sz="2400" dirty="0">
                <a:solidFill>
                  <a:srgbClr val="FF0000"/>
                </a:solidFill>
              </a:rPr>
              <a:t>For C, move </a:t>
            </a:r>
            <a:r>
              <a:rPr lang="en-GB" sz="2400" dirty="0" smtClean="0">
                <a:solidFill>
                  <a:srgbClr val="FF0000"/>
                </a:solidFill>
              </a:rPr>
              <a:t>–4 </a:t>
            </a:r>
            <a:r>
              <a:rPr lang="en-GB" sz="2400" dirty="0">
                <a:solidFill>
                  <a:srgbClr val="FF0000"/>
                </a:solidFill>
              </a:rPr>
              <a:t>in the </a:t>
            </a:r>
            <a:r>
              <a:rPr lang="en-GB" sz="2400" i="1" dirty="0">
                <a:solidFill>
                  <a:srgbClr val="FF0000"/>
                </a:solidFill>
                <a:latin typeface="Times" pitchFamily="2" charset="0"/>
              </a:rPr>
              <a:t>x</a:t>
            </a:r>
            <a:r>
              <a:rPr lang="en-GB" sz="2400" i="1" dirty="0">
                <a:solidFill>
                  <a:srgbClr val="FF0000"/>
                </a:solidFill>
              </a:rPr>
              <a:t> </a:t>
            </a:r>
            <a:r>
              <a:rPr lang="en-GB" sz="2400" dirty="0">
                <a:solidFill>
                  <a:srgbClr val="FF0000"/>
                </a:solidFill>
              </a:rPr>
              <a:t>direction and –3 in the </a:t>
            </a:r>
            <a:r>
              <a:rPr lang="en-GB" sz="2400" i="1" dirty="0">
                <a:solidFill>
                  <a:srgbClr val="FF0000"/>
                </a:solidFill>
                <a:latin typeface="Times" pitchFamily="2" charset="0"/>
              </a:rPr>
              <a:t>y</a:t>
            </a:r>
            <a:r>
              <a:rPr lang="en-GB" sz="2400" i="1" dirty="0">
                <a:solidFill>
                  <a:srgbClr val="FF0000"/>
                </a:solidFill>
              </a:rPr>
              <a:t> </a:t>
            </a:r>
            <a:r>
              <a:rPr lang="en-GB" sz="2400" dirty="0">
                <a:solidFill>
                  <a:srgbClr val="FF0000"/>
                </a:solidFill>
              </a:rPr>
              <a:t>direction.</a:t>
            </a:r>
          </a:p>
        </p:txBody>
      </p:sp>
      <p:sp>
        <p:nvSpPr>
          <p:cNvPr id="12" name="Rectangle 11"/>
          <p:cNvSpPr/>
          <p:nvPr/>
        </p:nvSpPr>
        <p:spPr>
          <a:xfrm>
            <a:off x="2243549" y="4501038"/>
            <a:ext cx="514859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GB" sz="2400" dirty="0">
                <a:solidFill>
                  <a:srgbClr val="FF0000"/>
                </a:solidFill>
              </a:rPr>
              <a:t>For B, move 3 in the </a:t>
            </a:r>
            <a:r>
              <a:rPr lang="en-GB" sz="2400" i="1" dirty="0">
                <a:solidFill>
                  <a:srgbClr val="FF0000"/>
                </a:solidFill>
                <a:latin typeface="Times" pitchFamily="2" charset="0"/>
              </a:rPr>
              <a:t>x</a:t>
            </a:r>
            <a:r>
              <a:rPr lang="en-GB" sz="2400" i="1" dirty="0">
                <a:solidFill>
                  <a:srgbClr val="FF0000"/>
                </a:solidFill>
              </a:rPr>
              <a:t> </a:t>
            </a:r>
            <a:r>
              <a:rPr lang="en-GB" sz="2400" dirty="0">
                <a:solidFill>
                  <a:srgbClr val="FF0000"/>
                </a:solidFill>
              </a:rPr>
              <a:t>direction and –2 in the </a:t>
            </a:r>
            <a:r>
              <a:rPr lang="en-GB" sz="2400" i="1" dirty="0">
                <a:solidFill>
                  <a:srgbClr val="FF0000"/>
                </a:solidFill>
                <a:latin typeface="Times" pitchFamily="2" charset="0"/>
              </a:rPr>
              <a:t>y</a:t>
            </a:r>
            <a:r>
              <a:rPr lang="en-GB" sz="2400" i="1" dirty="0">
                <a:solidFill>
                  <a:srgbClr val="FF0000"/>
                </a:solidFill>
              </a:rPr>
              <a:t> </a:t>
            </a:r>
            <a:r>
              <a:rPr lang="en-GB" sz="2400" dirty="0">
                <a:solidFill>
                  <a:srgbClr val="FF0000"/>
                </a:solidFill>
              </a:rPr>
              <a:t>direction.</a:t>
            </a:r>
          </a:p>
        </p:txBody>
      </p:sp>
      <p:sp>
        <p:nvSpPr>
          <p:cNvPr id="13" name="Rectangle 12"/>
          <p:cNvSpPr/>
          <p:nvPr/>
        </p:nvSpPr>
        <p:spPr>
          <a:xfrm>
            <a:off x="2243548" y="3600597"/>
            <a:ext cx="529064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GB" sz="2400" dirty="0">
                <a:solidFill>
                  <a:srgbClr val="FF0000"/>
                </a:solidFill>
              </a:rPr>
              <a:t>Points B and C are plotted in a similar way:</a:t>
            </a:r>
          </a:p>
        </p:txBody>
      </p:sp>
    </p:spTree>
    <p:extLst>
      <p:ext uri="{BB962C8B-B14F-4D97-AF65-F5344CB8AC3E}">
        <p14:creationId xmlns:p14="http://schemas.microsoft.com/office/powerpoint/2010/main" val="221359154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4" grpId="0" build="p"/>
      <p:bldP spid="15" grpId="0"/>
      <p:bldP spid="11" grpId="0"/>
      <p:bldP spid="12" grpId="0"/>
      <p:bldP spid="1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172682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altLang="en-US" sz="2800" b="1" dirty="0"/>
              <a:t>Coordinates: Examples</a:t>
            </a:r>
          </a:p>
        </p:txBody>
      </p:sp>
      <p:pic>
        <p:nvPicPr>
          <p:cNvPr id="15374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5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7">
            <a:extLst>
              <a:ext uri="{FF2B5EF4-FFF2-40B4-BE49-F238E27FC236}">
                <a16:creationId xmlns:a16="http://schemas.microsoft.com/office/drawing/2014/main" xmlns="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7587" y="74294"/>
            <a:ext cx="2207260" cy="1169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Coordinates</a:t>
            </a:r>
          </a:p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Section </a:t>
            </a: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2</a:t>
            </a:r>
            <a:endParaRPr lang="en-US" sz="2000" b="1" kern="1200" dirty="0">
              <a:solidFill>
                <a:schemeClr val="bg1"/>
              </a:solidFill>
              <a:effectLst/>
              <a:latin typeface="Arial"/>
              <a:ea typeface="MS PGothic"/>
              <a:cs typeface="Times New Roman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255642" y="1243845"/>
            <a:ext cx="951704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/>
              <a:t>Write down the coordinates of each place on the map of the island.</a:t>
            </a:r>
            <a:endParaRPr lang="en-GB" sz="2400" dirty="0">
              <a:solidFill>
                <a:prstClr val="black"/>
              </a:solidFill>
            </a:endParaRPr>
          </a:p>
        </p:txBody>
      </p:sp>
      <p:sp>
        <p:nvSpPr>
          <p:cNvPr id="10" name="TextBox 1"/>
          <p:cNvSpPr txBox="1">
            <a:spLocks noChangeArrowheads="1"/>
          </p:cNvSpPr>
          <p:nvPr/>
        </p:nvSpPr>
        <p:spPr bwMode="auto">
          <a:xfrm>
            <a:off x="2226642" y="768663"/>
            <a:ext cx="2136884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457200" indent="-457200"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GB" sz="2400" b="1" dirty="0"/>
              <a:t>Example 2 </a:t>
            </a:r>
          </a:p>
        </p:txBody>
      </p:sp>
      <p:sp>
        <p:nvSpPr>
          <p:cNvPr id="15" name="TextBox 1"/>
          <p:cNvSpPr txBox="1">
            <a:spLocks noChangeArrowheads="1"/>
          </p:cNvSpPr>
          <p:nvPr/>
        </p:nvSpPr>
        <p:spPr bwMode="auto">
          <a:xfrm>
            <a:off x="2226642" y="1927610"/>
            <a:ext cx="1621201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457200" indent="-457200"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GB" sz="2400" b="1" dirty="0"/>
              <a:t>Solutions</a:t>
            </a:r>
          </a:p>
        </p:txBody>
      </p:sp>
      <p:sp>
        <p:nvSpPr>
          <p:cNvPr id="11" name="Rectangle 10"/>
          <p:cNvSpPr/>
          <p:nvPr/>
        </p:nvSpPr>
        <p:spPr>
          <a:xfrm>
            <a:off x="2433359" y="2513231"/>
            <a:ext cx="349744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GB" sz="2400" dirty="0">
                <a:solidFill>
                  <a:srgbClr val="FF0000"/>
                </a:solidFill>
              </a:rPr>
              <a:t>Lighthouse 		(7, 5)</a:t>
            </a:r>
          </a:p>
          <a:p>
            <a:pPr lvl="0"/>
            <a:r>
              <a:rPr lang="en-GB" sz="2400" dirty="0">
                <a:solidFill>
                  <a:srgbClr val="FF0000"/>
                </a:solidFill>
              </a:rPr>
              <a:t>Jetty 				(1, 3)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70600" y="2092412"/>
            <a:ext cx="5878040" cy="4032375"/>
          </a:xfrm>
          <a:prstGeom prst="rect">
            <a:avLst/>
          </a:prstGeom>
        </p:spPr>
      </p:pic>
      <p:sp>
        <p:nvSpPr>
          <p:cNvPr id="19" name="Rectangle 18"/>
          <p:cNvSpPr/>
          <p:nvPr/>
        </p:nvSpPr>
        <p:spPr>
          <a:xfrm>
            <a:off x="2406575" y="3427828"/>
            <a:ext cx="352423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GB" sz="2400" dirty="0">
                <a:solidFill>
                  <a:srgbClr val="FF0000"/>
                </a:solidFill>
              </a:rPr>
              <a:t>Church 			(3, </a:t>
            </a:r>
            <a:r>
              <a:rPr lang="en-GB" sz="2400" dirty="0" smtClean="0">
                <a:solidFill>
                  <a:srgbClr val="FF0000"/>
                </a:solidFill>
              </a:rPr>
              <a:t>–2</a:t>
            </a:r>
            <a:r>
              <a:rPr lang="en-GB" sz="2400" dirty="0">
                <a:solidFill>
                  <a:srgbClr val="FF0000"/>
                </a:solidFill>
              </a:rPr>
              <a:t>)</a:t>
            </a:r>
          </a:p>
          <a:p>
            <a:pPr lvl="0"/>
            <a:r>
              <a:rPr lang="en-GB" sz="2400" dirty="0">
                <a:solidFill>
                  <a:srgbClr val="FF0000"/>
                </a:solidFill>
              </a:rPr>
              <a:t>Camp Site 		(1, </a:t>
            </a:r>
            <a:r>
              <a:rPr lang="en-GB" sz="2400" dirty="0" smtClean="0">
                <a:solidFill>
                  <a:srgbClr val="FF0000"/>
                </a:solidFill>
              </a:rPr>
              <a:t>–3</a:t>
            </a:r>
            <a:r>
              <a:rPr lang="en-GB" sz="2400" dirty="0">
                <a:solidFill>
                  <a:srgbClr val="FF0000"/>
                </a:solidFill>
              </a:rPr>
              <a:t>)</a:t>
            </a:r>
          </a:p>
        </p:txBody>
      </p:sp>
      <p:sp>
        <p:nvSpPr>
          <p:cNvPr id="20" name="Rectangle 19"/>
          <p:cNvSpPr/>
          <p:nvPr/>
        </p:nvSpPr>
        <p:spPr>
          <a:xfrm>
            <a:off x="2385395" y="4382781"/>
            <a:ext cx="354541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GB" sz="2400" dirty="0">
                <a:solidFill>
                  <a:srgbClr val="FF0000"/>
                </a:solidFill>
              </a:rPr>
              <a:t>Shop 				</a:t>
            </a:r>
            <a:r>
              <a:rPr lang="en-GB" sz="2400" dirty="0" smtClean="0">
                <a:solidFill>
                  <a:srgbClr val="FF0000"/>
                </a:solidFill>
              </a:rPr>
              <a:t>(–4</a:t>
            </a:r>
            <a:r>
              <a:rPr lang="en-GB" sz="2400" dirty="0">
                <a:solidFill>
                  <a:srgbClr val="FF0000"/>
                </a:solidFill>
              </a:rPr>
              <a:t>, 2)</a:t>
            </a:r>
          </a:p>
          <a:p>
            <a:r>
              <a:rPr lang="en-GB" sz="2400" dirty="0">
                <a:solidFill>
                  <a:srgbClr val="FF0000"/>
                </a:solidFill>
              </a:rPr>
              <a:t>Telephone Box 	</a:t>
            </a:r>
            <a:r>
              <a:rPr lang="en-GB" sz="2400" dirty="0" smtClean="0">
                <a:solidFill>
                  <a:srgbClr val="FF0000"/>
                </a:solidFill>
              </a:rPr>
              <a:t>(–4</a:t>
            </a:r>
            <a:r>
              <a:rPr lang="en-GB" sz="2400" dirty="0">
                <a:solidFill>
                  <a:srgbClr val="FF0000"/>
                </a:solidFill>
              </a:rPr>
              <a:t>, 1)</a:t>
            </a:r>
          </a:p>
        </p:txBody>
      </p:sp>
      <p:sp>
        <p:nvSpPr>
          <p:cNvPr id="21" name="Rectangle 20"/>
          <p:cNvSpPr/>
          <p:nvPr/>
        </p:nvSpPr>
        <p:spPr>
          <a:xfrm>
            <a:off x="2385394" y="5293790"/>
            <a:ext cx="363859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GB" sz="2400" dirty="0">
                <a:solidFill>
                  <a:srgbClr val="FF0000"/>
                </a:solidFill>
              </a:rPr>
              <a:t>Café 				</a:t>
            </a:r>
            <a:r>
              <a:rPr lang="en-GB" sz="2400" dirty="0" smtClean="0">
                <a:solidFill>
                  <a:srgbClr val="FF0000"/>
                </a:solidFill>
              </a:rPr>
              <a:t>(–5 </a:t>
            </a:r>
            <a:r>
              <a:rPr lang="en-GB" sz="2400" dirty="0">
                <a:solidFill>
                  <a:srgbClr val="FF0000"/>
                </a:solidFill>
              </a:rPr>
              <a:t>, </a:t>
            </a:r>
            <a:r>
              <a:rPr lang="en-GB" sz="2400" dirty="0" smtClean="0">
                <a:solidFill>
                  <a:srgbClr val="FF0000"/>
                </a:solidFill>
              </a:rPr>
              <a:t>–2</a:t>
            </a:r>
            <a:r>
              <a:rPr lang="en-GB" sz="2400" dirty="0">
                <a:solidFill>
                  <a:srgbClr val="FF0000"/>
                </a:solidFill>
              </a:rPr>
              <a:t>)</a:t>
            </a:r>
          </a:p>
          <a:p>
            <a:pPr lvl="0"/>
            <a:r>
              <a:rPr lang="en-GB" sz="2400" dirty="0">
                <a:solidFill>
                  <a:srgbClr val="FF0000"/>
                </a:solidFill>
              </a:rPr>
              <a:t>Lifeboat Station 	</a:t>
            </a:r>
            <a:r>
              <a:rPr lang="en-GB" sz="2400" dirty="0" smtClean="0">
                <a:solidFill>
                  <a:srgbClr val="FF0000"/>
                </a:solidFill>
              </a:rPr>
              <a:t>(–2</a:t>
            </a:r>
            <a:r>
              <a:rPr lang="en-GB" sz="2400" dirty="0">
                <a:solidFill>
                  <a:srgbClr val="FF0000"/>
                </a:solidFill>
              </a:rPr>
              <a:t>, </a:t>
            </a:r>
            <a:r>
              <a:rPr lang="en-GB" sz="2400" dirty="0" smtClean="0">
                <a:solidFill>
                  <a:srgbClr val="FF0000"/>
                </a:solidFill>
              </a:rPr>
              <a:t>–2</a:t>
            </a:r>
            <a:r>
              <a:rPr lang="en-GB" sz="2400" dirty="0">
                <a:solidFill>
                  <a:srgbClr val="FF0000"/>
                </a:solidFill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01412607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5" grpId="0"/>
      <p:bldP spid="11" grpId="0"/>
      <p:bldP spid="19" grpId="0"/>
      <p:bldP spid="20" grpId="0"/>
      <p:bldP spid="2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172682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altLang="en-US" sz="2800" b="1" dirty="0"/>
              <a:t>Coordinates: </a:t>
            </a:r>
            <a:r>
              <a:rPr lang="en-US" altLang="en-US" sz="2800" b="1" dirty="0"/>
              <a:t>Fitness Check</a:t>
            </a:r>
            <a:endParaRPr lang="en-GB" altLang="en-US" sz="2800" b="1" dirty="0"/>
          </a:p>
        </p:txBody>
      </p:sp>
      <p:pic>
        <p:nvPicPr>
          <p:cNvPr id="15374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5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7">
            <a:extLst>
              <a:ext uri="{FF2B5EF4-FFF2-40B4-BE49-F238E27FC236}">
                <a16:creationId xmlns:a16="http://schemas.microsoft.com/office/drawing/2014/main" xmlns="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6632"/>
            <a:ext cx="2207260" cy="1169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Coordinates</a:t>
            </a:r>
          </a:p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Section </a:t>
            </a: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2</a:t>
            </a:r>
            <a:endParaRPr lang="en-US" sz="2000" b="1" kern="1200" dirty="0">
              <a:solidFill>
                <a:schemeClr val="bg1"/>
              </a:solidFill>
              <a:effectLst/>
              <a:latin typeface="Arial"/>
              <a:ea typeface="MS PGothic"/>
              <a:cs typeface="Times New Roman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301600" y="1395098"/>
            <a:ext cx="951704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/>
              <a:t>The map shows some Australian towns and cities.</a:t>
            </a:r>
          </a:p>
        </p:txBody>
      </p:sp>
      <p:sp>
        <p:nvSpPr>
          <p:cNvPr id="15" name="TextBox 1"/>
          <p:cNvSpPr txBox="1">
            <a:spLocks noChangeArrowheads="1"/>
          </p:cNvSpPr>
          <p:nvPr/>
        </p:nvSpPr>
        <p:spPr bwMode="auto">
          <a:xfrm>
            <a:off x="2639615" y="2691489"/>
            <a:ext cx="1621201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457200" indent="-457200"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GB" sz="2400" b="1" dirty="0"/>
              <a:t>Solutions</a:t>
            </a:r>
          </a:p>
        </p:txBody>
      </p:sp>
      <p:sp>
        <p:nvSpPr>
          <p:cNvPr id="11" name="Rectangle 10"/>
          <p:cNvSpPr/>
          <p:nvPr/>
        </p:nvSpPr>
        <p:spPr>
          <a:xfrm>
            <a:off x="2620776" y="3564513"/>
            <a:ext cx="381642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GB" sz="2400" dirty="0">
                <a:solidFill>
                  <a:srgbClr val="FF0000"/>
                </a:solidFill>
              </a:rPr>
              <a:t>Canberra 	(5, –4)</a:t>
            </a:r>
          </a:p>
        </p:txBody>
      </p:sp>
      <p:sp>
        <p:nvSpPr>
          <p:cNvPr id="19" name="Rectangle 18"/>
          <p:cNvSpPr/>
          <p:nvPr/>
        </p:nvSpPr>
        <p:spPr>
          <a:xfrm>
            <a:off x="2620776" y="4371943"/>
            <a:ext cx="383526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GB" sz="2400" dirty="0">
                <a:solidFill>
                  <a:srgbClr val="FF0000"/>
                </a:solidFill>
              </a:rPr>
              <a:t>Brisbane	 	(6, –3)</a:t>
            </a:r>
          </a:p>
        </p:txBody>
      </p:sp>
      <p:sp>
        <p:nvSpPr>
          <p:cNvPr id="20" name="Rectangle 19"/>
          <p:cNvSpPr/>
          <p:nvPr/>
        </p:nvSpPr>
        <p:spPr>
          <a:xfrm>
            <a:off x="2639615" y="5228959"/>
            <a:ext cx="381642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GB" sz="2400" dirty="0">
                <a:solidFill>
                  <a:srgbClr val="FF0000"/>
                </a:solidFill>
              </a:rPr>
              <a:t>Perth		 	(–6, –5)</a:t>
            </a:r>
          </a:p>
        </p:txBody>
      </p:sp>
      <p:sp>
        <p:nvSpPr>
          <p:cNvPr id="14" name="Rectangle 13"/>
          <p:cNvSpPr/>
          <p:nvPr/>
        </p:nvSpPr>
        <p:spPr>
          <a:xfrm>
            <a:off x="2301600" y="633119"/>
            <a:ext cx="955504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en-US" sz="2400" dirty="0">
                <a:solidFill>
                  <a:srgbClr val="FF0000"/>
                </a:solidFill>
              </a:rPr>
              <a:t>Here are some questions to check your progress; there are more practice questions if needed.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49612" y="2389275"/>
            <a:ext cx="5101641" cy="4230004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2301600" y="1892186"/>
            <a:ext cx="964965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GB" sz="2400" dirty="0">
                <a:solidFill>
                  <a:prstClr val="black"/>
                </a:solidFill>
              </a:rPr>
              <a:t>a) Write down the coordinates of Canberra, Brisbane and Perth.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F75C80E7-81B6-F048-8702-99EA2DE5ACAE}"/>
              </a:ext>
            </a:extLst>
          </p:cNvPr>
          <p:cNvSpPr txBox="1"/>
          <p:nvPr/>
        </p:nvSpPr>
        <p:spPr>
          <a:xfrm>
            <a:off x="2537556" y="6258403"/>
            <a:ext cx="3941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Continued on next slide</a:t>
            </a:r>
          </a:p>
        </p:txBody>
      </p:sp>
    </p:spTree>
    <p:extLst>
      <p:ext uri="{BB962C8B-B14F-4D97-AF65-F5344CB8AC3E}">
        <p14:creationId xmlns:p14="http://schemas.microsoft.com/office/powerpoint/2010/main" val="130161136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5" grpId="0"/>
      <p:bldP spid="11" grpId="0"/>
      <p:bldP spid="19" grpId="0"/>
      <p:bldP spid="20" grpId="0"/>
      <p:bldP spid="2" grpId="0"/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172682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altLang="en-US" sz="2800" b="1" dirty="0"/>
              <a:t>Coordinates: </a:t>
            </a:r>
            <a:r>
              <a:rPr lang="en-US" altLang="en-US" sz="2800" b="1" dirty="0"/>
              <a:t>Fitness Check</a:t>
            </a:r>
            <a:endParaRPr lang="en-GB" altLang="en-US" sz="2800" b="1" dirty="0"/>
          </a:p>
        </p:txBody>
      </p:sp>
      <p:pic>
        <p:nvPicPr>
          <p:cNvPr id="15374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5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7">
            <a:extLst>
              <a:ext uri="{FF2B5EF4-FFF2-40B4-BE49-F238E27FC236}">
                <a16:creationId xmlns:a16="http://schemas.microsoft.com/office/drawing/2014/main" xmlns="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6632"/>
            <a:ext cx="2207260" cy="1169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Coordinates</a:t>
            </a:r>
          </a:p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Section </a:t>
            </a: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2</a:t>
            </a:r>
            <a:endParaRPr lang="en-US" sz="2000" b="1" kern="1200" dirty="0">
              <a:solidFill>
                <a:schemeClr val="bg1"/>
              </a:solidFill>
              <a:effectLst/>
              <a:latin typeface="Arial"/>
              <a:ea typeface="MS PGothic"/>
              <a:cs typeface="Times New Roman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279642" y="2089995"/>
            <a:ext cx="4248472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/>
              <a:t>b) A ship has coordinates </a:t>
            </a:r>
          </a:p>
          <a:p>
            <a:r>
              <a:rPr lang="en-GB" sz="2400" dirty="0"/>
              <a:t>(–5, 2) at the start of a voyage and coordinates (–6, –5) at the end. Where does it start and where does it finish?</a:t>
            </a:r>
          </a:p>
        </p:txBody>
      </p:sp>
      <p:sp>
        <p:nvSpPr>
          <p:cNvPr id="15" name="TextBox 1"/>
          <p:cNvSpPr txBox="1">
            <a:spLocks noChangeArrowheads="1"/>
          </p:cNvSpPr>
          <p:nvPr/>
        </p:nvSpPr>
        <p:spPr bwMode="auto">
          <a:xfrm>
            <a:off x="2279642" y="4526977"/>
            <a:ext cx="1621201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457200" indent="-457200"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GB" sz="2400" b="1" dirty="0"/>
              <a:t>Solution</a:t>
            </a:r>
          </a:p>
        </p:txBody>
      </p:sp>
      <p:sp>
        <p:nvSpPr>
          <p:cNvPr id="11" name="Rectangle 10"/>
          <p:cNvSpPr/>
          <p:nvPr/>
        </p:nvSpPr>
        <p:spPr>
          <a:xfrm>
            <a:off x="2281067" y="5157192"/>
            <a:ext cx="291634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GB" sz="2400" dirty="0" smtClean="0">
                <a:solidFill>
                  <a:srgbClr val="FF0000"/>
                </a:solidFill>
              </a:rPr>
              <a:t>Broome,  Perth</a:t>
            </a:r>
            <a:endParaRPr lang="en-GB" sz="2400" dirty="0">
              <a:solidFill>
                <a:srgbClr val="FF0000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2258704" y="761008"/>
            <a:ext cx="955504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en-US" sz="2400" dirty="0">
                <a:solidFill>
                  <a:srgbClr val="FF0000"/>
                </a:solidFill>
              </a:rPr>
              <a:t>Here are some questions to check your progress; there are more practice questions if needed.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16080" y="2089995"/>
            <a:ext cx="5101641" cy="4230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7417699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1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Section 2: Review</a:t>
            </a:r>
          </a:p>
        </p:txBody>
      </p:sp>
      <p:pic>
        <p:nvPicPr>
          <p:cNvPr id="15374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4347" y="3305845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5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4347" y="3305845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7">
            <a:extLst>
              <a:ext uri="{FF2B5EF4-FFF2-40B4-BE49-F238E27FC236}">
                <a16:creationId xmlns:a16="http://schemas.microsoft.com/office/drawing/2014/main" xmlns="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62314"/>
            <a:ext cx="2207260" cy="1169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Coordinates</a:t>
            </a:r>
          </a:p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Section 2</a:t>
            </a:r>
          </a:p>
        </p:txBody>
      </p:sp>
      <p:sp>
        <p:nvSpPr>
          <p:cNvPr id="9" name="TextBox 1">
            <a:extLst>
              <a:ext uri="{FF2B5EF4-FFF2-40B4-BE49-F238E27FC236}">
                <a16:creationId xmlns:a16="http://schemas.microsoft.com/office/drawing/2014/main" xmlns="" id="{E7CC74F8-45F4-7F42-8935-A4038D39D3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38934" y="976457"/>
            <a:ext cx="597666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/>
              <a:t>You have completed the </a:t>
            </a:r>
            <a:r>
              <a:rPr lang="en-US" altLang="en-US" sz="2400" b="1" dirty="0"/>
              <a:t>second Section.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680F8782-DF76-DB40-940C-99195A3852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20335" y="1923170"/>
            <a:ext cx="8013863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>
                <a:solidFill>
                  <a:srgbClr val="00B050"/>
                </a:solidFill>
              </a:rPr>
              <a:t>If you have completed and understood this </a:t>
            </a:r>
            <a:r>
              <a:rPr lang="en-US" altLang="en-US" sz="2400" dirty="0" smtClean="0">
                <a:solidFill>
                  <a:srgbClr val="00B050"/>
                </a:solidFill>
              </a:rPr>
              <a:t>section,</a:t>
            </a:r>
            <a:br>
              <a:rPr lang="en-US" altLang="en-US" sz="2400" dirty="0" smtClean="0">
                <a:solidFill>
                  <a:srgbClr val="00B050"/>
                </a:solidFill>
              </a:rPr>
            </a:br>
            <a:r>
              <a:rPr lang="en-US" altLang="en-US" sz="2400" b="1" dirty="0" smtClean="0">
                <a:solidFill>
                  <a:srgbClr val="00B050"/>
                </a:solidFill>
              </a:rPr>
              <a:t>click</a:t>
            </a:r>
            <a:r>
              <a:rPr lang="en-US" altLang="en-US" sz="2400" dirty="0" smtClean="0">
                <a:solidFill>
                  <a:srgbClr val="00B050"/>
                </a:solidFill>
              </a:rPr>
              <a:t> to </a:t>
            </a:r>
            <a:r>
              <a:rPr lang="en-US" altLang="en-US" sz="2400" dirty="0">
                <a:solidFill>
                  <a:srgbClr val="00B050"/>
                </a:solidFill>
              </a:rPr>
              <a:t>start the </a:t>
            </a:r>
            <a:r>
              <a:rPr lang="en-US" altLang="en-US" sz="2400" b="1" dirty="0">
                <a:solidFill>
                  <a:srgbClr val="00B050"/>
                </a:solidFill>
              </a:rPr>
              <a:t>next Section</a:t>
            </a:r>
          </a:p>
        </p:txBody>
      </p:sp>
      <p:sp>
        <p:nvSpPr>
          <p:cNvPr id="11" name="TextBox 2">
            <a:extLst>
              <a:ext uri="{FF2B5EF4-FFF2-40B4-BE49-F238E27FC236}">
                <a16:creationId xmlns:a16="http://schemas.microsoft.com/office/drawing/2014/main" xmlns="" id="{FAF980D4-9FE7-4A48-9CE0-B03EBFC370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61990" y="3108133"/>
            <a:ext cx="7530553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>
                <a:solidFill>
                  <a:srgbClr val="FFC000"/>
                </a:solidFill>
              </a:rPr>
              <a:t>If you need more examples and interactive </a:t>
            </a:r>
            <a:r>
              <a:rPr lang="en-US" altLang="en-US" sz="2400" dirty="0" smtClean="0">
                <a:solidFill>
                  <a:srgbClr val="FFC000"/>
                </a:solidFill>
              </a:rPr>
              <a:t>practice,</a:t>
            </a:r>
            <a:br>
              <a:rPr lang="en-US" altLang="en-US" sz="2400" dirty="0" smtClean="0">
                <a:solidFill>
                  <a:srgbClr val="FFC000"/>
                </a:solidFill>
              </a:rPr>
            </a:br>
            <a:r>
              <a:rPr lang="en-US" altLang="en-US" sz="2400" dirty="0" smtClean="0">
                <a:solidFill>
                  <a:srgbClr val="FFC000"/>
                </a:solidFill>
              </a:rPr>
              <a:t>press </a:t>
            </a:r>
            <a:r>
              <a:rPr lang="en-US" altLang="en-US" sz="2400" b="1" dirty="0">
                <a:solidFill>
                  <a:srgbClr val="FFC000"/>
                </a:solidFill>
              </a:rPr>
              <a:t>here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61145AA3-138E-F040-BCA6-F2E25BC375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77150" y="4581128"/>
            <a:ext cx="7300232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/>
              <a:t>You might also find it helpful to look at:</a:t>
            </a:r>
            <a:endParaRPr lang="en-US" altLang="en-US" sz="2400" b="1" dirty="0">
              <a:solidFill>
                <a:srgbClr val="FF0000"/>
              </a:solidFill>
            </a:endParaRPr>
          </a:p>
          <a:p>
            <a:pPr algn="ctr"/>
            <a:endParaRPr lang="en-US" altLang="en-US" sz="2400" dirty="0">
              <a:solidFill>
                <a:srgbClr val="FF0000"/>
              </a:solidFill>
            </a:endParaRPr>
          </a:p>
          <a:p>
            <a:pPr algn="ctr"/>
            <a:r>
              <a:rPr lang="en-US" altLang="en-US" sz="2400" b="1" dirty="0">
                <a:solidFill>
                  <a:srgbClr val="FF0000"/>
                </a:solidFill>
              </a:rPr>
              <a:t>   Essential Information:</a:t>
            </a:r>
            <a:r>
              <a:rPr lang="en-US" altLang="en-US" sz="2400" dirty="0">
                <a:solidFill>
                  <a:srgbClr val="FF0000"/>
                </a:solidFill>
              </a:rPr>
              <a:t> press </a:t>
            </a:r>
            <a:r>
              <a:rPr lang="en-US" altLang="en-US" sz="2400" b="1" dirty="0">
                <a:solidFill>
                  <a:srgbClr val="FF0000"/>
                </a:solidFill>
              </a:rPr>
              <a:t>here</a:t>
            </a:r>
          </a:p>
          <a:p>
            <a:pPr algn="ctr"/>
            <a:endParaRPr lang="en-US" altLang="en-US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178884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altLang="en-US" sz="2800" b="1" dirty="0"/>
              <a:t>Plotting Straight Lines</a:t>
            </a:r>
          </a:p>
        </p:txBody>
      </p:sp>
      <p:pic>
        <p:nvPicPr>
          <p:cNvPr id="15374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5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7">
            <a:extLst>
              <a:ext uri="{FF2B5EF4-FFF2-40B4-BE49-F238E27FC236}">
                <a16:creationId xmlns:a16="http://schemas.microsoft.com/office/drawing/2014/main" xmlns="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4882" y="116632"/>
            <a:ext cx="2207260" cy="1169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Coordinates</a:t>
            </a:r>
          </a:p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Section </a:t>
            </a: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3</a:t>
            </a:r>
            <a:endParaRPr lang="en-US" sz="2000" b="1" kern="1200" dirty="0">
              <a:solidFill>
                <a:schemeClr val="bg1"/>
              </a:solidFill>
              <a:effectLst/>
              <a:latin typeface="Arial"/>
              <a:ea typeface="MS PGothic"/>
              <a:cs typeface="Times New Roman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279422" y="740978"/>
            <a:ext cx="998474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/>
              <a:t>By calculating values of coordinates you can find points and draw a graph for any relationship, such as </a:t>
            </a:r>
            <a:r>
              <a:rPr lang="en-GB" sz="2400" i="1" dirty="0">
                <a:latin typeface="Times" pitchFamily="2" charset="0"/>
              </a:rPr>
              <a:t>y </a:t>
            </a:r>
            <a:r>
              <a:rPr lang="en-GB" sz="2400" dirty="0"/>
              <a:t>= 2</a:t>
            </a:r>
            <a:r>
              <a:rPr lang="en-GB" sz="2400" i="1" dirty="0">
                <a:latin typeface="Times" pitchFamily="2" charset="0"/>
              </a:rPr>
              <a:t>x</a:t>
            </a:r>
            <a:r>
              <a:rPr lang="en-GB" sz="2400" i="1" dirty="0"/>
              <a:t> </a:t>
            </a:r>
            <a:r>
              <a:rPr lang="en-GB" sz="2400" dirty="0"/>
              <a:t>− 5.</a:t>
            </a:r>
          </a:p>
        </p:txBody>
      </p:sp>
      <p:sp>
        <p:nvSpPr>
          <p:cNvPr id="6" name="Rectangle 5"/>
          <p:cNvSpPr/>
          <p:nvPr/>
        </p:nvSpPr>
        <p:spPr>
          <a:xfrm>
            <a:off x="2279422" y="1599307"/>
            <a:ext cx="179247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GB" sz="2400" b="1" dirty="0">
                <a:solidFill>
                  <a:prstClr val="black"/>
                </a:solidFill>
              </a:rPr>
              <a:t>Example 1 </a:t>
            </a:r>
          </a:p>
        </p:txBody>
      </p:sp>
      <p:sp>
        <p:nvSpPr>
          <p:cNvPr id="11" name="Rectangle 10"/>
          <p:cNvSpPr/>
          <p:nvPr/>
        </p:nvSpPr>
        <p:spPr>
          <a:xfrm>
            <a:off x="2298526" y="1929117"/>
            <a:ext cx="998474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/>
              <a:t>a) Copy and complete the following pairs of coordinates using the relationship </a:t>
            </a:r>
            <a:r>
              <a:rPr lang="en-GB" sz="2400" i="1" dirty="0">
                <a:latin typeface="Times" pitchFamily="2" charset="0"/>
              </a:rPr>
              <a:t>y </a:t>
            </a:r>
            <a:r>
              <a:rPr lang="en-GB" sz="2400" dirty="0">
                <a:latin typeface="Times" pitchFamily="2" charset="0"/>
              </a:rPr>
              <a:t>= </a:t>
            </a:r>
            <a:r>
              <a:rPr lang="en-GB" sz="2400" i="1" dirty="0">
                <a:latin typeface="Times" pitchFamily="2" charset="0"/>
              </a:rPr>
              <a:t>x </a:t>
            </a:r>
            <a:r>
              <a:rPr lang="en-GB" sz="2400" dirty="0"/>
              <a:t>− 2.</a:t>
            </a:r>
          </a:p>
        </p:txBody>
      </p:sp>
      <p:sp>
        <p:nvSpPr>
          <p:cNvPr id="12" name="TextBox 1"/>
          <p:cNvSpPr txBox="1">
            <a:spLocks noChangeArrowheads="1"/>
          </p:cNvSpPr>
          <p:nvPr/>
        </p:nvSpPr>
        <p:spPr bwMode="auto">
          <a:xfrm>
            <a:off x="2246558" y="3726826"/>
            <a:ext cx="1621201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457200" indent="-457200"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GB" sz="2400" b="1" dirty="0" smtClean="0"/>
              <a:t>Solution</a:t>
            </a:r>
            <a:endParaRPr lang="en-GB" sz="2400" b="1" dirty="0"/>
          </a:p>
        </p:txBody>
      </p:sp>
      <p:sp>
        <p:nvSpPr>
          <p:cNvPr id="9" name="Rectangle 8"/>
          <p:cNvSpPr/>
          <p:nvPr/>
        </p:nvSpPr>
        <p:spPr>
          <a:xfrm>
            <a:off x="2279422" y="3228080"/>
            <a:ext cx="1000626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GB" sz="2400" dirty="0">
                <a:solidFill>
                  <a:prstClr val="black"/>
                </a:solidFill>
              </a:rPr>
              <a:t>b) Plot the points on a set of axes and draw a straight line through them.</a:t>
            </a:r>
          </a:p>
        </p:txBody>
      </p:sp>
      <p:sp>
        <p:nvSpPr>
          <p:cNvPr id="10" name="Rectangle 9"/>
          <p:cNvSpPr/>
          <p:nvPr/>
        </p:nvSpPr>
        <p:spPr>
          <a:xfrm>
            <a:off x="4928887" y="2703881"/>
            <a:ext cx="389914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GB" sz="2400" dirty="0">
                <a:solidFill>
                  <a:prstClr val="black"/>
                </a:solidFill>
              </a:rPr>
              <a:t>(4, </a:t>
            </a:r>
            <a:r>
              <a:rPr lang="en-GB" sz="2400" b="1" dirty="0">
                <a:solidFill>
                  <a:prstClr val="black"/>
                </a:solidFill>
              </a:rPr>
              <a:t>?</a:t>
            </a:r>
            <a:r>
              <a:rPr lang="en-GB" sz="2400" dirty="0">
                <a:solidFill>
                  <a:prstClr val="black"/>
                </a:solidFill>
              </a:rPr>
              <a:t> ), 	(1, </a:t>
            </a:r>
            <a:r>
              <a:rPr lang="en-GB" sz="2400" b="1" dirty="0">
                <a:solidFill>
                  <a:prstClr val="black"/>
                </a:solidFill>
              </a:rPr>
              <a:t>?</a:t>
            </a:r>
            <a:r>
              <a:rPr lang="en-GB" sz="2400" dirty="0">
                <a:solidFill>
                  <a:prstClr val="black"/>
                </a:solidFill>
              </a:rPr>
              <a:t> ), 	(–1, </a:t>
            </a:r>
            <a:r>
              <a:rPr lang="en-GB" sz="2400" b="1" dirty="0">
                <a:solidFill>
                  <a:prstClr val="black"/>
                </a:solidFill>
              </a:rPr>
              <a:t>?</a:t>
            </a:r>
            <a:r>
              <a:rPr lang="en-GB" sz="2400" dirty="0">
                <a:solidFill>
                  <a:prstClr val="black"/>
                </a:solidFill>
              </a:rPr>
              <a:t> )</a:t>
            </a:r>
          </a:p>
        </p:txBody>
      </p:sp>
      <p:sp>
        <p:nvSpPr>
          <p:cNvPr id="13" name="Rectangle 12"/>
          <p:cNvSpPr/>
          <p:nvPr/>
        </p:nvSpPr>
        <p:spPr>
          <a:xfrm>
            <a:off x="2255626" y="4163472"/>
            <a:ext cx="919807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AutoNum type="alphaLcParenR"/>
            </a:pPr>
            <a:r>
              <a:rPr lang="en-GB" sz="2400" dirty="0">
                <a:solidFill>
                  <a:srgbClr val="FF0000"/>
                </a:solidFill>
              </a:rPr>
              <a:t>With </a:t>
            </a:r>
            <a:r>
              <a:rPr lang="en-GB" sz="2400" i="1" dirty="0">
                <a:solidFill>
                  <a:srgbClr val="FF0000"/>
                </a:solidFill>
                <a:latin typeface="Times" pitchFamily="2" charset="0"/>
              </a:rPr>
              <a:t>y</a:t>
            </a:r>
            <a:r>
              <a:rPr lang="en-GB" sz="2400" dirty="0">
                <a:solidFill>
                  <a:srgbClr val="FF0000"/>
                </a:solidFill>
                <a:latin typeface="Times" pitchFamily="2" charset="0"/>
              </a:rPr>
              <a:t> = </a:t>
            </a:r>
            <a:r>
              <a:rPr lang="en-GB" sz="2400" i="1" dirty="0">
                <a:solidFill>
                  <a:srgbClr val="FF0000"/>
                </a:solidFill>
                <a:latin typeface="Times" pitchFamily="2" charset="0"/>
              </a:rPr>
              <a:t>x</a:t>
            </a:r>
            <a:r>
              <a:rPr lang="en-GB" sz="2400" dirty="0">
                <a:solidFill>
                  <a:srgbClr val="FF0000"/>
                </a:solidFill>
                <a:latin typeface="Times" pitchFamily="2" charset="0"/>
              </a:rPr>
              <a:t> </a:t>
            </a:r>
            <a:r>
              <a:rPr lang="en-GB" sz="2400" dirty="0">
                <a:solidFill>
                  <a:srgbClr val="FF0000"/>
                </a:solidFill>
              </a:rPr>
              <a:t>− 2, for the first point </a:t>
            </a:r>
            <a:r>
              <a:rPr lang="en-GB" sz="2400" i="1" dirty="0">
                <a:solidFill>
                  <a:srgbClr val="FF0000"/>
                </a:solidFill>
                <a:latin typeface="Times" pitchFamily="2" charset="0"/>
              </a:rPr>
              <a:t>x</a:t>
            </a:r>
            <a:r>
              <a:rPr lang="en-GB" sz="2400" i="1" dirty="0">
                <a:solidFill>
                  <a:srgbClr val="FF0000"/>
                </a:solidFill>
              </a:rPr>
              <a:t> </a:t>
            </a:r>
            <a:r>
              <a:rPr lang="en-GB" sz="2400" dirty="0">
                <a:solidFill>
                  <a:srgbClr val="FF0000"/>
                </a:solidFill>
              </a:rPr>
              <a:t>= 4 , so </a:t>
            </a:r>
            <a:r>
              <a:rPr lang="en-GB" sz="2400" i="1" dirty="0">
                <a:solidFill>
                  <a:srgbClr val="FF0000"/>
                </a:solidFill>
                <a:latin typeface="Times" pitchFamily="2" charset="0"/>
              </a:rPr>
              <a:t>y</a:t>
            </a:r>
            <a:r>
              <a:rPr lang="en-GB" sz="2400" i="1" dirty="0">
                <a:solidFill>
                  <a:srgbClr val="FF0000"/>
                </a:solidFill>
              </a:rPr>
              <a:t> 	</a:t>
            </a:r>
            <a:r>
              <a:rPr lang="en-GB" sz="2400" dirty="0">
                <a:solidFill>
                  <a:srgbClr val="FF0000"/>
                </a:solidFill>
              </a:rPr>
              <a:t>= 4 − 2 = 2</a:t>
            </a:r>
          </a:p>
          <a:p>
            <a:r>
              <a:rPr lang="en-GB" sz="2400" dirty="0">
                <a:solidFill>
                  <a:srgbClr val="FF0000"/>
                </a:solidFill>
              </a:rPr>
              <a:t>      So the first point is (4, 2).</a:t>
            </a:r>
            <a:endParaRPr lang="en-GB" dirty="0">
              <a:solidFill>
                <a:srgbClr val="FF0000"/>
              </a:solidFill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xmlns="" id="{233A71FE-5625-6B40-8731-129DA222DF14}"/>
              </a:ext>
            </a:extLst>
          </p:cNvPr>
          <p:cNvSpPr/>
          <p:nvPr/>
        </p:nvSpPr>
        <p:spPr>
          <a:xfrm>
            <a:off x="2298526" y="5036198"/>
            <a:ext cx="959140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</a:rPr>
              <a:t>     For the second point </a:t>
            </a:r>
            <a:r>
              <a:rPr lang="en-GB" sz="2400" i="1" dirty="0">
                <a:solidFill>
                  <a:srgbClr val="FF0000"/>
                </a:solidFill>
                <a:latin typeface="Times" pitchFamily="2" charset="0"/>
              </a:rPr>
              <a:t>x</a:t>
            </a:r>
            <a:r>
              <a:rPr lang="en-GB" sz="2400" i="1" dirty="0">
                <a:solidFill>
                  <a:srgbClr val="FF0000"/>
                </a:solidFill>
              </a:rPr>
              <a:t> </a:t>
            </a:r>
            <a:r>
              <a:rPr lang="en-GB" sz="2400" dirty="0">
                <a:solidFill>
                  <a:srgbClr val="FF0000"/>
                </a:solidFill>
              </a:rPr>
              <a:t>= 1 , so  </a:t>
            </a:r>
            <a:r>
              <a:rPr lang="en-GB" sz="2400" i="1" dirty="0">
                <a:solidFill>
                  <a:srgbClr val="FF0000"/>
                </a:solidFill>
                <a:latin typeface="Times" pitchFamily="2" charset="0"/>
              </a:rPr>
              <a:t>y</a:t>
            </a:r>
            <a:r>
              <a:rPr lang="en-GB" sz="2400" i="1" dirty="0">
                <a:solidFill>
                  <a:srgbClr val="FF0000"/>
                </a:solidFill>
              </a:rPr>
              <a:t> 	</a:t>
            </a:r>
            <a:r>
              <a:rPr lang="en-GB" sz="2400" dirty="0">
                <a:solidFill>
                  <a:srgbClr val="FF0000"/>
                </a:solidFill>
              </a:rPr>
              <a:t>= 1 − 2  = </a:t>
            </a:r>
            <a:r>
              <a:rPr lang="en-GB" sz="2400" dirty="0" smtClean="0">
                <a:solidFill>
                  <a:srgbClr val="FF0000"/>
                </a:solidFill>
              </a:rPr>
              <a:t>–1</a:t>
            </a:r>
            <a:endParaRPr lang="en-GB" sz="2400" dirty="0">
              <a:solidFill>
                <a:srgbClr val="FF0000"/>
              </a:solidFill>
            </a:endParaRPr>
          </a:p>
          <a:p>
            <a:r>
              <a:rPr lang="en-GB" sz="2400" dirty="0">
                <a:solidFill>
                  <a:srgbClr val="FF0000"/>
                </a:solidFill>
              </a:rPr>
              <a:t>     So the second point is (1, </a:t>
            </a:r>
            <a:r>
              <a:rPr lang="en-GB" sz="2400" dirty="0" smtClean="0">
                <a:solidFill>
                  <a:srgbClr val="FF0000"/>
                </a:solidFill>
              </a:rPr>
              <a:t>–1</a:t>
            </a:r>
            <a:r>
              <a:rPr lang="en-GB" sz="2400" dirty="0">
                <a:solidFill>
                  <a:srgbClr val="FF0000"/>
                </a:solidFill>
              </a:rPr>
              <a:t>).</a:t>
            </a:r>
            <a:endParaRPr lang="en-GB" dirty="0">
              <a:solidFill>
                <a:srgbClr val="FF0000"/>
              </a:solidFill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xmlns="" id="{38EDC44B-B2B8-034A-9436-55676A743711}"/>
              </a:ext>
            </a:extLst>
          </p:cNvPr>
          <p:cNvSpPr/>
          <p:nvPr/>
        </p:nvSpPr>
        <p:spPr>
          <a:xfrm>
            <a:off x="2279422" y="5899451"/>
            <a:ext cx="919807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</a:rPr>
              <a:t>     For the third point </a:t>
            </a:r>
            <a:r>
              <a:rPr lang="en-GB" sz="2400" i="1" dirty="0">
                <a:solidFill>
                  <a:srgbClr val="FF0000"/>
                </a:solidFill>
                <a:latin typeface="Times" pitchFamily="2" charset="0"/>
              </a:rPr>
              <a:t>x</a:t>
            </a:r>
            <a:r>
              <a:rPr lang="en-GB" sz="2400" i="1" dirty="0">
                <a:solidFill>
                  <a:srgbClr val="FF0000"/>
                </a:solidFill>
              </a:rPr>
              <a:t> </a:t>
            </a:r>
            <a:r>
              <a:rPr lang="en-GB" sz="2400" dirty="0">
                <a:solidFill>
                  <a:srgbClr val="FF0000"/>
                </a:solidFill>
              </a:rPr>
              <a:t>= </a:t>
            </a:r>
            <a:r>
              <a:rPr lang="en-GB" sz="2400" dirty="0" smtClean="0">
                <a:solidFill>
                  <a:srgbClr val="FF0000"/>
                </a:solidFill>
              </a:rPr>
              <a:t>–1 </a:t>
            </a:r>
            <a:r>
              <a:rPr lang="en-GB" sz="2400" dirty="0">
                <a:solidFill>
                  <a:srgbClr val="FF0000"/>
                </a:solidFill>
              </a:rPr>
              <a:t>, so    </a:t>
            </a:r>
            <a:r>
              <a:rPr lang="en-GB" sz="2400" i="1" dirty="0">
                <a:solidFill>
                  <a:srgbClr val="FF0000"/>
                </a:solidFill>
                <a:latin typeface="Times" pitchFamily="2" charset="0"/>
              </a:rPr>
              <a:t>y</a:t>
            </a:r>
            <a:r>
              <a:rPr lang="en-GB" sz="2400" i="1" dirty="0">
                <a:solidFill>
                  <a:srgbClr val="FF0000"/>
                </a:solidFill>
              </a:rPr>
              <a:t> 	</a:t>
            </a:r>
            <a:r>
              <a:rPr lang="en-GB" sz="2400" dirty="0">
                <a:solidFill>
                  <a:srgbClr val="FF0000"/>
                </a:solidFill>
              </a:rPr>
              <a:t>= </a:t>
            </a:r>
            <a:r>
              <a:rPr lang="en-GB" sz="2400" dirty="0" smtClean="0">
                <a:solidFill>
                  <a:srgbClr val="FF0000"/>
                </a:solidFill>
              </a:rPr>
              <a:t>–1 </a:t>
            </a:r>
            <a:r>
              <a:rPr lang="en-GB" sz="2400" dirty="0">
                <a:solidFill>
                  <a:srgbClr val="FF0000"/>
                </a:solidFill>
              </a:rPr>
              <a:t>− 2  = </a:t>
            </a:r>
            <a:r>
              <a:rPr lang="en-GB" sz="2400" dirty="0" smtClean="0">
                <a:solidFill>
                  <a:srgbClr val="FF0000"/>
                </a:solidFill>
              </a:rPr>
              <a:t>–3</a:t>
            </a:r>
            <a:endParaRPr lang="en-GB" sz="2400" dirty="0">
              <a:solidFill>
                <a:srgbClr val="FF0000"/>
              </a:solidFill>
            </a:endParaRPr>
          </a:p>
          <a:p>
            <a:r>
              <a:rPr lang="en-GB" sz="2400" dirty="0">
                <a:solidFill>
                  <a:srgbClr val="FF0000"/>
                </a:solidFill>
              </a:rPr>
              <a:t>     So the third point is </a:t>
            </a:r>
            <a:r>
              <a:rPr lang="en-GB" sz="2400" dirty="0" smtClean="0">
                <a:solidFill>
                  <a:srgbClr val="FF0000"/>
                </a:solidFill>
              </a:rPr>
              <a:t>(–1</a:t>
            </a:r>
            <a:r>
              <a:rPr lang="en-GB" sz="2400" dirty="0">
                <a:solidFill>
                  <a:srgbClr val="FF0000"/>
                </a:solidFill>
              </a:rPr>
              <a:t>, </a:t>
            </a:r>
            <a:r>
              <a:rPr lang="en-GB" sz="2400" dirty="0" smtClean="0">
                <a:solidFill>
                  <a:srgbClr val="FF0000"/>
                </a:solidFill>
              </a:rPr>
              <a:t>–3</a:t>
            </a:r>
            <a:r>
              <a:rPr lang="en-GB" sz="2400" dirty="0">
                <a:solidFill>
                  <a:srgbClr val="FF0000"/>
                </a:solidFill>
              </a:rPr>
              <a:t>).</a:t>
            </a:r>
            <a:endParaRPr lang="en-GB" dirty="0">
              <a:solidFill>
                <a:srgbClr val="FF000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467D0C11-3B77-1C43-9B40-002B352F2606}"/>
              </a:ext>
            </a:extLst>
          </p:cNvPr>
          <p:cNvSpPr txBox="1"/>
          <p:nvPr/>
        </p:nvSpPr>
        <p:spPr>
          <a:xfrm>
            <a:off x="8976320" y="6381328"/>
            <a:ext cx="309634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Continued on next slide</a:t>
            </a:r>
          </a:p>
        </p:txBody>
      </p:sp>
    </p:spTree>
    <p:extLst>
      <p:ext uri="{BB962C8B-B14F-4D97-AF65-F5344CB8AC3E}">
        <p14:creationId xmlns:p14="http://schemas.microsoft.com/office/powerpoint/2010/main" val="26564558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/>
      <p:bldP spid="11" grpId="0"/>
      <p:bldP spid="12" grpId="0"/>
      <p:bldP spid="9" grpId="0"/>
      <p:bldP spid="10" grpId="0"/>
      <p:bldP spid="13" grpId="0"/>
      <p:bldP spid="16" grpId="0"/>
      <p:bldP spid="17" grpId="0"/>
      <p:bldP spid="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</a:pPr>
            <a:r>
              <a:rPr lang="en-GB" altLang="en-US" sz="2800" b="1" dirty="0"/>
              <a:t>Plotting Straight Lines: Examples</a:t>
            </a:r>
          </a:p>
        </p:txBody>
      </p:sp>
      <p:pic>
        <p:nvPicPr>
          <p:cNvPr id="15374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5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7">
            <a:extLst>
              <a:ext uri="{FF2B5EF4-FFF2-40B4-BE49-F238E27FC236}">
                <a16:creationId xmlns:a16="http://schemas.microsoft.com/office/drawing/2014/main" xmlns="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225" y="99308"/>
            <a:ext cx="2207260" cy="1169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Coordinates</a:t>
            </a:r>
          </a:p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Section </a:t>
            </a: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3</a:t>
            </a:r>
            <a:endParaRPr lang="en-US" sz="2000" b="1" kern="1200" dirty="0">
              <a:solidFill>
                <a:schemeClr val="bg1"/>
              </a:solidFill>
              <a:effectLst/>
              <a:latin typeface="Arial"/>
              <a:ea typeface="MS PGothic"/>
              <a:cs typeface="Times New Roman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219485" y="684084"/>
            <a:ext cx="325602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GB" sz="2400" b="1" dirty="0">
                <a:solidFill>
                  <a:prstClr val="black"/>
                </a:solidFill>
              </a:rPr>
              <a:t>S</a:t>
            </a:r>
            <a:r>
              <a:rPr lang="en-GB" sz="2400" b="1" dirty="0"/>
              <a:t>olution</a:t>
            </a:r>
            <a:r>
              <a:rPr lang="en-GB" sz="2400" b="1" dirty="0">
                <a:solidFill>
                  <a:prstClr val="black"/>
                </a:solidFill>
              </a:rPr>
              <a:t> (continued) </a:t>
            </a:r>
          </a:p>
        </p:txBody>
      </p:sp>
      <p:sp>
        <p:nvSpPr>
          <p:cNvPr id="11" name="Rectangle 10"/>
          <p:cNvSpPr/>
          <p:nvPr/>
        </p:nvSpPr>
        <p:spPr>
          <a:xfrm>
            <a:off x="2245330" y="1151303"/>
            <a:ext cx="543484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/>
              <a:t>b) 	</a:t>
            </a:r>
            <a:r>
              <a:rPr lang="en-GB" sz="2400" dirty="0">
                <a:solidFill>
                  <a:srgbClr val="FF0000"/>
                </a:solidFill>
              </a:rPr>
              <a:t>The points can be plotted, as 	shown on the right.</a:t>
            </a:r>
          </a:p>
        </p:txBody>
      </p:sp>
      <p:sp>
        <p:nvSpPr>
          <p:cNvPr id="8" name="Rectangle 7"/>
          <p:cNvSpPr/>
          <p:nvPr/>
        </p:nvSpPr>
        <p:spPr>
          <a:xfrm>
            <a:off x="2245330" y="2142221"/>
            <a:ext cx="561693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GB" sz="2400" dirty="0">
                <a:solidFill>
                  <a:prstClr val="black"/>
                </a:solidFill>
              </a:rPr>
              <a:t>c) 	</a:t>
            </a:r>
            <a:r>
              <a:rPr lang="en-GB" sz="2400" dirty="0">
                <a:solidFill>
                  <a:srgbClr val="FF0000"/>
                </a:solidFill>
              </a:rPr>
              <a:t>Then a straight line can be drawn 	through these points, as below.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84232" y="1145749"/>
            <a:ext cx="3698882" cy="3654938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99656" y="3100653"/>
            <a:ext cx="3662618" cy="3663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844329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</a:pPr>
            <a:r>
              <a:rPr lang="en-GB" altLang="en-US" sz="2800" b="1" dirty="0"/>
              <a:t>Plotting Straight Lines: Examples</a:t>
            </a:r>
          </a:p>
        </p:txBody>
      </p:sp>
      <p:pic>
        <p:nvPicPr>
          <p:cNvPr id="15374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5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7">
            <a:extLst>
              <a:ext uri="{FF2B5EF4-FFF2-40B4-BE49-F238E27FC236}">
                <a16:creationId xmlns:a16="http://schemas.microsoft.com/office/drawing/2014/main" xmlns="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99308"/>
            <a:ext cx="2207260" cy="1169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Coordinates</a:t>
            </a:r>
          </a:p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Section </a:t>
            </a: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3</a:t>
            </a:r>
            <a:endParaRPr lang="en-US" sz="2000" b="1" kern="1200" dirty="0">
              <a:solidFill>
                <a:schemeClr val="bg1"/>
              </a:solidFill>
              <a:effectLst/>
              <a:latin typeface="Arial"/>
              <a:ea typeface="MS PGothic"/>
              <a:cs typeface="Times New Roman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227024" y="684084"/>
            <a:ext cx="179247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GB" sz="2400" b="1" dirty="0">
                <a:solidFill>
                  <a:prstClr val="black"/>
                </a:solidFill>
              </a:rPr>
              <a:t>Example 2 </a:t>
            </a:r>
          </a:p>
        </p:txBody>
      </p:sp>
      <p:sp>
        <p:nvSpPr>
          <p:cNvPr id="11" name="Rectangle 10"/>
          <p:cNvSpPr/>
          <p:nvPr/>
        </p:nvSpPr>
        <p:spPr>
          <a:xfrm>
            <a:off x="2245330" y="1177384"/>
            <a:ext cx="998474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/>
              <a:t>Draw the graph of </a:t>
            </a:r>
            <a:r>
              <a:rPr lang="en-GB" sz="2400" i="1" dirty="0">
                <a:latin typeface="Times" pitchFamily="2" charset="0"/>
              </a:rPr>
              <a:t>y</a:t>
            </a:r>
            <a:r>
              <a:rPr lang="en-GB" sz="2400" i="1" dirty="0"/>
              <a:t> </a:t>
            </a:r>
            <a:r>
              <a:rPr lang="en-GB" sz="2400" dirty="0"/>
              <a:t>= 2</a:t>
            </a:r>
            <a:r>
              <a:rPr lang="en-GB" sz="2400" i="1" dirty="0">
                <a:latin typeface="Times" pitchFamily="2" charset="0"/>
              </a:rPr>
              <a:t>x</a:t>
            </a:r>
            <a:r>
              <a:rPr lang="en-GB" sz="2400" i="1" dirty="0"/>
              <a:t> </a:t>
            </a:r>
            <a:r>
              <a:rPr lang="en-GB" sz="2400" dirty="0"/>
              <a:t>− 1.</a:t>
            </a:r>
          </a:p>
        </p:txBody>
      </p:sp>
      <p:sp>
        <p:nvSpPr>
          <p:cNvPr id="12" name="TextBox 1"/>
          <p:cNvSpPr txBox="1">
            <a:spLocks noChangeArrowheads="1"/>
          </p:cNvSpPr>
          <p:nvPr/>
        </p:nvSpPr>
        <p:spPr bwMode="auto">
          <a:xfrm>
            <a:off x="2214737" y="1719909"/>
            <a:ext cx="1621201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457200" indent="-457200"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GB" sz="2400" b="1" dirty="0"/>
              <a:t>Solution</a:t>
            </a:r>
          </a:p>
        </p:txBody>
      </p:sp>
      <p:sp>
        <p:nvSpPr>
          <p:cNvPr id="10" name="Rectangle 9"/>
          <p:cNvSpPr/>
          <p:nvPr/>
        </p:nvSpPr>
        <p:spPr>
          <a:xfrm>
            <a:off x="2227024" y="2194206"/>
            <a:ext cx="948610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</a:rPr>
              <a:t>The first step is to find the coordinates of three points on the line. Choose any three </a:t>
            </a:r>
            <a:r>
              <a:rPr lang="en-GB" sz="2400" i="1" dirty="0">
                <a:solidFill>
                  <a:srgbClr val="FF0000"/>
                </a:solidFill>
                <a:latin typeface="Times" pitchFamily="2" charset="0"/>
              </a:rPr>
              <a:t>x</a:t>
            </a:r>
            <a:r>
              <a:rPr lang="en-GB" sz="2400" dirty="0">
                <a:solidFill>
                  <a:srgbClr val="FF0000"/>
                </a:solidFill>
              </a:rPr>
              <a:t>-values for the coordinates. Three possible values are given below:</a:t>
            </a:r>
          </a:p>
          <a:p>
            <a:pPr lvl="0"/>
            <a:r>
              <a:rPr lang="en-GB" sz="2400" dirty="0">
                <a:solidFill>
                  <a:srgbClr val="FF0000"/>
                </a:solidFill>
              </a:rPr>
              <a:t>                                      (4, </a:t>
            </a:r>
            <a:r>
              <a:rPr lang="en-GB" sz="2400" b="1" dirty="0">
                <a:solidFill>
                  <a:srgbClr val="FF0000"/>
                </a:solidFill>
              </a:rPr>
              <a:t>?</a:t>
            </a:r>
            <a:r>
              <a:rPr lang="en-GB" sz="2400" dirty="0">
                <a:solidFill>
                  <a:srgbClr val="FF0000"/>
                </a:solidFill>
              </a:rPr>
              <a:t> ), 	(2, </a:t>
            </a:r>
            <a:r>
              <a:rPr lang="en-GB" sz="2400" b="1" dirty="0">
                <a:solidFill>
                  <a:srgbClr val="FF0000"/>
                </a:solidFill>
              </a:rPr>
              <a:t>?</a:t>
            </a:r>
            <a:r>
              <a:rPr lang="en-GB" sz="2400" dirty="0">
                <a:solidFill>
                  <a:srgbClr val="FF0000"/>
                </a:solidFill>
              </a:rPr>
              <a:t> ), 	(–2, </a:t>
            </a:r>
            <a:r>
              <a:rPr lang="en-GB" sz="2400" b="1" dirty="0">
                <a:solidFill>
                  <a:srgbClr val="FF0000"/>
                </a:solidFill>
              </a:rPr>
              <a:t>?</a:t>
            </a:r>
            <a:r>
              <a:rPr lang="en-GB" sz="2400" dirty="0">
                <a:solidFill>
                  <a:srgbClr val="FF0000"/>
                </a:solidFill>
              </a:rPr>
              <a:t> )</a:t>
            </a:r>
          </a:p>
        </p:txBody>
      </p:sp>
      <p:sp>
        <p:nvSpPr>
          <p:cNvPr id="13" name="Rectangle 12"/>
          <p:cNvSpPr/>
          <p:nvPr/>
        </p:nvSpPr>
        <p:spPr>
          <a:xfrm>
            <a:off x="2245330" y="3903524"/>
            <a:ext cx="919807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</a:rPr>
              <a:t>With </a:t>
            </a:r>
            <a:r>
              <a:rPr lang="en-GB" sz="2400" i="1" dirty="0">
                <a:solidFill>
                  <a:srgbClr val="FF0000"/>
                </a:solidFill>
                <a:latin typeface="Times" pitchFamily="2" charset="0"/>
              </a:rPr>
              <a:t>y</a:t>
            </a:r>
            <a:r>
              <a:rPr lang="en-GB" sz="2400" dirty="0">
                <a:solidFill>
                  <a:srgbClr val="FF0000"/>
                </a:solidFill>
              </a:rPr>
              <a:t> = 2</a:t>
            </a:r>
            <a:r>
              <a:rPr lang="en-GB" sz="2400" i="1" dirty="0">
                <a:solidFill>
                  <a:srgbClr val="FF0000"/>
                </a:solidFill>
                <a:latin typeface="Times" pitchFamily="2" charset="0"/>
              </a:rPr>
              <a:t>x</a:t>
            </a:r>
            <a:r>
              <a:rPr lang="en-GB" sz="2400" dirty="0">
                <a:solidFill>
                  <a:srgbClr val="FF0000"/>
                </a:solidFill>
              </a:rPr>
              <a:t> − 1, for the first point </a:t>
            </a:r>
            <a:r>
              <a:rPr lang="en-GB" sz="2400" i="1" dirty="0">
                <a:solidFill>
                  <a:srgbClr val="FF0000"/>
                </a:solidFill>
                <a:latin typeface="Times" pitchFamily="2" charset="0"/>
              </a:rPr>
              <a:t>x</a:t>
            </a:r>
            <a:r>
              <a:rPr lang="en-GB" sz="2400" i="1" dirty="0">
                <a:solidFill>
                  <a:srgbClr val="FF0000"/>
                </a:solidFill>
              </a:rPr>
              <a:t> </a:t>
            </a:r>
            <a:r>
              <a:rPr lang="en-GB" sz="2400" dirty="0">
                <a:solidFill>
                  <a:srgbClr val="FF0000"/>
                </a:solidFill>
              </a:rPr>
              <a:t>= 4,  </a:t>
            </a:r>
            <a:r>
              <a:rPr lang="en-GB" sz="2400" i="1" dirty="0">
                <a:solidFill>
                  <a:srgbClr val="FF0000"/>
                </a:solidFill>
              </a:rPr>
              <a:t> </a:t>
            </a:r>
            <a:r>
              <a:rPr lang="en-GB" sz="2400" i="1" dirty="0">
                <a:solidFill>
                  <a:srgbClr val="FF0000"/>
                </a:solidFill>
                <a:latin typeface="Times" pitchFamily="2" charset="0"/>
              </a:rPr>
              <a:t>y</a:t>
            </a:r>
            <a:r>
              <a:rPr lang="en-GB" sz="2400" i="1" dirty="0">
                <a:solidFill>
                  <a:srgbClr val="FF0000"/>
                </a:solidFill>
              </a:rPr>
              <a:t> </a:t>
            </a:r>
            <a:r>
              <a:rPr lang="en-GB" sz="2400" dirty="0">
                <a:solidFill>
                  <a:srgbClr val="FF0000"/>
                </a:solidFill>
              </a:rPr>
              <a:t>= 2×4 − 1 = 7</a:t>
            </a:r>
          </a:p>
          <a:p>
            <a:r>
              <a:rPr lang="en-GB" sz="2400" dirty="0">
                <a:solidFill>
                  <a:srgbClr val="FF0000"/>
                </a:solidFill>
              </a:rPr>
              <a:t>So the first point is (4, 7).</a:t>
            </a:r>
            <a:endParaRPr lang="en-GB" dirty="0">
              <a:solidFill>
                <a:srgbClr val="FF0000"/>
              </a:solidFill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xmlns="" id="{C4858267-2D35-AA49-96B7-AC7C0C934FB0}"/>
              </a:ext>
            </a:extLst>
          </p:cNvPr>
          <p:cNvSpPr/>
          <p:nvPr/>
        </p:nvSpPr>
        <p:spPr>
          <a:xfrm>
            <a:off x="2245330" y="4848127"/>
            <a:ext cx="919807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</a:rPr>
              <a:t>For the second point </a:t>
            </a:r>
            <a:r>
              <a:rPr lang="en-GB" sz="2400" i="1" dirty="0">
                <a:solidFill>
                  <a:srgbClr val="FF0000"/>
                </a:solidFill>
                <a:latin typeface="Times" pitchFamily="2" charset="0"/>
              </a:rPr>
              <a:t>x</a:t>
            </a:r>
            <a:r>
              <a:rPr lang="en-GB" sz="2400" i="1" dirty="0">
                <a:solidFill>
                  <a:srgbClr val="FF0000"/>
                </a:solidFill>
              </a:rPr>
              <a:t> </a:t>
            </a:r>
            <a:r>
              <a:rPr lang="en-GB" sz="2400" dirty="0">
                <a:solidFill>
                  <a:srgbClr val="FF0000"/>
                </a:solidFill>
              </a:rPr>
              <a:t>= 2 , so    </a:t>
            </a:r>
            <a:r>
              <a:rPr lang="en-GB" sz="2400" i="1" dirty="0">
                <a:solidFill>
                  <a:srgbClr val="FF0000"/>
                </a:solidFill>
                <a:latin typeface="Times" pitchFamily="2" charset="0"/>
              </a:rPr>
              <a:t>y</a:t>
            </a:r>
            <a:r>
              <a:rPr lang="en-GB" sz="2400" i="1" dirty="0">
                <a:solidFill>
                  <a:srgbClr val="FF0000"/>
                </a:solidFill>
              </a:rPr>
              <a:t> </a:t>
            </a:r>
            <a:r>
              <a:rPr lang="en-GB" sz="2400" dirty="0">
                <a:solidFill>
                  <a:srgbClr val="FF0000"/>
                </a:solidFill>
              </a:rPr>
              <a:t>= 2×2 − 1 = 3</a:t>
            </a:r>
          </a:p>
          <a:p>
            <a:r>
              <a:rPr lang="en-GB" sz="2400" dirty="0">
                <a:solidFill>
                  <a:srgbClr val="FF0000"/>
                </a:solidFill>
              </a:rPr>
              <a:t>So the second point is (2, 3).</a:t>
            </a:r>
            <a:endParaRPr lang="en-GB" dirty="0">
              <a:solidFill>
                <a:srgbClr val="FF0000"/>
              </a:solidFill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xmlns="" id="{1088857E-44AA-A24A-A39D-2FCE3DEB9BE1}"/>
              </a:ext>
            </a:extLst>
          </p:cNvPr>
          <p:cNvSpPr/>
          <p:nvPr/>
        </p:nvSpPr>
        <p:spPr>
          <a:xfrm>
            <a:off x="2245330" y="5792730"/>
            <a:ext cx="919807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</a:rPr>
              <a:t>For the third point </a:t>
            </a:r>
            <a:r>
              <a:rPr lang="en-GB" sz="2400" i="1" dirty="0">
                <a:solidFill>
                  <a:srgbClr val="FF0000"/>
                </a:solidFill>
                <a:latin typeface="Times" pitchFamily="2" charset="0"/>
              </a:rPr>
              <a:t>x</a:t>
            </a:r>
            <a:r>
              <a:rPr lang="en-GB" sz="2400" i="1" dirty="0">
                <a:solidFill>
                  <a:srgbClr val="FF0000"/>
                </a:solidFill>
              </a:rPr>
              <a:t> </a:t>
            </a:r>
            <a:r>
              <a:rPr lang="en-GB" sz="2400" dirty="0">
                <a:solidFill>
                  <a:srgbClr val="FF0000"/>
                </a:solidFill>
              </a:rPr>
              <a:t>= </a:t>
            </a:r>
            <a:r>
              <a:rPr lang="en-GB" sz="2400" dirty="0" smtClean="0">
                <a:solidFill>
                  <a:srgbClr val="FF0000"/>
                </a:solidFill>
              </a:rPr>
              <a:t>−2 </a:t>
            </a:r>
            <a:r>
              <a:rPr lang="en-GB" sz="2400" dirty="0">
                <a:solidFill>
                  <a:srgbClr val="FF0000"/>
                </a:solidFill>
              </a:rPr>
              <a:t>, so   </a:t>
            </a:r>
            <a:r>
              <a:rPr lang="en-GB" sz="2400" i="1" dirty="0">
                <a:solidFill>
                  <a:srgbClr val="FF0000"/>
                </a:solidFill>
                <a:latin typeface="Times" pitchFamily="2" charset="0"/>
              </a:rPr>
              <a:t>y</a:t>
            </a:r>
            <a:r>
              <a:rPr lang="en-GB" sz="2400" i="1" dirty="0">
                <a:solidFill>
                  <a:srgbClr val="FF0000"/>
                </a:solidFill>
              </a:rPr>
              <a:t> </a:t>
            </a:r>
            <a:r>
              <a:rPr lang="en-GB" sz="2400" dirty="0">
                <a:solidFill>
                  <a:srgbClr val="FF0000"/>
                </a:solidFill>
              </a:rPr>
              <a:t>= 2× </a:t>
            </a:r>
            <a:r>
              <a:rPr lang="en-GB" sz="2400" dirty="0" smtClean="0">
                <a:solidFill>
                  <a:srgbClr val="FF0000"/>
                </a:solidFill>
              </a:rPr>
              <a:t>−2 </a:t>
            </a:r>
            <a:r>
              <a:rPr lang="en-GB" sz="2400" dirty="0">
                <a:solidFill>
                  <a:srgbClr val="FF0000"/>
                </a:solidFill>
              </a:rPr>
              <a:t>− 1 = </a:t>
            </a:r>
            <a:r>
              <a:rPr lang="en-GB" sz="2400" dirty="0" smtClean="0">
                <a:solidFill>
                  <a:srgbClr val="FF0000"/>
                </a:solidFill>
              </a:rPr>
              <a:t>–5</a:t>
            </a:r>
            <a:endParaRPr lang="en-GB" sz="2400" dirty="0">
              <a:solidFill>
                <a:srgbClr val="FF0000"/>
              </a:solidFill>
            </a:endParaRPr>
          </a:p>
          <a:p>
            <a:r>
              <a:rPr lang="en-GB" sz="2400" dirty="0">
                <a:solidFill>
                  <a:srgbClr val="FF0000"/>
                </a:solidFill>
              </a:rPr>
              <a:t>So the third point is (</a:t>
            </a:r>
            <a:r>
              <a:rPr lang="en-GB" sz="2400" dirty="0" smtClean="0">
                <a:solidFill>
                  <a:srgbClr val="FF0000"/>
                </a:solidFill>
              </a:rPr>
              <a:t>−2</a:t>
            </a:r>
            <a:r>
              <a:rPr lang="en-GB" sz="2400" dirty="0">
                <a:solidFill>
                  <a:srgbClr val="FF0000"/>
                </a:solidFill>
              </a:rPr>
              <a:t>, </a:t>
            </a:r>
            <a:r>
              <a:rPr lang="en-GB" sz="2400" dirty="0" smtClean="0">
                <a:solidFill>
                  <a:srgbClr val="FF0000"/>
                </a:solidFill>
              </a:rPr>
              <a:t>−5</a:t>
            </a:r>
            <a:r>
              <a:rPr lang="en-GB" sz="2400" dirty="0">
                <a:solidFill>
                  <a:srgbClr val="FF0000"/>
                </a:solidFill>
              </a:rPr>
              <a:t>).</a:t>
            </a:r>
            <a:endParaRPr lang="en-GB" dirty="0">
              <a:solidFill>
                <a:srgbClr val="FF0000"/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xmlns="" id="{1F25A6E5-5DF7-0C44-A24F-A63E67D07981}"/>
              </a:ext>
            </a:extLst>
          </p:cNvPr>
          <p:cNvSpPr txBox="1"/>
          <p:nvPr/>
        </p:nvSpPr>
        <p:spPr>
          <a:xfrm>
            <a:off x="8976320" y="6381328"/>
            <a:ext cx="309634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Continued on next slide</a:t>
            </a:r>
          </a:p>
        </p:txBody>
      </p:sp>
    </p:spTree>
    <p:extLst>
      <p:ext uri="{BB962C8B-B14F-4D97-AF65-F5344CB8AC3E}">
        <p14:creationId xmlns:p14="http://schemas.microsoft.com/office/powerpoint/2010/main" val="409217549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1" grpId="0"/>
      <p:bldP spid="12" grpId="0"/>
      <p:bldP spid="10" grpId="0"/>
      <p:bldP spid="13" grpId="0" build="p"/>
      <p:bldP spid="14" grpId="0"/>
      <p:bldP spid="15" grpId="0"/>
      <p:bldP spid="16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</a:pPr>
            <a:r>
              <a:rPr lang="en-GB" altLang="en-US" sz="2800" b="1" dirty="0"/>
              <a:t>Plotting Straight Lines: Examples</a:t>
            </a:r>
          </a:p>
        </p:txBody>
      </p:sp>
      <p:pic>
        <p:nvPicPr>
          <p:cNvPr id="15374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5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7">
            <a:extLst>
              <a:ext uri="{FF2B5EF4-FFF2-40B4-BE49-F238E27FC236}">
                <a16:creationId xmlns:a16="http://schemas.microsoft.com/office/drawing/2014/main" xmlns="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75408"/>
            <a:ext cx="2207260" cy="1169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Coordinates</a:t>
            </a:r>
          </a:p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Section </a:t>
            </a: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3</a:t>
            </a:r>
            <a:endParaRPr lang="en-US" sz="2000" b="1" kern="1200" dirty="0">
              <a:solidFill>
                <a:schemeClr val="bg1"/>
              </a:solidFill>
              <a:effectLst/>
              <a:latin typeface="Arial"/>
              <a:ea typeface="MS PGothic"/>
              <a:cs typeface="Times New Roman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219485" y="684084"/>
            <a:ext cx="325602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GB" sz="2400" b="1" dirty="0">
                <a:solidFill>
                  <a:prstClr val="black"/>
                </a:solidFill>
              </a:rPr>
              <a:t>S</a:t>
            </a:r>
            <a:r>
              <a:rPr lang="en-GB" sz="2400" b="1" dirty="0"/>
              <a:t>olution</a:t>
            </a:r>
            <a:r>
              <a:rPr lang="en-GB" sz="2400" b="1" dirty="0">
                <a:solidFill>
                  <a:prstClr val="black"/>
                </a:solidFill>
              </a:rPr>
              <a:t> (continued) </a:t>
            </a:r>
          </a:p>
        </p:txBody>
      </p:sp>
      <p:sp>
        <p:nvSpPr>
          <p:cNvPr id="11" name="Rectangle 10"/>
          <p:cNvSpPr/>
          <p:nvPr/>
        </p:nvSpPr>
        <p:spPr>
          <a:xfrm>
            <a:off x="2248734" y="1254889"/>
            <a:ext cx="4570750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/>
              <a:t>So three coordinates which lie on the line are:</a:t>
            </a:r>
          </a:p>
          <a:p>
            <a:endParaRPr lang="en-GB" sz="2400" dirty="0">
              <a:solidFill>
                <a:srgbClr val="FF0000"/>
              </a:solidFill>
            </a:endParaRPr>
          </a:p>
          <a:p>
            <a:r>
              <a:rPr lang="en-GB" sz="2400" dirty="0">
                <a:solidFill>
                  <a:srgbClr val="FF0000"/>
                </a:solidFill>
              </a:rPr>
              <a:t>(4, 7), (2, 3) and (</a:t>
            </a:r>
            <a:r>
              <a:rPr lang="en-GB" sz="2400" dirty="0" smtClean="0">
                <a:solidFill>
                  <a:srgbClr val="FF0000"/>
                </a:solidFill>
              </a:rPr>
              <a:t>−2</a:t>
            </a:r>
            <a:r>
              <a:rPr lang="en-GB" sz="2400" dirty="0">
                <a:solidFill>
                  <a:srgbClr val="FF0000"/>
                </a:solidFill>
              </a:rPr>
              <a:t>, </a:t>
            </a:r>
            <a:r>
              <a:rPr lang="en-GB" sz="2400" dirty="0" smtClean="0">
                <a:solidFill>
                  <a:srgbClr val="FF0000"/>
                </a:solidFill>
              </a:rPr>
              <a:t>−5</a:t>
            </a:r>
            <a:r>
              <a:rPr lang="en-GB" sz="2400" dirty="0">
                <a:solidFill>
                  <a:srgbClr val="FF0000"/>
                </a:solidFill>
              </a:rPr>
              <a:t>)</a:t>
            </a:r>
          </a:p>
          <a:p>
            <a:endParaRPr lang="en-GB" sz="2400" dirty="0">
              <a:solidFill>
                <a:srgbClr val="FF0000"/>
              </a:solidFill>
            </a:endParaRPr>
          </a:p>
          <a:p>
            <a:r>
              <a:rPr lang="en-GB" sz="2400" dirty="0">
                <a:solidFill>
                  <a:srgbClr val="FF0000"/>
                </a:solidFill>
              </a:rPr>
              <a:t>These points can now be plotted, as shown on the axes on the right.</a:t>
            </a:r>
          </a:p>
          <a:p>
            <a:endParaRPr lang="en-GB" sz="2400" dirty="0">
              <a:solidFill>
                <a:srgbClr val="FF0000"/>
              </a:solidFill>
            </a:endParaRPr>
          </a:p>
          <a:p>
            <a:r>
              <a:rPr lang="en-GB" sz="2400" dirty="0">
                <a:solidFill>
                  <a:srgbClr val="FF0000"/>
                </a:solidFill>
              </a:rPr>
              <a:t>Then a straight line can be drawn through them.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92144" y="1145749"/>
            <a:ext cx="3923732" cy="5493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0347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uiExpand="1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</a:pPr>
            <a:r>
              <a:rPr lang="en-GB" altLang="en-US" sz="2800" b="1" dirty="0"/>
              <a:t>Plotting Straight Lines: Fitness Check</a:t>
            </a:r>
          </a:p>
        </p:txBody>
      </p:sp>
      <p:pic>
        <p:nvPicPr>
          <p:cNvPr id="15374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5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7">
            <a:extLst>
              <a:ext uri="{FF2B5EF4-FFF2-40B4-BE49-F238E27FC236}">
                <a16:creationId xmlns:a16="http://schemas.microsoft.com/office/drawing/2014/main" xmlns="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6632"/>
            <a:ext cx="2207260" cy="1169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Coordinates</a:t>
            </a:r>
          </a:p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Section </a:t>
            </a: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3</a:t>
            </a:r>
            <a:endParaRPr lang="en-US" sz="2000" b="1" kern="1200" dirty="0">
              <a:solidFill>
                <a:schemeClr val="bg1"/>
              </a:solidFill>
              <a:effectLst/>
              <a:latin typeface="Arial"/>
              <a:ea typeface="MS PGothic"/>
              <a:cs typeface="Times New Roman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2293982" y="4883583"/>
            <a:ext cx="457075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</a:rPr>
              <a:t>1.  (4, 10), (2, 4) and (</a:t>
            </a:r>
            <a:r>
              <a:rPr lang="en-GB" sz="2400" dirty="0" smtClean="0">
                <a:solidFill>
                  <a:srgbClr val="FF0000"/>
                </a:solidFill>
              </a:rPr>
              <a:t>−2</a:t>
            </a:r>
            <a:r>
              <a:rPr lang="en-GB" sz="2400" dirty="0">
                <a:solidFill>
                  <a:srgbClr val="FF0000"/>
                </a:solidFill>
              </a:rPr>
              <a:t>, </a:t>
            </a:r>
            <a:r>
              <a:rPr lang="en-GB" sz="2400" dirty="0" smtClean="0">
                <a:solidFill>
                  <a:srgbClr val="FF0000"/>
                </a:solidFill>
              </a:rPr>
              <a:t>−8</a:t>
            </a:r>
            <a:r>
              <a:rPr lang="en-GB" sz="2400" dirty="0">
                <a:solidFill>
                  <a:srgbClr val="FF0000"/>
                </a:solidFill>
              </a:rPr>
              <a:t>)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03025" y="1944890"/>
            <a:ext cx="4152954" cy="4174698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27702FD5-F6F2-FF41-B24B-F9899A75A6E0}"/>
              </a:ext>
            </a:extLst>
          </p:cNvPr>
          <p:cNvSpPr/>
          <p:nvPr/>
        </p:nvSpPr>
        <p:spPr>
          <a:xfrm>
            <a:off x="2301600" y="633119"/>
            <a:ext cx="955504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en-US" sz="2400" dirty="0">
                <a:solidFill>
                  <a:srgbClr val="FF0000"/>
                </a:solidFill>
              </a:rPr>
              <a:t>Here are some questions to check your progress; there are more practice questions if needed.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xmlns="" id="{004F69AE-2192-9847-A9AF-AB5F57B978A7}"/>
              </a:ext>
            </a:extLst>
          </p:cNvPr>
          <p:cNvSpPr/>
          <p:nvPr/>
        </p:nvSpPr>
        <p:spPr>
          <a:xfrm>
            <a:off x="2269790" y="1944890"/>
            <a:ext cx="5733235" cy="20928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/>
              <a:t>1.   Use the relationship </a:t>
            </a:r>
            <a:r>
              <a:rPr lang="en-GB" sz="2400" i="1" dirty="0">
                <a:latin typeface="Times" pitchFamily="2" charset="0"/>
              </a:rPr>
              <a:t>y</a:t>
            </a:r>
            <a:r>
              <a:rPr lang="en-GB" sz="2400" i="1" dirty="0"/>
              <a:t> </a:t>
            </a:r>
            <a:r>
              <a:rPr lang="en-GB" sz="2400" dirty="0"/>
              <a:t>= 3</a:t>
            </a:r>
            <a:r>
              <a:rPr lang="en-GB" sz="2400" i="1" dirty="0">
                <a:latin typeface="Times" pitchFamily="2" charset="0"/>
              </a:rPr>
              <a:t>x</a:t>
            </a:r>
            <a:r>
              <a:rPr lang="en-GB" sz="2400" i="1" dirty="0"/>
              <a:t> </a:t>
            </a:r>
            <a:r>
              <a:rPr lang="en-GB" sz="2400" dirty="0"/>
              <a:t>− 2 </a:t>
            </a:r>
          </a:p>
          <a:p>
            <a:pPr>
              <a:spcAft>
                <a:spcPts val="600"/>
              </a:spcAft>
            </a:pPr>
            <a:r>
              <a:rPr lang="en-GB" sz="2400" dirty="0"/>
              <a:t>      to complete the coordinates below:</a:t>
            </a:r>
          </a:p>
          <a:p>
            <a:pPr>
              <a:spcAft>
                <a:spcPts val="600"/>
              </a:spcAft>
            </a:pPr>
            <a:r>
              <a:rPr lang="en-GB" sz="2400" dirty="0"/>
              <a:t>	(4, ? ), 	(2, ? ), 	(–2, ? )</a:t>
            </a:r>
          </a:p>
          <a:p>
            <a:r>
              <a:rPr lang="en-GB" sz="2400" dirty="0"/>
              <a:t>2.  Plot these points on a set of axes and </a:t>
            </a:r>
          </a:p>
          <a:p>
            <a:r>
              <a:rPr lang="en-GB" sz="2400" dirty="0"/>
              <a:t>    draw a straight line through the points.</a:t>
            </a:r>
          </a:p>
        </p:txBody>
      </p:sp>
      <p:sp>
        <p:nvSpPr>
          <p:cNvPr id="13" name="TextBox 1">
            <a:extLst>
              <a:ext uri="{FF2B5EF4-FFF2-40B4-BE49-F238E27FC236}">
                <a16:creationId xmlns:a16="http://schemas.microsoft.com/office/drawing/2014/main" xmlns="" id="{71CEC85C-233F-7441-B572-0CE8735181F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93982" y="4400449"/>
            <a:ext cx="1621201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457200" indent="-457200"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GB" sz="2400" b="1" dirty="0"/>
              <a:t>Answers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CFD44339-6BCF-EF47-BE64-E6F2A4E065CF}"/>
              </a:ext>
            </a:extLst>
          </p:cNvPr>
          <p:cNvSpPr txBox="1"/>
          <p:nvPr/>
        </p:nvSpPr>
        <p:spPr>
          <a:xfrm>
            <a:off x="2312561" y="5763216"/>
            <a:ext cx="41544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2. Graph shown opposite:</a:t>
            </a:r>
          </a:p>
        </p:txBody>
      </p:sp>
    </p:spTree>
    <p:extLst>
      <p:ext uri="{BB962C8B-B14F-4D97-AF65-F5344CB8AC3E}">
        <p14:creationId xmlns:p14="http://schemas.microsoft.com/office/powerpoint/2010/main" val="868803526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  <p:bldP spid="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Section 3: Review</a:t>
            </a:r>
          </a:p>
        </p:txBody>
      </p:sp>
      <p:pic>
        <p:nvPicPr>
          <p:cNvPr id="15374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4347" y="3305845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5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4347" y="3305845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7">
            <a:extLst>
              <a:ext uri="{FF2B5EF4-FFF2-40B4-BE49-F238E27FC236}">
                <a16:creationId xmlns:a16="http://schemas.microsoft.com/office/drawing/2014/main" xmlns="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6632"/>
            <a:ext cx="2207260" cy="1169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Coordinates</a:t>
            </a:r>
          </a:p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Section </a:t>
            </a: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3</a:t>
            </a:r>
          </a:p>
        </p:txBody>
      </p:sp>
      <p:sp>
        <p:nvSpPr>
          <p:cNvPr id="9" name="TextBox 1">
            <a:extLst>
              <a:ext uri="{FF2B5EF4-FFF2-40B4-BE49-F238E27FC236}">
                <a16:creationId xmlns:a16="http://schemas.microsoft.com/office/drawing/2014/main" xmlns="" id="{E7CC74F8-45F4-7F42-8935-A4038D39D3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18954" y="976457"/>
            <a:ext cx="561662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/>
              <a:t>You have completed the </a:t>
            </a:r>
            <a:r>
              <a:rPr lang="en-US" altLang="en-US" sz="2400" b="1" dirty="0"/>
              <a:t>third Section.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680F8782-DF76-DB40-940C-99195A3852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20335" y="1923170"/>
            <a:ext cx="8013863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>
                <a:solidFill>
                  <a:srgbClr val="00B050"/>
                </a:solidFill>
              </a:rPr>
              <a:t>If you have completed and understood this </a:t>
            </a:r>
            <a:r>
              <a:rPr lang="en-US" altLang="en-US" sz="2400" dirty="0" smtClean="0">
                <a:solidFill>
                  <a:srgbClr val="00B050"/>
                </a:solidFill>
              </a:rPr>
              <a:t>section,</a:t>
            </a:r>
            <a:br>
              <a:rPr lang="en-US" altLang="en-US" sz="2400" dirty="0" smtClean="0">
                <a:solidFill>
                  <a:srgbClr val="00B050"/>
                </a:solidFill>
              </a:rPr>
            </a:br>
            <a:r>
              <a:rPr lang="en-US" altLang="en-US" sz="2400" b="1" dirty="0" smtClean="0">
                <a:solidFill>
                  <a:srgbClr val="00B050"/>
                </a:solidFill>
              </a:rPr>
              <a:t>click</a:t>
            </a:r>
            <a:r>
              <a:rPr lang="en-US" altLang="en-US" sz="2400" dirty="0" smtClean="0">
                <a:solidFill>
                  <a:srgbClr val="00B050"/>
                </a:solidFill>
              </a:rPr>
              <a:t> to </a:t>
            </a:r>
            <a:r>
              <a:rPr lang="en-US" altLang="en-US" sz="2400" dirty="0">
                <a:solidFill>
                  <a:srgbClr val="00B050"/>
                </a:solidFill>
              </a:rPr>
              <a:t>start the </a:t>
            </a:r>
            <a:r>
              <a:rPr lang="en-US" altLang="en-US" sz="2400" b="1" dirty="0">
                <a:solidFill>
                  <a:srgbClr val="00B050"/>
                </a:solidFill>
              </a:rPr>
              <a:t>next Section</a:t>
            </a:r>
          </a:p>
        </p:txBody>
      </p:sp>
      <p:sp>
        <p:nvSpPr>
          <p:cNvPr id="11" name="TextBox 2">
            <a:extLst>
              <a:ext uri="{FF2B5EF4-FFF2-40B4-BE49-F238E27FC236}">
                <a16:creationId xmlns:a16="http://schemas.microsoft.com/office/drawing/2014/main" xmlns="" id="{FAF980D4-9FE7-4A48-9CE0-B03EBFC370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61990" y="3108133"/>
            <a:ext cx="7530553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>
                <a:solidFill>
                  <a:srgbClr val="FFC000"/>
                </a:solidFill>
              </a:rPr>
              <a:t>If you need more examples and interactive </a:t>
            </a:r>
            <a:r>
              <a:rPr lang="en-US" altLang="en-US" sz="2400" dirty="0" smtClean="0">
                <a:solidFill>
                  <a:srgbClr val="FFC000"/>
                </a:solidFill>
              </a:rPr>
              <a:t>practice,</a:t>
            </a:r>
            <a:br>
              <a:rPr lang="en-US" altLang="en-US" sz="2400" dirty="0" smtClean="0">
                <a:solidFill>
                  <a:srgbClr val="FFC000"/>
                </a:solidFill>
              </a:rPr>
            </a:br>
            <a:r>
              <a:rPr lang="en-US" altLang="en-US" sz="2400" dirty="0" smtClean="0">
                <a:solidFill>
                  <a:srgbClr val="FFC000"/>
                </a:solidFill>
              </a:rPr>
              <a:t>press </a:t>
            </a:r>
            <a:r>
              <a:rPr lang="en-US" altLang="en-US" sz="2400" b="1" dirty="0">
                <a:solidFill>
                  <a:srgbClr val="FFC000"/>
                </a:solidFill>
              </a:rPr>
              <a:t>here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61145AA3-138E-F040-BCA6-F2E25BC375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77150" y="4581128"/>
            <a:ext cx="7300232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/>
              <a:t>You might also find it helpful to look at:</a:t>
            </a:r>
            <a:endParaRPr lang="en-US" altLang="en-US" sz="2400" b="1" dirty="0">
              <a:solidFill>
                <a:srgbClr val="FF0000"/>
              </a:solidFill>
            </a:endParaRPr>
          </a:p>
          <a:p>
            <a:pPr algn="ctr"/>
            <a:endParaRPr lang="en-US" altLang="en-US" sz="2400" dirty="0">
              <a:solidFill>
                <a:srgbClr val="FF0000"/>
              </a:solidFill>
            </a:endParaRPr>
          </a:p>
          <a:p>
            <a:pPr algn="ctr"/>
            <a:r>
              <a:rPr lang="en-US" altLang="en-US" sz="2400" b="1" dirty="0">
                <a:solidFill>
                  <a:srgbClr val="FF0000"/>
                </a:solidFill>
              </a:rPr>
              <a:t>   Essential Information:</a:t>
            </a:r>
            <a:r>
              <a:rPr lang="en-US" altLang="en-US" sz="2400" dirty="0">
                <a:solidFill>
                  <a:srgbClr val="FF0000"/>
                </a:solidFill>
              </a:rPr>
              <a:t> press </a:t>
            </a:r>
            <a:r>
              <a:rPr lang="en-US" altLang="en-US" sz="2400" b="1" dirty="0">
                <a:solidFill>
                  <a:srgbClr val="FF0000"/>
                </a:solidFill>
              </a:rPr>
              <a:t>here</a:t>
            </a:r>
          </a:p>
          <a:p>
            <a:pPr algn="ctr"/>
            <a:endParaRPr lang="en-US" altLang="en-US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7371430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altLang="en-US" sz="2800" b="1" dirty="0"/>
              <a:t>Plotting Curves</a:t>
            </a:r>
          </a:p>
        </p:txBody>
      </p:sp>
      <p:pic>
        <p:nvPicPr>
          <p:cNvPr id="15374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5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7">
            <a:extLst>
              <a:ext uri="{FF2B5EF4-FFF2-40B4-BE49-F238E27FC236}">
                <a16:creationId xmlns:a16="http://schemas.microsoft.com/office/drawing/2014/main" xmlns="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6632"/>
            <a:ext cx="2207260" cy="1169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Coordinates</a:t>
            </a:r>
          </a:p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Section </a:t>
            </a: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4</a:t>
            </a:r>
            <a:endParaRPr lang="en-US" sz="2000" b="1" kern="1200" dirty="0">
              <a:solidFill>
                <a:schemeClr val="bg1"/>
              </a:solidFill>
              <a:effectLst/>
              <a:latin typeface="Arial"/>
              <a:ea typeface="MS PGothic"/>
              <a:cs typeface="Times New Roman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279422" y="740978"/>
            <a:ext cx="998474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GB" sz="2400" dirty="0">
                <a:solidFill>
                  <a:prstClr val="black"/>
                </a:solidFill>
              </a:rPr>
              <a:t>Some relationships produce </a:t>
            </a:r>
            <a:r>
              <a:rPr lang="en-GB" sz="2400" i="1" dirty="0">
                <a:solidFill>
                  <a:prstClr val="black"/>
                </a:solidFill>
              </a:rPr>
              <a:t>curves </a:t>
            </a:r>
            <a:r>
              <a:rPr lang="en-GB" sz="2400" dirty="0">
                <a:solidFill>
                  <a:prstClr val="black"/>
                </a:solidFill>
              </a:rPr>
              <a:t>rather than straight lines when plotted.</a:t>
            </a:r>
          </a:p>
        </p:txBody>
      </p:sp>
      <p:sp>
        <p:nvSpPr>
          <p:cNvPr id="6" name="Rectangle 5"/>
          <p:cNvSpPr/>
          <p:nvPr/>
        </p:nvSpPr>
        <p:spPr>
          <a:xfrm>
            <a:off x="2279422" y="1599307"/>
            <a:ext cx="179247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GB" sz="2400" b="1" dirty="0">
                <a:solidFill>
                  <a:prstClr val="black"/>
                </a:solidFill>
              </a:rPr>
              <a:t>Example 1 </a:t>
            </a:r>
          </a:p>
        </p:txBody>
      </p:sp>
      <p:sp>
        <p:nvSpPr>
          <p:cNvPr id="11" name="Rectangle 10"/>
          <p:cNvSpPr/>
          <p:nvPr/>
        </p:nvSpPr>
        <p:spPr>
          <a:xfrm>
            <a:off x="2298527" y="2093502"/>
            <a:ext cx="998474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/>
              <a:t>a) Complete the table below using the relationship </a:t>
            </a:r>
            <a:r>
              <a:rPr lang="en-GB" sz="2400" i="1" dirty="0">
                <a:latin typeface="Times" pitchFamily="2" charset="0"/>
              </a:rPr>
              <a:t>y </a:t>
            </a:r>
            <a:r>
              <a:rPr lang="en-GB" sz="2400" dirty="0">
                <a:latin typeface="Times" pitchFamily="2" charset="0"/>
              </a:rPr>
              <a:t>= </a:t>
            </a:r>
            <a:r>
              <a:rPr lang="en-GB" sz="2400" i="1" dirty="0">
                <a:latin typeface="Times" pitchFamily="2" charset="0"/>
              </a:rPr>
              <a:t>x</a:t>
            </a:r>
            <a:r>
              <a:rPr lang="en-GB" sz="2400" baseline="30000" dirty="0">
                <a:latin typeface="Times" pitchFamily="2" charset="0"/>
              </a:rPr>
              <a:t>2</a:t>
            </a:r>
            <a:r>
              <a:rPr lang="en-GB" sz="2400" i="1" dirty="0">
                <a:latin typeface="Times" pitchFamily="2" charset="0"/>
              </a:rPr>
              <a:t> </a:t>
            </a:r>
            <a:r>
              <a:rPr lang="en-GB" sz="2400" dirty="0"/>
              <a:t>− 2.</a:t>
            </a:r>
          </a:p>
        </p:txBody>
      </p:sp>
      <p:sp>
        <p:nvSpPr>
          <p:cNvPr id="12" name="TextBox 1"/>
          <p:cNvSpPr txBox="1">
            <a:spLocks noChangeArrowheads="1"/>
          </p:cNvSpPr>
          <p:nvPr/>
        </p:nvSpPr>
        <p:spPr bwMode="auto">
          <a:xfrm>
            <a:off x="2279422" y="4471511"/>
            <a:ext cx="1621201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457200" indent="-457200"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GB" sz="2400" b="1" dirty="0"/>
              <a:t>Solution</a:t>
            </a:r>
          </a:p>
        </p:txBody>
      </p:sp>
      <p:sp>
        <p:nvSpPr>
          <p:cNvPr id="8" name="Rectangle 7"/>
          <p:cNvSpPr/>
          <p:nvPr/>
        </p:nvSpPr>
        <p:spPr>
          <a:xfrm>
            <a:off x="2298526" y="4071795"/>
            <a:ext cx="833397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GB" sz="2400" dirty="0">
                <a:solidFill>
                  <a:prstClr val="black"/>
                </a:solidFill>
              </a:rPr>
              <a:t>c) </a:t>
            </a:r>
            <a:r>
              <a:rPr lang="en-GB" sz="2400" dirty="0"/>
              <a:t>Plot the points and draw a smooth curve through them.</a:t>
            </a:r>
            <a:endParaRPr lang="en-GB" sz="2400" dirty="0">
              <a:solidFill>
                <a:prstClr val="black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2298526" y="3585826"/>
            <a:ext cx="769076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GB" sz="2400" dirty="0">
                <a:solidFill>
                  <a:prstClr val="black"/>
                </a:solidFill>
              </a:rPr>
              <a:t>b) </a:t>
            </a:r>
            <a:r>
              <a:rPr lang="en-GB" sz="2400" dirty="0"/>
              <a:t>Write a list of coordinates using the data in the table.</a:t>
            </a:r>
            <a:endParaRPr lang="en-GB" sz="2400" dirty="0">
              <a:solidFill>
                <a:prstClr val="black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2279422" y="4880144"/>
            <a:ext cx="919807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AutoNum type="alphaLcParenR"/>
            </a:pPr>
            <a:r>
              <a:rPr lang="en-GB" sz="2400" dirty="0">
                <a:solidFill>
                  <a:srgbClr val="FF0000"/>
                </a:solidFill>
              </a:rPr>
              <a:t>With </a:t>
            </a:r>
            <a:r>
              <a:rPr lang="en-GB" sz="2400" i="1" dirty="0">
                <a:solidFill>
                  <a:srgbClr val="FF0000"/>
                </a:solidFill>
                <a:latin typeface="Times" pitchFamily="2" charset="0"/>
              </a:rPr>
              <a:t>y</a:t>
            </a:r>
            <a:r>
              <a:rPr lang="en-GB" sz="2400" dirty="0">
                <a:solidFill>
                  <a:srgbClr val="FF0000"/>
                </a:solidFill>
                <a:latin typeface="Times" pitchFamily="2" charset="0"/>
              </a:rPr>
              <a:t> = </a:t>
            </a:r>
            <a:r>
              <a:rPr lang="en-GB" sz="2400" i="1" dirty="0">
                <a:solidFill>
                  <a:srgbClr val="FF0000"/>
                </a:solidFill>
                <a:latin typeface="Times" pitchFamily="2" charset="0"/>
              </a:rPr>
              <a:t>x</a:t>
            </a:r>
            <a:r>
              <a:rPr lang="en-GB" sz="2400" baseline="30000" dirty="0">
                <a:solidFill>
                  <a:srgbClr val="FF0000"/>
                </a:solidFill>
                <a:latin typeface="Times" pitchFamily="2" charset="0"/>
              </a:rPr>
              <a:t>2</a:t>
            </a:r>
            <a:r>
              <a:rPr lang="en-GB" sz="2400" i="1" dirty="0">
                <a:solidFill>
                  <a:srgbClr val="FF0000"/>
                </a:solidFill>
                <a:latin typeface="Times" pitchFamily="2" charset="0"/>
              </a:rPr>
              <a:t> </a:t>
            </a:r>
            <a:r>
              <a:rPr lang="en-GB" sz="2400" i="1" dirty="0">
                <a:solidFill>
                  <a:srgbClr val="FF0000"/>
                </a:solidFill>
              </a:rPr>
              <a:t>− 2</a:t>
            </a:r>
            <a:r>
              <a:rPr lang="en-GB" sz="2400" dirty="0">
                <a:solidFill>
                  <a:srgbClr val="FF0000"/>
                </a:solidFill>
              </a:rPr>
              <a:t>, for the last column, with </a:t>
            </a:r>
            <a:r>
              <a:rPr lang="en-GB" sz="2400" i="1" dirty="0">
                <a:solidFill>
                  <a:srgbClr val="FF0000"/>
                </a:solidFill>
                <a:latin typeface="Times" pitchFamily="2" charset="0"/>
              </a:rPr>
              <a:t>x</a:t>
            </a:r>
            <a:r>
              <a:rPr lang="en-GB" sz="2400" i="1" dirty="0">
                <a:solidFill>
                  <a:srgbClr val="FF0000"/>
                </a:solidFill>
              </a:rPr>
              <a:t> </a:t>
            </a:r>
            <a:r>
              <a:rPr lang="en-GB" sz="2400" dirty="0">
                <a:solidFill>
                  <a:srgbClr val="FF0000"/>
                </a:solidFill>
              </a:rPr>
              <a:t>= 3 , then</a:t>
            </a:r>
          </a:p>
          <a:p>
            <a:r>
              <a:rPr lang="en-GB" sz="2400" i="1" dirty="0">
                <a:solidFill>
                  <a:srgbClr val="FF0000"/>
                </a:solidFill>
              </a:rPr>
              <a:t>					  			       		</a:t>
            </a:r>
            <a:r>
              <a:rPr lang="en-GB" sz="2400" i="1" dirty="0">
                <a:solidFill>
                  <a:srgbClr val="FF0000"/>
                </a:solidFill>
                <a:latin typeface="Times" pitchFamily="2" charset="0"/>
              </a:rPr>
              <a:t> y</a:t>
            </a:r>
            <a:r>
              <a:rPr lang="en-GB" sz="2400" i="1" dirty="0">
                <a:solidFill>
                  <a:srgbClr val="FF0000"/>
                </a:solidFill>
              </a:rPr>
              <a:t> 	</a:t>
            </a:r>
            <a:r>
              <a:rPr lang="en-GB" sz="2400" dirty="0">
                <a:solidFill>
                  <a:srgbClr val="FF0000"/>
                </a:solidFill>
              </a:rPr>
              <a:t>= 3</a:t>
            </a:r>
            <a:r>
              <a:rPr lang="en-GB" sz="2400" baseline="30000" dirty="0">
                <a:solidFill>
                  <a:srgbClr val="FF0000"/>
                </a:solidFill>
              </a:rPr>
              <a:t>2</a:t>
            </a:r>
            <a:r>
              <a:rPr lang="en-GB" sz="2400" dirty="0">
                <a:solidFill>
                  <a:srgbClr val="FF0000"/>
                </a:solidFill>
              </a:rPr>
              <a:t> − 2</a:t>
            </a:r>
          </a:p>
          <a:p>
            <a:r>
              <a:rPr lang="en-GB" sz="2400" dirty="0">
                <a:solidFill>
                  <a:srgbClr val="FF0000"/>
                </a:solidFill>
              </a:rPr>
              <a:t>												= 9 – 2 = 7</a:t>
            </a:r>
          </a:p>
          <a:p>
            <a:r>
              <a:rPr lang="en-GB" sz="2400" dirty="0">
                <a:solidFill>
                  <a:srgbClr val="FF0000"/>
                </a:solidFill>
              </a:rPr>
              <a:t>	So in the table, in the last column, the value for </a:t>
            </a:r>
            <a:r>
              <a:rPr lang="en-GB" sz="2400" i="1" dirty="0">
                <a:solidFill>
                  <a:srgbClr val="FF0000"/>
                </a:solidFill>
                <a:latin typeface="Times" pitchFamily="2" charset="0"/>
              </a:rPr>
              <a:t>y</a:t>
            </a:r>
            <a:r>
              <a:rPr lang="en-GB" sz="2400" dirty="0" smtClean="0">
                <a:solidFill>
                  <a:srgbClr val="FF0000"/>
                </a:solidFill>
              </a:rPr>
              <a:t> </a:t>
            </a:r>
            <a:r>
              <a:rPr lang="en-GB" sz="2400" dirty="0">
                <a:solidFill>
                  <a:srgbClr val="FF0000"/>
                </a:solidFill>
              </a:rPr>
              <a:t>is </a:t>
            </a:r>
            <a:r>
              <a:rPr lang="en-GB" sz="2400" b="1" dirty="0">
                <a:solidFill>
                  <a:srgbClr val="FF0000"/>
                </a:solidFill>
              </a:rPr>
              <a:t>7</a:t>
            </a:r>
            <a:endParaRPr lang="en-GB" b="1" dirty="0">
              <a:solidFill>
                <a:srgbClr val="FF0000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31704" y="2605790"/>
            <a:ext cx="6706536" cy="962159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3D260253-ADEA-374B-B46E-0BBA802D9093}"/>
              </a:ext>
            </a:extLst>
          </p:cNvPr>
          <p:cNvSpPr txBox="1"/>
          <p:nvPr/>
        </p:nvSpPr>
        <p:spPr>
          <a:xfrm>
            <a:off x="8760296" y="6458030"/>
            <a:ext cx="3240360" cy="399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Continued on next slide</a:t>
            </a:r>
          </a:p>
        </p:txBody>
      </p:sp>
    </p:spTree>
    <p:extLst>
      <p:ext uri="{BB962C8B-B14F-4D97-AF65-F5344CB8AC3E}">
        <p14:creationId xmlns:p14="http://schemas.microsoft.com/office/powerpoint/2010/main" val="110759201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/>
      <p:bldP spid="11" grpId="0"/>
      <p:bldP spid="12" grpId="0"/>
      <p:bldP spid="8" grpId="0"/>
      <p:bldP spid="9" grpId="0"/>
      <p:bldP spid="13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</a:pPr>
            <a:r>
              <a:rPr lang="en-GB" altLang="en-US" sz="2800" b="1" dirty="0"/>
              <a:t>Plotting Curve: Examples</a:t>
            </a:r>
          </a:p>
        </p:txBody>
      </p:sp>
      <p:pic>
        <p:nvPicPr>
          <p:cNvPr id="15374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5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7">
            <a:extLst>
              <a:ext uri="{FF2B5EF4-FFF2-40B4-BE49-F238E27FC236}">
                <a16:creationId xmlns:a16="http://schemas.microsoft.com/office/drawing/2014/main" xmlns="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32336"/>
            <a:ext cx="2207260" cy="1169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Coordinates</a:t>
            </a:r>
          </a:p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Section </a:t>
            </a: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4</a:t>
            </a:r>
            <a:endParaRPr lang="en-US" sz="2000" b="1" kern="1200" dirty="0">
              <a:solidFill>
                <a:schemeClr val="bg1"/>
              </a:solidFill>
              <a:effectLst/>
              <a:latin typeface="Arial"/>
              <a:ea typeface="MS PGothic"/>
              <a:cs typeface="Times New Roman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277615" y="738476"/>
            <a:ext cx="325602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GB" sz="2400" b="1" dirty="0">
                <a:solidFill>
                  <a:prstClr val="black"/>
                </a:solidFill>
              </a:rPr>
              <a:t>S</a:t>
            </a:r>
            <a:r>
              <a:rPr lang="en-GB" sz="2400" b="1" dirty="0"/>
              <a:t>olution</a:t>
            </a:r>
            <a:r>
              <a:rPr lang="en-GB" sz="2400" b="1" dirty="0">
                <a:solidFill>
                  <a:prstClr val="black"/>
                </a:solidFill>
              </a:rPr>
              <a:t> (continued) </a:t>
            </a:r>
          </a:p>
        </p:txBody>
      </p:sp>
      <p:sp>
        <p:nvSpPr>
          <p:cNvPr id="13" name="Rectangle 12"/>
          <p:cNvSpPr/>
          <p:nvPr/>
        </p:nvSpPr>
        <p:spPr>
          <a:xfrm>
            <a:off x="2275463" y="2946273"/>
            <a:ext cx="919807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</a:rPr>
              <a:t>Similarly, as another example, if </a:t>
            </a:r>
            <a:r>
              <a:rPr lang="en-GB" sz="2400" i="1" dirty="0">
                <a:solidFill>
                  <a:srgbClr val="FF0000"/>
                </a:solidFill>
                <a:latin typeface="Times" pitchFamily="2" charset="0"/>
              </a:rPr>
              <a:t>x</a:t>
            </a:r>
            <a:r>
              <a:rPr lang="en-GB" sz="2400" i="1" dirty="0">
                <a:solidFill>
                  <a:srgbClr val="FF0000"/>
                </a:solidFill>
              </a:rPr>
              <a:t> </a:t>
            </a:r>
            <a:r>
              <a:rPr lang="en-GB" sz="2400" dirty="0">
                <a:solidFill>
                  <a:srgbClr val="FF0000"/>
                </a:solidFill>
              </a:rPr>
              <a:t>= 2 , 		</a:t>
            </a:r>
            <a:r>
              <a:rPr lang="en-GB" sz="2400" i="1" dirty="0">
                <a:solidFill>
                  <a:srgbClr val="FF0000"/>
                </a:solidFill>
                <a:latin typeface="Times" pitchFamily="2" charset="0"/>
              </a:rPr>
              <a:t>y </a:t>
            </a:r>
            <a:r>
              <a:rPr lang="en-GB" sz="2400" dirty="0">
                <a:solidFill>
                  <a:srgbClr val="FF0000"/>
                </a:solidFill>
              </a:rPr>
              <a:t>= 2</a:t>
            </a:r>
            <a:r>
              <a:rPr lang="en-GB" sz="2400" baseline="30000" dirty="0">
                <a:solidFill>
                  <a:srgbClr val="FF0000"/>
                </a:solidFill>
              </a:rPr>
              <a:t>2</a:t>
            </a:r>
            <a:r>
              <a:rPr lang="en-GB" sz="2400" dirty="0">
                <a:solidFill>
                  <a:srgbClr val="FF0000"/>
                </a:solidFill>
              </a:rPr>
              <a:t> − 2 = </a:t>
            </a:r>
            <a:r>
              <a:rPr lang="en-GB" sz="2400" b="1" dirty="0">
                <a:solidFill>
                  <a:srgbClr val="FF0000"/>
                </a:solidFill>
              </a:rPr>
              <a:t>2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95600" y="1826262"/>
            <a:ext cx="6706181" cy="963251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2334260" y="1320443"/>
            <a:ext cx="617887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</a:rPr>
              <a:t>You can start to fill in the blanks in the table:</a:t>
            </a:r>
            <a:endParaRPr lang="en-GB" dirty="0"/>
          </a:p>
        </p:txBody>
      </p:sp>
      <p:sp>
        <p:nvSpPr>
          <p:cNvPr id="4" name="Rectangle 3"/>
          <p:cNvSpPr/>
          <p:nvPr/>
        </p:nvSpPr>
        <p:spPr>
          <a:xfrm>
            <a:off x="8506781" y="2241757"/>
            <a:ext cx="35618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</a:rPr>
              <a:t>7</a:t>
            </a:r>
            <a:endParaRPr lang="en-GB" dirty="0"/>
          </a:p>
        </p:txBody>
      </p:sp>
      <p:sp>
        <p:nvSpPr>
          <p:cNvPr id="12" name="Rectangle 11"/>
          <p:cNvSpPr/>
          <p:nvPr/>
        </p:nvSpPr>
        <p:spPr>
          <a:xfrm>
            <a:off x="2275463" y="3630876"/>
            <a:ext cx="9419357" cy="9079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en-GB" sz="2400" dirty="0">
                <a:solidFill>
                  <a:srgbClr val="FF0000"/>
                </a:solidFill>
              </a:rPr>
              <a:t>Note that it doesn’t matter what order you complete the table in.</a:t>
            </a:r>
          </a:p>
          <a:p>
            <a:r>
              <a:rPr lang="en-GB" sz="2400" dirty="0">
                <a:solidFill>
                  <a:srgbClr val="FF0000"/>
                </a:solidFill>
              </a:rPr>
              <a:t>Another example: if </a:t>
            </a:r>
            <a:r>
              <a:rPr lang="en-GB" sz="2400" i="1" dirty="0">
                <a:solidFill>
                  <a:srgbClr val="FF0000"/>
                </a:solidFill>
                <a:latin typeface="Times" pitchFamily="2" charset="0"/>
              </a:rPr>
              <a:t>x</a:t>
            </a:r>
            <a:r>
              <a:rPr lang="en-GB" sz="2400" i="1" dirty="0">
                <a:solidFill>
                  <a:srgbClr val="FF0000"/>
                </a:solidFill>
              </a:rPr>
              <a:t> </a:t>
            </a:r>
            <a:r>
              <a:rPr lang="en-GB" sz="2400" dirty="0">
                <a:solidFill>
                  <a:srgbClr val="FF0000"/>
                </a:solidFill>
              </a:rPr>
              <a:t>= </a:t>
            </a:r>
            <a:r>
              <a:rPr lang="en-GB" sz="2400" dirty="0" smtClean="0">
                <a:solidFill>
                  <a:srgbClr val="FF0000"/>
                </a:solidFill>
              </a:rPr>
              <a:t>−2 </a:t>
            </a:r>
            <a:r>
              <a:rPr lang="en-GB" sz="2400" dirty="0">
                <a:solidFill>
                  <a:srgbClr val="FF0000"/>
                </a:solidFill>
              </a:rPr>
              <a:t>,		</a:t>
            </a:r>
            <a:r>
              <a:rPr lang="en-GB" sz="2400" i="1" dirty="0">
                <a:solidFill>
                  <a:srgbClr val="FF0000"/>
                </a:solidFill>
                <a:latin typeface="Times" pitchFamily="2" charset="0"/>
              </a:rPr>
              <a:t>y</a:t>
            </a:r>
            <a:r>
              <a:rPr lang="en-GB" sz="2400" i="1" dirty="0">
                <a:solidFill>
                  <a:srgbClr val="FF0000"/>
                </a:solidFill>
              </a:rPr>
              <a:t> </a:t>
            </a:r>
            <a:r>
              <a:rPr lang="en-GB" sz="2400" dirty="0">
                <a:solidFill>
                  <a:srgbClr val="FF0000"/>
                </a:solidFill>
              </a:rPr>
              <a:t>= (</a:t>
            </a:r>
            <a:r>
              <a:rPr lang="en-GB" sz="2400" dirty="0" smtClean="0">
                <a:solidFill>
                  <a:srgbClr val="FF0000"/>
                </a:solidFill>
              </a:rPr>
              <a:t>−2)</a:t>
            </a:r>
            <a:r>
              <a:rPr lang="en-GB" sz="2400" baseline="30000" dirty="0" smtClean="0">
                <a:solidFill>
                  <a:srgbClr val="FF0000"/>
                </a:solidFill>
              </a:rPr>
              <a:t>2</a:t>
            </a:r>
            <a:r>
              <a:rPr lang="en-GB" sz="2400" dirty="0" smtClean="0">
                <a:solidFill>
                  <a:srgbClr val="FF0000"/>
                </a:solidFill>
              </a:rPr>
              <a:t> </a:t>
            </a:r>
            <a:r>
              <a:rPr lang="en-GB" sz="2400" dirty="0">
                <a:solidFill>
                  <a:srgbClr val="FF0000"/>
                </a:solidFill>
              </a:rPr>
              <a:t>− 2 = 4 – 2 = </a:t>
            </a:r>
            <a:r>
              <a:rPr lang="en-GB" sz="2400" b="1" dirty="0">
                <a:solidFill>
                  <a:srgbClr val="FF0000"/>
                </a:solidFill>
              </a:rPr>
              <a:t>2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62995" y="5295445"/>
            <a:ext cx="6706181" cy="963251"/>
          </a:xfrm>
          <a:prstGeom prst="rect">
            <a:avLst/>
          </a:prstGeom>
        </p:spPr>
      </p:pic>
      <p:sp>
        <p:nvSpPr>
          <p:cNvPr id="15" name="Rectangle 14"/>
          <p:cNvSpPr/>
          <p:nvPr/>
        </p:nvSpPr>
        <p:spPr>
          <a:xfrm>
            <a:off x="2302267" y="4814334"/>
            <a:ext cx="542866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</a:rPr>
              <a:t>You can fill in more blanks in the table:</a:t>
            </a:r>
            <a:endParaRPr lang="en-GB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13579" y="5722485"/>
            <a:ext cx="542591" cy="646232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63849" y="5702241"/>
            <a:ext cx="542591" cy="646232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29962" y="5709511"/>
            <a:ext cx="542591" cy="646232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xmlns="" id="{08C87E2A-1F24-354B-BD80-FC626E89FAAF}"/>
              </a:ext>
            </a:extLst>
          </p:cNvPr>
          <p:cNvSpPr txBox="1"/>
          <p:nvPr/>
        </p:nvSpPr>
        <p:spPr>
          <a:xfrm>
            <a:off x="8760296" y="6458030"/>
            <a:ext cx="3240360" cy="399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Continued on next slide</a:t>
            </a:r>
          </a:p>
        </p:txBody>
      </p:sp>
    </p:spTree>
    <p:extLst>
      <p:ext uri="{BB962C8B-B14F-4D97-AF65-F5344CB8AC3E}">
        <p14:creationId xmlns:p14="http://schemas.microsoft.com/office/powerpoint/2010/main" val="289923980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2" grpId="0"/>
      <p:bldP spid="15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</a:pPr>
            <a:r>
              <a:rPr lang="en-GB" altLang="en-US" sz="2800" b="1" dirty="0"/>
              <a:t>Plotting Curve: Examples</a:t>
            </a:r>
          </a:p>
        </p:txBody>
      </p:sp>
      <p:pic>
        <p:nvPicPr>
          <p:cNvPr id="15374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5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7">
            <a:extLst>
              <a:ext uri="{FF2B5EF4-FFF2-40B4-BE49-F238E27FC236}">
                <a16:creationId xmlns:a16="http://schemas.microsoft.com/office/drawing/2014/main" xmlns="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316" y="153700"/>
            <a:ext cx="2207260" cy="1169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Coordinates</a:t>
            </a:r>
          </a:p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Section </a:t>
            </a: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4</a:t>
            </a:r>
            <a:endParaRPr lang="en-US" sz="2000" b="1" kern="1200" dirty="0">
              <a:solidFill>
                <a:schemeClr val="bg1"/>
              </a:solidFill>
              <a:effectLst/>
              <a:latin typeface="Arial"/>
              <a:ea typeface="MS PGothic"/>
              <a:cs typeface="Times New Roman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277615" y="738476"/>
            <a:ext cx="325602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GB" sz="2400" b="1" dirty="0">
                <a:solidFill>
                  <a:prstClr val="black"/>
                </a:solidFill>
              </a:rPr>
              <a:t>S</a:t>
            </a:r>
            <a:r>
              <a:rPr lang="en-GB" sz="2400" b="1" dirty="0"/>
              <a:t>olution</a:t>
            </a:r>
            <a:r>
              <a:rPr lang="en-GB" sz="2400" b="1" dirty="0">
                <a:solidFill>
                  <a:prstClr val="black"/>
                </a:solidFill>
              </a:rPr>
              <a:t> (continued) </a:t>
            </a:r>
          </a:p>
        </p:txBody>
      </p:sp>
      <p:sp>
        <p:nvSpPr>
          <p:cNvPr id="3" name="Rectangle 2"/>
          <p:cNvSpPr/>
          <p:nvPr/>
        </p:nvSpPr>
        <p:spPr>
          <a:xfrm>
            <a:off x="2294637" y="1104521"/>
            <a:ext cx="869019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</a:rPr>
              <a:t>Do the same for all </a:t>
            </a:r>
            <a:r>
              <a:rPr lang="en-GB" sz="2400" i="1" dirty="0">
                <a:solidFill>
                  <a:srgbClr val="FF0000"/>
                </a:solidFill>
                <a:latin typeface="Times" pitchFamily="2" charset="0"/>
              </a:rPr>
              <a:t>x</a:t>
            </a:r>
            <a:r>
              <a:rPr lang="en-GB" sz="2400" dirty="0">
                <a:solidFill>
                  <a:srgbClr val="FF0000"/>
                </a:solidFill>
              </a:rPr>
              <a:t> values. The complete table looks like this:</a:t>
            </a:r>
            <a:endParaRPr lang="en-GB" dirty="0"/>
          </a:p>
        </p:txBody>
      </p:sp>
      <p:sp>
        <p:nvSpPr>
          <p:cNvPr id="15" name="Rectangle 14"/>
          <p:cNvSpPr/>
          <p:nvPr/>
        </p:nvSpPr>
        <p:spPr>
          <a:xfrm>
            <a:off x="2222576" y="2852936"/>
            <a:ext cx="9651033" cy="20928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spcAft>
                <a:spcPts val="600"/>
              </a:spcAft>
              <a:buAutoNum type="alphaLcParenR" startAt="2"/>
            </a:pPr>
            <a:r>
              <a:rPr lang="en-GB" sz="2400" dirty="0">
                <a:solidFill>
                  <a:srgbClr val="FF0000"/>
                </a:solidFill>
              </a:rPr>
              <a:t>The coordinates of the points are </a:t>
            </a:r>
          </a:p>
          <a:p>
            <a:pPr>
              <a:spcAft>
                <a:spcPts val="600"/>
              </a:spcAft>
            </a:pPr>
            <a:r>
              <a:rPr lang="en-GB" sz="2400" dirty="0">
                <a:solidFill>
                  <a:srgbClr val="FF0000"/>
                </a:solidFill>
              </a:rPr>
              <a:t>      (–3, 7), (–2, 2), (–1, –1), (0, –2), </a:t>
            </a:r>
          </a:p>
          <a:p>
            <a:r>
              <a:rPr lang="en-GB" sz="2400" dirty="0">
                <a:solidFill>
                  <a:srgbClr val="FF0000"/>
                </a:solidFill>
              </a:rPr>
              <a:t>       (1, –1), (2, 2) and (3, 7).</a:t>
            </a:r>
          </a:p>
          <a:p>
            <a:endParaRPr lang="en-GB" sz="2400" dirty="0">
              <a:solidFill>
                <a:srgbClr val="FF0000"/>
              </a:solidFill>
            </a:endParaRPr>
          </a:p>
          <a:p>
            <a:r>
              <a:rPr lang="en-GB" sz="2400" dirty="0">
                <a:solidFill>
                  <a:srgbClr val="FF0000"/>
                </a:solidFill>
              </a:rPr>
              <a:t>These points plotted are shown opposite.</a:t>
            </a:r>
            <a:endParaRPr lang="en-GB" dirty="0"/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94637" y="1550229"/>
            <a:ext cx="6735115" cy="981212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xmlns="" id="{7A1A51D9-9C55-C04A-8C93-81EDF5A6381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54390" y="2684210"/>
            <a:ext cx="4030068" cy="40020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360833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</a:pPr>
            <a:r>
              <a:rPr lang="en-GB" altLang="en-US" sz="3000" b="1" dirty="0"/>
              <a:t>Plotting Curve: Examples</a:t>
            </a:r>
          </a:p>
        </p:txBody>
      </p:sp>
      <p:pic>
        <p:nvPicPr>
          <p:cNvPr id="15374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5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7">
            <a:extLst>
              <a:ext uri="{FF2B5EF4-FFF2-40B4-BE49-F238E27FC236}">
                <a16:creationId xmlns:a16="http://schemas.microsoft.com/office/drawing/2014/main" xmlns="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001" y="99308"/>
            <a:ext cx="2207260" cy="1169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Coordinates</a:t>
            </a:r>
          </a:p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Section </a:t>
            </a: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4</a:t>
            </a:r>
            <a:endParaRPr lang="en-US" sz="2000" b="1" kern="1200" dirty="0">
              <a:solidFill>
                <a:schemeClr val="bg1"/>
              </a:solidFill>
              <a:effectLst/>
              <a:latin typeface="Arial"/>
              <a:ea typeface="MS PGothic"/>
              <a:cs typeface="Times New Roman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298526" y="684084"/>
            <a:ext cx="187743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GB" sz="2400" b="1" dirty="0">
                <a:solidFill>
                  <a:prstClr val="black"/>
                </a:solidFill>
              </a:rPr>
              <a:t>Example 2  </a:t>
            </a:r>
          </a:p>
        </p:txBody>
      </p:sp>
      <p:sp>
        <p:nvSpPr>
          <p:cNvPr id="11" name="Rectangle 10"/>
          <p:cNvSpPr/>
          <p:nvPr/>
        </p:nvSpPr>
        <p:spPr>
          <a:xfrm>
            <a:off x="2298526" y="1174072"/>
            <a:ext cx="998474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/>
              <a:t>Draw the graph of </a:t>
            </a:r>
            <a:r>
              <a:rPr lang="en-GB" sz="2400" i="1" dirty="0">
                <a:latin typeface="Times" pitchFamily="2" charset="0"/>
              </a:rPr>
              <a:t>y </a:t>
            </a:r>
            <a:r>
              <a:rPr lang="en-GB" sz="2400" dirty="0">
                <a:latin typeface="Times" pitchFamily="2" charset="0"/>
              </a:rPr>
              <a:t>=</a:t>
            </a:r>
            <a:r>
              <a:rPr lang="en-GB" sz="2400" i="1" dirty="0">
                <a:latin typeface="Times" pitchFamily="2" charset="0"/>
              </a:rPr>
              <a:t> x</a:t>
            </a:r>
            <a:r>
              <a:rPr lang="en-GB" sz="2400" i="1" baseline="30000" dirty="0">
                <a:latin typeface="Times" pitchFamily="2" charset="0"/>
              </a:rPr>
              <a:t>3</a:t>
            </a:r>
            <a:r>
              <a:rPr lang="en-GB" sz="2400" i="1" dirty="0">
                <a:latin typeface="Times" pitchFamily="2" charset="0"/>
              </a:rPr>
              <a:t> </a:t>
            </a:r>
            <a:r>
              <a:rPr lang="en-GB" sz="2400" dirty="0"/>
              <a:t>− 4</a:t>
            </a:r>
            <a:r>
              <a:rPr lang="en-GB" sz="2400" i="1" dirty="0">
                <a:latin typeface="Times" pitchFamily="2" charset="0"/>
              </a:rPr>
              <a:t>x</a:t>
            </a:r>
            <a:r>
              <a:rPr lang="en-GB" sz="2400" dirty="0"/>
              <a:t> for values of </a:t>
            </a:r>
            <a:r>
              <a:rPr lang="en-GB" sz="2400" i="1" dirty="0">
                <a:latin typeface="Times" pitchFamily="2" charset="0"/>
              </a:rPr>
              <a:t>x </a:t>
            </a:r>
            <a:r>
              <a:rPr lang="en-GB" sz="2400" dirty="0"/>
              <a:t>from –3 to 3.</a:t>
            </a:r>
          </a:p>
        </p:txBody>
      </p:sp>
      <p:sp>
        <p:nvSpPr>
          <p:cNvPr id="12" name="TextBox 1"/>
          <p:cNvSpPr txBox="1">
            <a:spLocks noChangeArrowheads="1"/>
          </p:cNvSpPr>
          <p:nvPr/>
        </p:nvSpPr>
        <p:spPr bwMode="auto">
          <a:xfrm>
            <a:off x="2298015" y="1838446"/>
            <a:ext cx="1621201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457200" indent="-457200"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GB" sz="2400" b="1" dirty="0"/>
              <a:t>Solution</a:t>
            </a: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87848" y="3287597"/>
            <a:ext cx="7123844" cy="1015770"/>
          </a:xfrm>
          <a:prstGeom prst="rect">
            <a:avLst/>
          </a:prstGeom>
        </p:spPr>
      </p:pic>
      <p:sp>
        <p:nvSpPr>
          <p:cNvPr id="18" name="Rectangle 17"/>
          <p:cNvSpPr/>
          <p:nvPr/>
        </p:nvSpPr>
        <p:spPr>
          <a:xfrm>
            <a:off x="2298015" y="2300111"/>
            <a:ext cx="955862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</a:rPr>
              <a:t>The first step is to draw up and complete a table of values using the relationship.</a:t>
            </a:r>
            <a:endParaRPr lang="en-GB" dirty="0"/>
          </a:p>
        </p:txBody>
      </p:sp>
      <p:sp>
        <p:nvSpPr>
          <p:cNvPr id="20" name="Rectangle 19"/>
          <p:cNvSpPr/>
          <p:nvPr/>
        </p:nvSpPr>
        <p:spPr>
          <a:xfrm>
            <a:off x="2393297" y="4549836"/>
            <a:ext cx="919807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</a:rPr>
              <a:t>For example, if </a:t>
            </a:r>
            <a:r>
              <a:rPr lang="en-GB" sz="2400" i="1" dirty="0">
                <a:solidFill>
                  <a:srgbClr val="FF0000"/>
                </a:solidFill>
                <a:latin typeface="Times" pitchFamily="2" charset="0"/>
              </a:rPr>
              <a:t>x</a:t>
            </a:r>
            <a:r>
              <a:rPr lang="en-GB" sz="2400" i="1" dirty="0">
                <a:solidFill>
                  <a:srgbClr val="FF0000"/>
                </a:solidFill>
              </a:rPr>
              <a:t> </a:t>
            </a:r>
            <a:r>
              <a:rPr lang="en-GB" sz="2400" dirty="0">
                <a:solidFill>
                  <a:srgbClr val="FF0000"/>
                </a:solidFill>
              </a:rPr>
              <a:t>= </a:t>
            </a:r>
            <a:r>
              <a:rPr lang="en-GB" sz="2400" dirty="0" smtClean="0">
                <a:solidFill>
                  <a:srgbClr val="FF0000"/>
                </a:solidFill>
              </a:rPr>
              <a:t>–3</a:t>
            </a:r>
            <a:r>
              <a:rPr lang="en-GB" sz="2400" dirty="0">
                <a:solidFill>
                  <a:srgbClr val="FF0000"/>
                </a:solidFill>
              </a:rPr>
              <a:t>, 		 </a:t>
            </a:r>
            <a:r>
              <a:rPr lang="en-GB" sz="2400" i="1" dirty="0" smtClean="0">
                <a:solidFill>
                  <a:srgbClr val="FF0000"/>
                </a:solidFill>
                <a:latin typeface="Times" pitchFamily="2" charset="0"/>
              </a:rPr>
              <a:t>y</a:t>
            </a:r>
            <a:r>
              <a:rPr lang="en-GB" sz="2400" i="1" dirty="0" smtClean="0">
                <a:solidFill>
                  <a:srgbClr val="FF0000"/>
                </a:solidFill>
              </a:rPr>
              <a:t> </a:t>
            </a:r>
            <a:r>
              <a:rPr lang="en-GB" sz="2400" dirty="0">
                <a:solidFill>
                  <a:srgbClr val="FF0000"/>
                </a:solidFill>
              </a:rPr>
              <a:t>= (</a:t>
            </a:r>
            <a:r>
              <a:rPr lang="en-GB" sz="2400" dirty="0" smtClean="0">
                <a:solidFill>
                  <a:srgbClr val="FF0000"/>
                </a:solidFill>
              </a:rPr>
              <a:t>−3)</a:t>
            </a:r>
            <a:r>
              <a:rPr lang="en-GB" sz="2400" baseline="30000" dirty="0" smtClean="0">
                <a:solidFill>
                  <a:srgbClr val="FF0000"/>
                </a:solidFill>
              </a:rPr>
              <a:t>3</a:t>
            </a:r>
            <a:r>
              <a:rPr lang="en-GB" sz="2400" dirty="0" smtClean="0">
                <a:solidFill>
                  <a:srgbClr val="FF0000"/>
                </a:solidFill>
              </a:rPr>
              <a:t> </a:t>
            </a:r>
            <a:r>
              <a:rPr lang="en-GB" sz="2400" dirty="0">
                <a:solidFill>
                  <a:srgbClr val="FF0000"/>
                </a:solidFill>
              </a:rPr>
              <a:t>− 4</a:t>
            </a:r>
            <a:r>
              <a:rPr lang="en-GB" sz="2400" dirty="0" smtClean="0">
                <a:solidFill>
                  <a:srgbClr val="FF0000"/>
                </a:solidFill>
              </a:rPr>
              <a:t>×(–3</a:t>
            </a:r>
            <a:r>
              <a:rPr lang="en-GB" sz="2400" dirty="0">
                <a:solidFill>
                  <a:srgbClr val="FF0000"/>
                </a:solidFill>
              </a:rPr>
              <a:t>) 	= </a:t>
            </a:r>
            <a:r>
              <a:rPr lang="en-GB" sz="2400" dirty="0" smtClean="0">
                <a:solidFill>
                  <a:srgbClr val="FF0000"/>
                </a:solidFill>
              </a:rPr>
              <a:t>−27 </a:t>
            </a:r>
            <a:r>
              <a:rPr lang="en-GB" sz="2400" dirty="0">
                <a:solidFill>
                  <a:srgbClr val="FF0000"/>
                </a:solidFill>
              </a:rPr>
              <a:t>+ 12</a:t>
            </a:r>
            <a:endParaRPr lang="en-GB" sz="2400" b="1" dirty="0">
              <a:solidFill>
                <a:srgbClr val="FF0000"/>
              </a:solidFill>
            </a:endParaRPr>
          </a:p>
          <a:p>
            <a:r>
              <a:rPr lang="en-GB" sz="2400" b="1" dirty="0">
                <a:solidFill>
                  <a:srgbClr val="FF0000"/>
                </a:solidFill>
              </a:rPr>
              <a:t>														</a:t>
            </a:r>
            <a:r>
              <a:rPr lang="en-GB" sz="2400" dirty="0">
                <a:solidFill>
                  <a:srgbClr val="FF0000"/>
                </a:solidFill>
              </a:rPr>
              <a:t>= </a:t>
            </a:r>
            <a:r>
              <a:rPr lang="en-GB" sz="2400" b="1" dirty="0" smtClean="0">
                <a:solidFill>
                  <a:srgbClr val="FF0000"/>
                </a:solidFill>
              </a:rPr>
              <a:t>−15</a:t>
            </a:r>
            <a:endParaRPr lang="en-GB" sz="2400" b="1" dirty="0">
              <a:solidFill>
                <a:srgbClr val="FF0000"/>
              </a:solidFill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2298015" y="5342919"/>
            <a:ext cx="919807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</a:rPr>
              <a:t>			and, if </a:t>
            </a:r>
            <a:r>
              <a:rPr lang="en-GB" sz="2400" i="1" dirty="0">
                <a:solidFill>
                  <a:srgbClr val="FF0000"/>
                </a:solidFill>
                <a:latin typeface="Times" pitchFamily="2" charset="0"/>
              </a:rPr>
              <a:t>x</a:t>
            </a:r>
            <a:r>
              <a:rPr lang="en-GB" sz="2400" i="1" dirty="0">
                <a:solidFill>
                  <a:srgbClr val="FF0000"/>
                </a:solidFill>
              </a:rPr>
              <a:t> </a:t>
            </a:r>
            <a:r>
              <a:rPr lang="en-GB" sz="2400" dirty="0">
                <a:solidFill>
                  <a:srgbClr val="FF0000"/>
                </a:solidFill>
              </a:rPr>
              <a:t>= 2, 		 </a:t>
            </a:r>
            <a:r>
              <a:rPr lang="en-GB" sz="2400" dirty="0" smtClean="0">
                <a:solidFill>
                  <a:srgbClr val="FF0000"/>
                </a:solidFill>
              </a:rPr>
              <a:t> </a:t>
            </a:r>
            <a:r>
              <a:rPr lang="en-GB" sz="2400" i="1" dirty="0" smtClean="0">
                <a:solidFill>
                  <a:srgbClr val="FF0000"/>
                </a:solidFill>
                <a:latin typeface="Times" pitchFamily="2" charset="0"/>
              </a:rPr>
              <a:t>y</a:t>
            </a:r>
            <a:r>
              <a:rPr lang="en-GB" sz="2400" i="1" dirty="0" smtClean="0">
                <a:solidFill>
                  <a:srgbClr val="FF0000"/>
                </a:solidFill>
              </a:rPr>
              <a:t> </a:t>
            </a:r>
            <a:r>
              <a:rPr lang="en-GB" sz="2400" dirty="0">
                <a:solidFill>
                  <a:srgbClr val="FF0000"/>
                </a:solidFill>
              </a:rPr>
              <a:t>= 2</a:t>
            </a:r>
            <a:r>
              <a:rPr lang="en-GB" sz="2400" baseline="30000" dirty="0">
                <a:solidFill>
                  <a:srgbClr val="FF0000"/>
                </a:solidFill>
              </a:rPr>
              <a:t>3</a:t>
            </a:r>
            <a:r>
              <a:rPr lang="en-GB" sz="2400" dirty="0">
                <a:solidFill>
                  <a:srgbClr val="FF0000"/>
                </a:solidFill>
              </a:rPr>
              <a:t> − 4×2 		= 8 − 8 </a:t>
            </a:r>
            <a:endParaRPr lang="en-GB" sz="2400" b="1" dirty="0">
              <a:solidFill>
                <a:srgbClr val="FF0000"/>
              </a:solidFill>
            </a:endParaRPr>
          </a:p>
          <a:p>
            <a:r>
              <a:rPr lang="en-GB" sz="2400" b="1" dirty="0">
                <a:solidFill>
                  <a:srgbClr val="FF0000"/>
                </a:solidFill>
              </a:rPr>
              <a:t>														</a:t>
            </a:r>
            <a:r>
              <a:rPr lang="en-GB" sz="2400" dirty="0">
                <a:solidFill>
                  <a:srgbClr val="FF0000"/>
                </a:solidFill>
              </a:rPr>
              <a:t>= </a:t>
            </a:r>
            <a:r>
              <a:rPr lang="en-GB" sz="2400" b="1" dirty="0">
                <a:solidFill>
                  <a:srgbClr val="FF0000"/>
                </a:solidFill>
              </a:rPr>
              <a:t>0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1BF75FE5-0CE1-AF43-8F9F-D062027D21F7}"/>
              </a:ext>
            </a:extLst>
          </p:cNvPr>
          <p:cNvSpPr txBox="1"/>
          <p:nvPr/>
        </p:nvSpPr>
        <p:spPr>
          <a:xfrm>
            <a:off x="8760296" y="6458030"/>
            <a:ext cx="3240360" cy="399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Continued on next slide</a:t>
            </a:r>
          </a:p>
        </p:txBody>
      </p:sp>
    </p:spTree>
    <p:extLst>
      <p:ext uri="{BB962C8B-B14F-4D97-AF65-F5344CB8AC3E}">
        <p14:creationId xmlns:p14="http://schemas.microsoft.com/office/powerpoint/2010/main" val="4025489505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1" grpId="0"/>
      <p:bldP spid="12" grpId="0"/>
      <p:bldP spid="18" grpId="0"/>
      <p:bldP spid="20" grpId="0"/>
      <p:bldP spid="21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</a:pPr>
            <a:r>
              <a:rPr lang="en-GB" altLang="en-US" sz="3000" b="1" dirty="0"/>
              <a:t>Plotting Curves: Examples</a:t>
            </a:r>
          </a:p>
        </p:txBody>
      </p:sp>
      <p:pic>
        <p:nvPicPr>
          <p:cNvPr id="15374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5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7">
            <a:extLst>
              <a:ext uri="{FF2B5EF4-FFF2-40B4-BE49-F238E27FC236}">
                <a16:creationId xmlns:a16="http://schemas.microsoft.com/office/drawing/2014/main" xmlns="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03151"/>
            <a:ext cx="2207260" cy="1169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Coordinates</a:t>
            </a:r>
          </a:p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Section </a:t>
            </a: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4</a:t>
            </a:r>
            <a:endParaRPr lang="en-US" sz="2000" b="1" kern="1200" dirty="0">
              <a:solidFill>
                <a:schemeClr val="bg1"/>
              </a:solidFill>
              <a:effectLst/>
              <a:latin typeface="Arial"/>
              <a:ea typeface="MS PGothic"/>
              <a:cs typeface="Times New Roman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567608" y="811037"/>
            <a:ext cx="325602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GB" sz="2400" b="1" dirty="0">
                <a:solidFill>
                  <a:prstClr val="black"/>
                </a:solidFill>
              </a:rPr>
              <a:t>S</a:t>
            </a:r>
            <a:r>
              <a:rPr lang="en-GB" sz="2400" b="1" dirty="0"/>
              <a:t>olution</a:t>
            </a:r>
            <a:r>
              <a:rPr lang="en-GB" sz="2400" b="1" dirty="0">
                <a:solidFill>
                  <a:prstClr val="black"/>
                </a:solidFill>
              </a:rPr>
              <a:t> (continued) </a:t>
            </a:r>
          </a:p>
        </p:txBody>
      </p:sp>
      <p:sp>
        <p:nvSpPr>
          <p:cNvPr id="15" name="Rectangle 14"/>
          <p:cNvSpPr/>
          <p:nvPr/>
        </p:nvSpPr>
        <p:spPr>
          <a:xfrm>
            <a:off x="2567608" y="1772816"/>
            <a:ext cx="5762601" cy="20159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</a:rPr>
              <a:t>Each pair of values from the table represent coordinates:</a:t>
            </a:r>
          </a:p>
          <a:p>
            <a:endParaRPr lang="en-GB" sz="2400" dirty="0">
              <a:solidFill>
                <a:srgbClr val="FF0000"/>
              </a:solidFill>
            </a:endParaRPr>
          </a:p>
          <a:p>
            <a:pPr>
              <a:spcAft>
                <a:spcPts val="600"/>
              </a:spcAft>
            </a:pPr>
            <a:r>
              <a:rPr lang="en-GB" sz="2400" dirty="0">
                <a:solidFill>
                  <a:srgbClr val="FF0000"/>
                </a:solidFill>
              </a:rPr>
              <a:t>(–3, –15), (–2, 0), (–1, 3), (0, 0), </a:t>
            </a:r>
          </a:p>
          <a:p>
            <a:r>
              <a:rPr lang="en-GB" sz="2400" dirty="0">
                <a:solidFill>
                  <a:srgbClr val="FF0000"/>
                </a:solidFill>
              </a:rPr>
              <a:t>       (1, –3), (2, 0), (3, 15)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76320" y="755142"/>
            <a:ext cx="2573535" cy="5957461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2567608" y="4005064"/>
            <a:ext cx="6096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pPr lvl="0"/>
            <a:r>
              <a:rPr lang="en-GB" sz="2400" dirty="0">
                <a:solidFill>
                  <a:srgbClr val="FF0000"/>
                </a:solidFill>
              </a:rPr>
              <a:t>These coordinates can be plotted and a smooth curve can be drawn through them, as seen on the graph.</a:t>
            </a:r>
          </a:p>
        </p:txBody>
      </p:sp>
    </p:spTree>
    <p:extLst>
      <p:ext uri="{BB962C8B-B14F-4D97-AF65-F5344CB8AC3E}">
        <p14:creationId xmlns:p14="http://schemas.microsoft.com/office/powerpoint/2010/main" val="61753601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</a:pPr>
            <a:r>
              <a:rPr lang="en-GB" altLang="en-US" sz="2800" b="1" dirty="0"/>
              <a:t>Plotting Curves: Fitness Check</a:t>
            </a:r>
          </a:p>
        </p:txBody>
      </p:sp>
      <p:pic>
        <p:nvPicPr>
          <p:cNvPr id="15374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5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7">
            <a:extLst>
              <a:ext uri="{FF2B5EF4-FFF2-40B4-BE49-F238E27FC236}">
                <a16:creationId xmlns:a16="http://schemas.microsoft.com/office/drawing/2014/main" xmlns="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2702" y="116632"/>
            <a:ext cx="2207260" cy="1169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Coordinates</a:t>
            </a:r>
          </a:p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Section 4</a:t>
            </a:r>
          </a:p>
        </p:txBody>
      </p:sp>
      <p:sp>
        <p:nvSpPr>
          <p:cNvPr id="11" name="Rectangle 10"/>
          <p:cNvSpPr/>
          <p:nvPr/>
        </p:nvSpPr>
        <p:spPr>
          <a:xfrm>
            <a:off x="2306981" y="1544024"/>
            <a:ext cx="998474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/>
              <a:t>1) 	a) Complete a copy of the table below for </a:t>
            </a:r>
            <a:r>
              <a:rPr lang="en-GB" sz="2400" i="1" dirty="0">
                <a:latin typeface="Times" pitchFamily="2" charset="0"/>
              </a:rPr>
              <a:t>y</a:t>
            </a:r>
            <a:r>
              <a:rPr lang="en-GB" sz="2400" i="1" dirty="0"/>
              <a:t> </a:t>
            </a:r>
            <a:r>
              <a:rPr lang="en-GB" sz="2400" dirty="0"/>
              <a:t>= </a:t>
            </a:r>
            <a:r>
              <a:rPr lang="en-GB" sz="2400" i="1" dirty="0">
                <a:latin typeface="Times" pitchFamily="2" charset="0"/>
              </a:rPr>
              <a:t>x</a:t>
            </a:r>
            <a:r>
              <a:rPr lang="en-GB" sz="2400" baseline="30000" dirty="0"/>
              <a:t>2</a:t>
            </a:r>
            <a:r>
              <a:rPr lang="en-GB" sz="2400" i="1" dirty="0"/>
              <a:t> </a:t>
            </a:r>
            <a:r>
              <a:rPr lang="en-GB" sz="2400" dirty="0"/>
              <a:t>− 5.</a:t>
            </a:r>
          </a:p>
          <a:p>
            <a:pPr marL="457200" indent="-457200">
              <a:buAutoNum type="alphaLcParenR"/>
            </a:pPr>
            <a:endParaRPr lang="en-GB" sz="2400" dirty="0"/>
          </a:p>
          <a:p>
            <a:endParaRPr lang="en-GB" sz="2400" dirty="0"/>
          </a:p>
          <a:p>
            <a:endParaRPr lang="en-GB" sz="2400" dirty="0"/>
          </a:p>
          <a:p>
            <a:r>
              <a:rPr lang="en-GB" sz="2400" dirty="0"/>
              <a:t>	b) Plot the points and draw a </a:t>
            </a:r>
          </a:p>
          <a:p>
            <a:r>
              <a:rPr lang="en-GB" sz="2400" dirty="0"/>
              <a:t>          smooth curve through the points.</a:t>
            </a:r>
          </a:p>
        </p:txBody>
      </p:sp>
      <p:sp>
        <p:nvSpPr>
          <p:cNvPr id="12" name="TextBox 1"/>
          <p:cNvSpPr txBox="1">
            <a:spLocks noChangeArrowheads="1"/>
          </p:cNvSpPr>
          <p:nvPr/>
        </p:nvSpPr>
        <p:spPr bwMode="auto">
          <a:xfrm>
            <a:off x="2307716" y="4052995"/>
            <a:ext cx="1621201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457200" indent="-457200"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GB" sz="2400" b="1" dirty="0"/>
              <a:t>Answers</a:t>
            </a:r>
          </a:p>
        </p:txBody>
      </p:sp>
      <p:sp>
        <p:nvSpPr>
          <p:cNvPr id="13" name="Rectangle 12"/>
          <p:cNvSpPr/>
          <p:nvPr/>
        </p:nvSpPr>
        <p:spPr>
          <a:xfrm>
            <a:off x="2299962" y="4655205"/>
            <a:ext cx="919807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</a:rPr>
              <a:t>a)</a:t>
            </a:r>
          </a:p>
        </p:txBody>
      </p:sp>
      <p:sp>
        <p:nvSpPr>
          <p:cNvPr id="14" name="Rectangle 13"/>
          <p:cNvSpPr/>
          <p:nvPr/>
        </p:nvSpPr>
        <p:spPr>
          <a:xfrm>
            <a:off x="2301600" y="633119"/>
            <a:ext cx="955504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en-US" sz="2400" dirty="0">
                <a:solidFill>
                  <a:srgbClr val="FF0000"/>
                </a:solidFill>
              </a:rPr>
              <a:t>Here are some questions to check your progress; there are more practice questions if needed.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04632" y="2062545"/>
            <a:ext cx="6687483" cy="943107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88438" y="4655206"/>
            <a:ext cx="5539810" cy="801504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xmlns="" id="{AA993CB6-9216-464F-8CDF-841CE5C9E12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531514" y="3175071"/>
            <a:ext cx="3403951" cy="33961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3378444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</a:pPr>
            <a:r>
              <a:rPr lang="en-GB" altLang="en-US" sz="2800" b="1" dirty="0"/>
              <a:t>Plotting Curves: Fitness Check</a:t>
            </a:r>
          </a:p>
        </p:txBody>
      </p:sp>
      <p:pic>
        <p:nvPicPr>
          <p:cNvPr id="15374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5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7">
            <a:extLst>
              <a:ext uri="{FF2B5EF4-FFF2-40B4-BE49-F238E27FC236}">
                <a16:creationId xmlns:a16="http://schemas.microsoft.com/office/drawing/2014/main" xmlns="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6632"/>
            <a:ext cx="2207260" cy="1169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Coordinates</a:t>
            </a:r>
          </a:p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Section 4</a:t>
            </a:r>
          </a:p>
        </p:txBody>
      </p:sp>
      <p:sp>
        <p:nvSpPr>
          <p:cNvPr id="11" name="Rectangle 10"/>
          <p:cNvSpPr/>
          <p:nvPr/>
        </p:nvSpPr>
        <p:spPr>
          <a:xfrm>
            <a:off x="2306981" y="1544024"/>
            <a:ext cx="998474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/>
              <a:t>1) 	a) Complete a copy of the table below for </a:t>
            </a:r>
            <a:r>
              <a:rPr lang="en-GB" sz="2400" i="1" dirty="0">
                <a:latin typeface="Times" pitchFamily="2" charset="0"/>
              </a:rPr>
              <a:t>y</a:t>
            </a:r>
            <a:r>
              <a:rPr lang="en-GB" sz="2400" i="1" dirty="0"/>
              <a:t> </a:t>
            </a:r>
            <a:r>
              <a:rPr lang="en-GB" sz="2400" dirty="0"/>
              <a:t>= </a:t>
            </a:r>
            <a:r>
              <a:rPr lang="en-GB" sz="2400" i="1" dirty="0">
                <a:latin typeface="Times" pitchFamily="2" charset="0"/>
              </a:rPr>
              <a:t>x</a:t>
            </a:r>
            <a:r>
              <a:rPr lang="en-GB" sz="2400" baseline="30000" dirty="0"/>
              <a:t>2</a:t>
            </a:r>
            <a:r>
              <a:rPr lang="en-GB" sz="2400" i="1" dirty="0"/>
              <a:t> </a:t>
            </a:r>
            <a:r>
              <a:rPr lang="en-GB" sz="2400" dirty="0"/>
              <a:t>− 5.</a:t>
            </a:r>
          </a:p>
          <a:p>
            <a:pPr marL="457200" indent="-457200">
              <a:buAutoNum type="alphaLcParenR"/>
            </a:pPr>
            <a:endParaRPr lang="en-GB" sz="2400" dirty="0"/>
          </a:p>
          <a:p>
            <a:endParaRPr lang="en-GB" sz="2400" dirty="0"/>
          </a:p>
          <a:p>
            <a:endParaRPr lang="en-GB" sz="2400" dirty="0"/>
          </a:p>
          <a:p>
            <a:r>
              <a:rPr lang="en-GB" sz="2400" dirty="0"/>
              <a:t>	b) Plot the points and draw a </a:t>
            </a:r>
          </a:p>
          <a:p>
            <a:r>
              <a:rPr lang="en-GB" sz="2400" dirty="0"/>
              <a:t>          smooth curve through the points.</a:t>
            </a:r>
          </a:p>
        </p:txBody>
      </p:sp>
      <p:sp>
        <p:nvSpPr>
          <p:cNvPr id="12" name="TextBox 1"/>
          <p:cNvSpPr txBox="1">
            <a:spLocks noChangeArrowheads="1"/>
          </p:cNvSpPr>
          <p:nvPr/>
        </p:nvSpPr>
        <p:spPr bwMode="auto">
          <a:xfrm>
            <a:off x="2307716" y="4052995"/>
            <a:ext cx="1621201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457200" indent="-457200"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GB" sz="2400" b="1" dirty="0"/>
              <a:t>Answers</a:t>
            </a:r>
          </a:p>
        </p:txBody>
      </p:sp>
      <p:sp>
        <p:nvSpPr>
          <p:cNvPr id="13" name="Rectangle 12"/>
          <p:cNvSpPr/>
          <p:nvPr/>
        </p:nvSpPr>
        <p:spPr>
          <a:xfrm>
            <a:off x="2299962" y="4655205"/>
            <a:ext cx="919807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</a:rPr>
              <a:t>a)</a:t>
            </a:r>
          </a:p>
        </p:txBody>
      </p:sp>
      <p:sp>
        <p:nvSpPr>
          <p:cNvPr id="14" name="Rectangle 13"/>
          <p:cNvSpPr/>
          <p:nvPr/>
        </p:nvSpPr>
        <p:spPr>
          <a:xfrm>
            <a:off x="2301600" y="633119"/>
            <a:ext cx="955504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en-US" sz="2400" dirty="0">
                <a:solidFill>
                  <a:srgbClr val="FF0000"/>
                </a:solidFill>
              </a:rPr>
              <a:t>Here are some questions to check your progress; there are more practice questions if needed.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04632" y="2062545"/>
            <a:ext cx="6687483" cy="943107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88438" y="4655206"/>
            <a:ext cx="5539810" cy="801504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xmlns="" id="{AA993CB6-9216-464F-8CDF-841CE5C9E12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531514" y="3175071"/>
            <a:ext cx="3403951" cy="33961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7579006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</a:pPr>
            <a:r>
              <a:rPr lang="en-GB" altLang="en-US" sz="2800" b="1" dirty="0"/>
              <a:t>Plotting Curves: Fitness Check</a:t>
            </a:r>
          </a:p>
        </p:txBody>
      </p:sp>
      <p:pic>
        <p:nvPicPr>
          <p:cNvPr id="15374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5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7">
            <a:extLst>
              <a:ext uri="{FF2B5EF4-FFF2-40B4-BE49-F238E27FC236}">
                <a16:creationId xmlns:a16="http://schemas.microsoft.com/office/drawing/2014/main" xmlns="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16505" y="116632"/>
            <a:ext cx="2207260" cy="1169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Coordinates</a:t>
            </a:r>
          </a:p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Section 4</a:t>
            </a:r>
          </a:p>
        </p:txBody>
      </p:sp>
      <p:sp>
        <p:nvSpPr>
          <p:cNvPr id="11" name="Rectangle 10"/>
          <p:cNvSpPr/>
          <p:nvPr/>
        </p:nvSpPr>
        <p:spPr>
          <a:xfrm>
            <a:off x="2306981" y="1544024"/>
            <a:ext cx="998474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/>
              <a:t>1) 	a) Complete a copy of the table below for </a:t>
            </a:r>
            <a:r>
              <a:rPr lang="en-GB" sz="2400" i="1" dirty="0">
                <a:latin typeface="Times" pitchFamily="2" charset="0"/>
              </a:rPr>
              <a:t>y</a:t>
            </a:r>
            <a:r>
              <a:rPr lang="en-GB" sz="2400" i="1" dirty="0"/>
              <a:t> </a:t>
            </a:r>
            <a:r>
              <a:rPr lang="en-GB" sz="2400" dirty="0"/>
              <a:t>= </a:t>
            </a:r>
            <a:r>
              <a:rPr lang="en-GB" sz="2400" i="1" dirty="0">
                <a:latin typeface="Times" pitchFamily="2" charset="0"/>
              </a:rPr>
              <a:t>x</a:t>
            </a:r>
            <a:r>
              <a:rPr lang="en-GB" sz="2400" baseline="30000" dirty="0"/>
              <a:t>2</a:t>
            </a:r>
            <a:r>
              <a:rPr lang="en-GB" sz="2400" i="1" dirty="0"/>
              <a:t> </a:t>
            </a:r>
            <a:r>
              <a:rPr lang="en-GB" sz="2400" dirty="0"/>
              <a:t>− 5.</a:t>
            </a:r>
          </a:p>
          <a:p>
            <a:pPr marL="457200" indent="-457200">
              <a:buAutoNum type="alphaLcParenR"/>
            </a:pPr>
            <a:endParaRPr lang="en-GB" sz="2400" dirty="0"/>
          </a:p>
          <a:p>
            <a:endParaRPr lang="en-GB" sz="2400" dirty="0"/>
          </a:p>
          <a:p>
            <a:endParaRPr lang="en-GB" sz="2400" dirty="0"/>
          </a:p>
          <a:p>
            <a:r>
              <a:rPr lang="en-GB" sz="2400" dirty="0"/>
              <a:t>	b) Plot the points and draw a </a:t>
            </a:r>
          </a:p>
          <a:p>
            <a:r>
              <a:rPr lang="en-GB" sz="2400" dirty="0"/>
              <a:t>          smooth curve through the points.</a:t>
            </a:r>
          </a:p>
        </p:txBody>
      </p:sp>
      <p:sp>
        <p:nvSpPr>
          <p:cNvPr id="12" name="TextBox 1"/>
          <p:cNvSpPr txBox="1">
            <a:spLocks noChangeArrowheads="1"/>
          </p:cNvSpPr>
          <p:nvPr/>
        </p:nvSpPr>
        <p:spPr bwMode="auto">
          <a:xfrm>
            <a:off x="2307716" y="4052995"/>
            <a:ext cx="1621201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457200" indent="-457200"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GB" sz="2400" b="1" dirty="0"/>
              <a:t>Answers</a:t>
            </a:r>
          </a:p>
        </p:txBody>
      </p:sp>
      <p:sp>
        <p:nvSpPr>
          <p:cNvPr id="13" name="Rectangle 12"/>
          <p:cNvSpPr/>
          <p:nvPr/>
        </p:nvSpPr>
        <p:spPr>
          <a:xfrm>
            <a:off x="2299962" y="4655205"/>
            <a:ext cx="919807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</a:rPr>
              <a:t>a)</a:t>
            </a:r>
          </a:p>
        </p:txBody>
      </p:sp>
      <p:sp>
        <p:nvSpPr>
          <p:cNvPr id="14" name="Rectangle 13"/>
          <p:cNvSpPr/>
          <p:nvPr/>
        </p:nvSpPr>
        <p:spPr>
          <a:xfrm>
            <a:off x="2301600" y="633119"/>
            <a:ext cx="955504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en-US" sz="2400" dirty="0">
                <a:solidFill>
                  <a:srgbClr val="FF0000"/>
                </a:solidFill>
              </a:rPr>
              <a:t>Here are some questions to check your progress; there are more practice questions if needed.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04632" y="2062545"/>
            <a:ext cx="6687483" cy="943107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88438" y="4655206"/>
            <a:ext cx="5539810" cy="801504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xmlns="" id="{AA993CB6-9216-464F-8CDF-841CE5C9E12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531514" y="3175071"/>
            <a:ext cx="3403951" cy="3396162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xmlns="" id="{AD2E919D-278B-CD4B-A6E9-3F4F6ADF3EE3}"/>
              </a:ext>
            </a:extLst>
          </p:cNvPr>
          <p:cNvSpPr txBox="1"/>
          <p:nvPr/>
        </p:nvSpPr>
        <p:spPr>
          <a:xfrm>
            <a:off x="2306981" y="5688894"/>
            <a:ext cx="43204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b) Graph shown opposite</a:t>
            </a:r>
          </a:p>
        </p:txBody>
      </p:sp>
    </p:spTree>
    <p:extLst>
      <p:ext uri="{BB962C8B-B14F-4D97-AF65-F5344CB8AC3E}">
        <p14:creationId xmlns:p14="http://schemas.microsoft.com/office/powerpoint/2010/main" val="2839940109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 build="p"/>
      <p:bldP spid="16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</a:pPr>
            <a:r>
              <a:rPr lang="en-GB" altLang="en-US" sz="2800" b="1" dirty="0"/>
              <a:t>Plotting Curves: Fitness Check</a:t>
            </a:r>
          </a:p>
        </p:txBody>
      </p:sp>
      <p:pic>
        <p:nvPicPr>
          <p:cNvPr id="15374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5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7">
            <a:extLst>
              <a:ext uri="{FF2B5EF4-FFF2-40B4-BE49-F238E27FC236}">
                <a16:creationId xmlns:a16="http://schemas.microsoft.com/office/drawing/2014/main" xmlns="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624" y="48343"/>
            <a:ext cx="2207260" cy="1169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Coordinates</a:t>
            </a:r>
          </a:p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Section 4</a:t>
            </a:r>
          </a:p>
        </p:txBody>
      </p:sp>
      <p:sp>
        <p:nvSpPr>
          <p:cNvPr id="11" name="Rectangle 10"/>
          <p:cNvSpPr/>
          <p:nvPr/>
        </p:nvSpPr>
        <p:spPr>
          <a:xfrm>
            <a:off x="2306981" y="1544024"/>
            <a:ext cx="998474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/>
              <a:t>2. 	a) Complete a copy of the table using the relationship </a:t>
            </a:r>
            <a:r>
              <a:rPr lang="en-GB" sz="2400" i="1" dirty="0">
                <a:latin typeface="Times" pitchFamily="2" charset="0"/>
              </a:rPr>
              <a:t>y </a:t>
            </a:r>
            <a:r>
              <a:rPr lang="en-GB" sz="2400" dirty="0"/>
              <a:t>= </a:t>
            </a:r>
            <a:r>
              <a:rPr lang="en-GB" sz="2400" i="1" dirty="0">
                <a:latin typeface="Times" pitchFamily="2" charset="0"/>
              </a:rPr>
              <a:t>x</a:t>
            </a:r>
            <a:r>
              <a:rPr lang="en-GB" sz="2400" baseline="30000" dirty="0"/>
              <a:t>3</a:t>
            </a:r>
            <a:r>
              <a:rPr lang="en-GB" sz="2400" i="1" dirty="0"/>
              <a:t> </a:t>
            </a:r>
            <a:r>
              <a:rPr lang="en-GB" sz="2400" dirty="0"/>
              <a:t>− </a:t>
            </a:r>
            <a:r>
              <a:rPr lang="en-GB" sz="2400" i="1" dirty="0">
                <a:latin typeface="Times" pitchFamily="2" charset="0"/>
              </a:rPr>
              <a:t>x</a:t>
            </a:r>
            <a:r>
              <a:rPr lang="en-GB" sz="2400" dirty="0"/>
              <a:t>.</a:t>
            </a:r>
          </a:p>
          <a:p>
            <a:endParaRPr lang="en-GB" sz="2400" dirty="0"/>
          </a:p>
          <a:p>
            <a:endParaRPr lang="en-GB" sz="2400" dirty="0"/>
          </a:p>
          <a:p>
            <a:endParaRPr lang="en-GB" sz="2400" dirty="0"/>
          </a:p>
          <a:p>
            <a:r>
              <a:rPr lang="en-GB" sz="2400" dirty="0"/>
              <a:t>	b) Plot the points and draw a smooth </a:t>
            </a:r>
          </a:p>
          <a:p>
            <a:r>
              <a:rPr lang="en-GB" sz="2400" dirty="0"/>
              <a:t>          curve through the points.</a:t>
            </a:r>
          </a:p>
        </p:txBody>
      </p:sp>
      <p:sp>
        <p:nvSpPr>
          <p:cNvPr id="12" name="TextBox 1"/>
          <p:cNvSpPr txBox="1">
            <a:spLocks noChangeArrowheads="1"/>
          </p:cNvSpPr>
          <p:nvPr/>
        </p:nvSpPr>
        <p:spPr bwMode="auto">
          <a:xfrm>
            <a:off x="2301600" y="3937971"/>
            <a:ext cx="1621201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457200" indent="-457200"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GB" sz="2400" b="1" dirty="0"/>
              <a:t>Answers</a:t>
            </a:r>
          </a:p>
        </p:txBody>
      </p:sp>
      <p:sp>
        <p:nvSpPr>
          <p:cNvPr id="14" name="Rectangle 13"/>
          <p:cNvSpPr/>
          <p:nvPr/>
        </p:nvSpPr>
        <p:spPr>
          <a:xfrm>
            <a:off x="2301600" y="633119"/>
            <a:ext cx="955504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en-US" sz="2400" dirty="0">
                <a:solidFill>
                  <a:srgbClr val="FF0000"/>
                </a:solidFill>
              </a:rPr>
              <a:t>Here are some questions to check your progress; there are more practice questions if needed.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87688" y="1990645"/>
            <a:ext cx="4968552" cy="92380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17910" y="4591070"/>
            <a:ext cx="5087060" cy="962159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xmlns="" id="{7CDAA11E-195A-7749-80A7-2955490DB0F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815899" y="2379574"/>
            <a:ext cx="3011887" cy="4190955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331FF6FE-B098-E446-8A3F-C1B2F02C31D3}"/>
              </a:ext>
            </a:extLst>
          </p:cNvPr>
          <p:cNvSpPr txBox="1"/>
          <p:nvPr/>
        </p:nvSpPr>
        <p:spPr>
          <a:xfrm>
            <a:off x="2423592" y="4730359"/>
            <a:ext cx="5631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a)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11A41962-CB0D-204B-B70E-77385B5E0B6B}"/>
              </a:ext>
            </a:extLst>
          </p:cNvPr>
          <p:cNvSpPr txBox="1"/>
          <p:nvPr/>
        </p:nvSpPr>
        <p:spPr>
          <a:xfrm>
            <a:off x="2423592" y="5864538"/>
            <a:ext cx="43204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b) Graph shown opposite</a:t>
            </a:r>
          </a:p>
        </p:txBody>
      </p:sp>
    </p:spTree>
    <p:extLst>
      <p:ext uri="{BB962C8B-B14F-4D97-AF65-F5344CB8AC3E}">
        <p14:creationId xmlns:p14="http://schemas.microsoft.com/office/powerpoint/2010/main" val="819923745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2" grpId="0"/>
      <p:bldP spid="3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3000" b="1" dirty="0"/>
              <a:t>Section 4: Review</a:t>
            </a:r>
          </a:p>
        </p:txBody>
      </p:sp>
      <p:pic>
        <p:nvPicPr>
          <p:cNvPr id="15374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4347" y="3305845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5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4347" y="3305845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7">
            <a:extLst>
              <a:ext uri="{FF2B5EF4-FFF2-40B4-BE49-F238E27FC236}">
                <a16:creationId xmlns:a16="http://schemas.microsoft.com/office/drawing/2014/main" xmlns="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4" y="116632"/>
            <a:ext cx="2207260" cy="1169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Coordinates</a:t>
            </a:r>
          </a:p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Section </a:t>
            </a: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4</a:t>
            </a:r>
          </a:p>
        </p:txBody>
      </p:sp>
      <p:sp>
        <p:nvSpPr>
          <p:cNvPr id="9" name="TextBox 1">
            <a:extLst>
              <a:ext uri="{FF2B5EF4-FFF2-40B4-BE49-F238E27FC236}">
                <a16:creationId xmlns:a16="http://schemas.microsoft.com/office/drawing/2014/main" xmlns="" id="{E7CC74F8-45F4-7F42-8935-A4038D39D3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51784" y="976457"/>
            <a:ext cx="568863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/>
              <a:t>You have completed the </a:t>
            </a:r>
            <a:r>
              <a:rPr lang="en-US" altLang="en-US" sz="2400" b="1" dirty="0"/>
              <a:t>fourth Section.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680F8782-DF76-DB40-940C-99195A3852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20335" y="1923170"/>
            <a:ext cx="8013863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>
                <a:solidFill>
                  <a:srgbClr val="00B050"/>
                </a:solidFill>
              </a:rPr>
              <a:t>If you have completed and understood this section, </a:t>
            </a:r>
            <a:r>
              <a:rPr lang="en-US" altLang="en-US" sz="2400" b="1" dirty="0">
                <a:solidFill>
                  <a:srgbClr val="00B050"/>
                </a:solidFill>
              </a:rPr>
              <a:t>click</a:t>
            </a:r>
            <a:r>
              <a:rPr lang="en-US" altLang="en-US" sz="2400" dirty="0">
                <a:solidFill>
                  <a:srgbClr val="00B050"/>
                </a:solidFill>
              </a:rPr>
              <a:t> to start the </a:t>
            </a:r>
            <a:r>
              <a:rPr lang="en-US" altLang="en-US" sz="2400" b="1" dirty="0">
                <a:solidFill>
                  <a:srgbClr val="00B050"/>
                </a:solidFill>
              </a:rPr>
              <a:t>next Section</a:t>
            </a:r>
          </a:p>
        </p:txBody>
      </p:sp>
      <p:sp>
        <p:nvSpPr>
          <p:cNvPr id="11" name="TextBox 2">
            <a:extLst>
              <a:ext uri="{FF2B5EF4-FFF2-40B4-BE49-F238E27FC236}">
                <a16:creationId xmlns:a16="http://schemas.microsoft.com/office/drawing/2014/main" xmlns="" id="{FAF980D4-9FE7-4A48-9CE0-B03EBFC370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46830" y="3108133"/>
            <a:ext cx="7530553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>
                <a:solidFill>
                  <a:srgbClr val="FFC000"/>
                </a:solidFill>
              </a:rPr>
              <a:t>If you need more examples and interactive practice, press </a:t>
            </a:r>
            <a:r>
              <a:rPr lang="en-US" altLang="en-US" sz="2400" b="1" dirty="0">
                <a:solidFill>
                  <a:srgbClr val="FFC000"/>
                </a:solidFill>
              </a:rPr>
              <a:t>here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61145AA3-138E-F040-BCA6-F2E25BC375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54389" y="4581128"/>
            <a:ext cx="7300232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/>
              <a:t>You might also find it helpful to look at:</a:t>
            </a:r>
            <a:endParaRPr lang="en-US" altLang="en-US" sz="2400" b="1" dirty="0">
              <a:solidFill>
                <a:srgbClr val="FF0000"/>
              </a:solidFill>
            </a:endParaRPr>
          </a:p>
          <a:p>
            <a:pPr algn="ctr"/>
            <a:endParaRPr lang="en-US" altLang="en-US" sz="2400" dirty="0">
              <a:solidFill>
                <a:srgbClr val="FF0000"/>
              </a:solidFill>
            </a:endParaRPr>
          </a:p>
          <a:p>
            <a:pPr algn="ctr"/>
            <a:r>
              <a:rPr lang="en-US" altLang="en-US" sz="2400" b="1" dirty="0">
                <a:solidFill>
                  <a:srgbClr val="FF0000"/>
                </a:solidFill>
              </a:rPr>
              <a:t>   Essential Information:</a:t>
            </a:r>
            <a:r>
              <a:rPr lang="en-US" altLang="en-US" sz="2400" dirty="0">
                <a:solidFill>
                  <a:srgbClr val="FF0000"/>
                </a:solidFill>
              </a:rPr>
              <a:t> press </a:t>
            </a:r>
            <a:r>
              <a:rPr lang="en-US" altLang="en-US" sz="2400" b="1" dirty="0">
                <a:solidFill>
                  <a:srgbClr val="FF0000"/>
                </a:solidFill>
              </a:rPr>
              <a:t>here</a:t>
            </a:r>
          </a:p>
          <a:p>
            <a:pPr algn="ctr"/>
            <a:endParaRPr lang="en-US" altLang="en-US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373922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altLang="en-US" sz="3000" b="1" dirty="0"/>
              <a:t>Mid-Points of Line Segments</a:t>
            </a:r>
          </a:p>
        </p:txBody>
      </p:sp>
      <p:pic>
        <p:nvPicPr>
          <p:cNvPr id="15374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5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7">
            <a:extLst>
              <a:ext uri="{FF2B5EF4-FFF2-40B4-BE49-F238E27FC236}">
                <a16:creationId xmlns:a16="http://schemas.microsoft.com/office/drawing/2014/main" xmlns="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58764"/>
            <a:ext cx="2207260" cy="1169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Coordinates</a:t>
            </a:r>
          </a:p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Section </a:t>
            </a: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5</a:t>
            </a:r>
            <a:endParaRPr lang="en-US" sz="2000" b="1" kern="1200" dirty="0">
              <a:solidFill>
                <a:schemeClr val="bg1"/>
              </a:solidFill>
              <a:effectLst/>
              <a:latin typeface="Arial"/>
              <a:ea typeface="MS PGothic"/>
              <a:cs typeface="Times New Roman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279576" y="643540"/>
            <a:ext cx="964907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/>
              <a:t>The coordinates of the </a:t>
            </a:r>
            <a:r>
              <a:rPr lang="en-GB" sz="2400" dirty="0" smtClean="0"/>
              <a:t>mid-point between </a:t>
            </a:r>
            <a:r>
              <a:rPr lang="en-GB" sz="2400" dirty="0"/>
              <a:t>two other points may be found by drawing or by calculation. The diagram below shows the mid-point of the coordinates (2, 2) and (6, 8); the coordinate of the mid-point is (4, 5).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83832" y="2302742"/>
            <a:ext cx="4968552" cy="43435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7521640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altLang="en-US" sz="2800" b="1" dirty="0"/>
              <a:t>Mid-Points of Line Segments</a:t>
            </a:r>
          </a:p>
        </p:txBody>
      </p:sp>
      <p:pic>
        <p:nvPicPr>
          <p:cNvPr id="15374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5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7">
            <a:extLst>
              <a:ext uri="{FF2B5EF4-FFF2-40B4-BE49-F238E27FC236}">
                <a16:creationId xmlns:a16="http://schemas.microsoft.com/office/drawing/2014/main" xmlns="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6632"/>
            <a:ext cx="2207260" cy="1169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Coordinates</a:t>
            </a:r>
          </a:p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Section </a:t>
            </a: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5</a:t>
            </a:r>
            <a:endParaRPr lang="en-US" sz="2000" b="1" kern="1200" dirty="0">
              <a:solidFill>
                <a:schemeClr val="bg1"/>
              </a:solidFill>
              <a:effectLst/>
              <a:latin typeface="Arial"/>
              <a:ea typeface="MS PGothic"/>
              <a:cs typeface="Times New Roman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302293" y="999192"/>
            <a:ext cx="5425043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/>
              <a:t>The value of the </a:t>
            </a:r>
            <a:r>
              <a:rPr lang="en-GB" sz="2400" i="1" dirty="0">
                <a:latin typeface="Times" pitchFamily="2" charset="0"/>
              </a:rPr>
              <a:t>x</a:t>
            </a:r>
            <a:r>
              <a:rPr lang="en-GB" sz="2400" i="1" dirty="0"/>
              <a:t>-</a:t>
            </a:r>
            <a:r>
              <a:rPr lang="en-GB" sz="2400" dirty="0"/>
              <a:t>coordinate of the mid-point of the line segment AB is the mean value of the two </a:t>
            </a:r>
            <a:r>
              <a:rPr lang="en-GB" sz="2400" i="1" dirty="0">
                <a:latin typeface="Times" pitchFamily="2" charset="0"/>
              </a:rPr>
              <a:t>x</a:t>
            </a:r>
            <a:r>
              <a:rPr lang="en-GB" sz="2400" i="1" dirty="0"/>
              <a:t>-</a:t>
            </a:r>
            <a:r>
              <a:rPr lang="en-GB" sz="2400" dirty="0"/>
              <a:t>coordinates of the end points A and B.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56909" y="655261"/>
            <a:ext cx="4011831" cy="3507198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2269563" y="4263747"/>
            <a:ext cx="9155028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GB" sz="2400" dirty="0">
                <a:solidFill>
                  <a:prstClr val="black"/>
                </a:solidFill>
              </a:rPr>
              <a:t>Similarly, for the </a:t>
            </a:r>
            <a:r>
              <a:rPr lang="en-GB" sz="2400" i="1" dirty="0">
                <a:solidFill>
                  <a:prstClr val="black"/>
                </a:solidFill>
                <a:latin typeface="Times" pitchFamily="2" charset="0"/>
              </a:rPr>
              <a:t>y-</a:t>
            </a:r>
            <a:r>
              <a:rPr lang="en-GB" sz="2400" dirty="0">
                <a:solidFill>
                  <a:prstClr val="black"/>
                </a:solidFill>
              </a:rPr>
              <a:t>coordinate of the mid-point, it is the mean of the </a:t>
            </a:r>
            <a:r>
              <a:rPr lang="en-GB" sz="2400" i="1" dirty="0">
                <a:solidFill>
                  <a:prstClr val="black"/>
                </a:solidFill>
                <a:latin typeface="Times" pitchFamily="2" charset="0"/>
              </a:rPr>
              <a:t>y</a:t>
            </a:r>
            <a:r>
              <a:rPr lang="en-GB" sz="2400" i="1" dirty="0">
                <a:solidFill>
                  <a:prstClr val="black"/>
                </a:solidFill>
              </a:rPr>
              <a:t>-</a:t>
            </a:r>
            <a:r>
              <a:rPr lang="en-GB" sz="2400" dirty="0">
                <a:solidFill>
                  <a:prstClr val="black"/>
                </a:solidFill>
              </a:rPr>
              <a:t>coordinates of the end points A and B.</a:t>
            </a:r>
          </a:p>
          <a:p>
            <a:pPr lvl="0"/>
            <a:endParaRPr lang="en-GB" sz="2400" dirty="0">
              <a:solidFill>
                <a:prstClr val="black"/>
              </a:solidFill>
            </a:endParaRPr>
          </a:p>
          <a:p>
            <a:r>
              <a:rPr lang="en-GB" sz="2400" dirty="0"/>
              <a:t>Here, the value of the </a:t>
            </a:r>
            <a:r>
              <a:rPr lang="en-GB" sz="2400" i="1" dirty="0">
                <a:solidFill>
                  <a:prstClr val="black"/>
                </a:solidFill>
                <a:latin typeface="Times" pitchFamily="2" charset="0"/>
              </a:rPr>
              <a:t>y</a:t>
            </a:r>
            <a:r>
              <a:rPr lang="en-GB" sz="2400" i="1" dirty="0" smtClean="0"/>
              <a:t>-</a:t>
            </a:r>
            <a:r>
              <a:rPr lang="en-GB" sz="2400" dirty="0" smtClean="0"/>
              <a:t>coordinate </a:t>
            </a:r>
            <a:r>
              <a:rPr lang="en-GB" sz="2400" dirty="0"/>
              <a:t>of the mid-point is the mean of 2 and 8, which is </a:t>
            </a:r>
            <a:r>
              <a:rPr lang="en-GB" sz="2400" b="1" dirty="0"/>
              <a:t>5</a:t>
            </a:r>
            <a:r>
              <a:rPr lang="en-GB" sz="2400" dirty="0"/>
              <a:t>.</a:t>
            </a:r>
          </a:p>
        </p:txBody>
      </p:sp>
      <p:sp>
        <p:nvSpPr>
          <p:cNvPr id="8" name="Rectangle 7"/>
          <p:cNvSpPr/>
          <p:nvPr/>
        </p:nvSpPr>
        <p:spPr>
          <a:xfrm>
            <a:off x="2272721" y="2816135"/>
            <a:ext cx="542504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GB" sz="2400" dirty="0">
                <a:solidFill>
                  <a:prstClr val="black"/>
                </a:solidFill>
              </a:rPr>
              <a:t>Here, the value of the </a:t>
            </a:r>
            <a:r>
              <a:rPr lang="en-GB" sz="2400" i="1" dirty="0">
                <a:solidFill>
                  <a:prstClr val="black"/>
                </a:solidFill>
                <a:latin typeface="Times" pitchFamily="2" charset="0"/>
              </a:rPr>
              <a:t>x</a:t>
            </a:r>
            <a:r>
              <a:rPr lang="en-GB" sz="2400" i="1" dirty="0">
                <a:solidFill>
                  <a:prstClr val="black"/>
                </a:solidFill>
              </a:rPr>
              <a:t>-</a:t>
            </a:r>
            <a:r>
              <a:rPr lang="en-GB" sz="2400" dirty="0">
                <a:solidFill>
                  <a:prstClr val="black"/>
                </a:solidFill>
              </a:rPr>
              <a:t>coordinate of the mid-point is the mean of 2 and 6, which is </a:t>
            </a:r>
            <a:r>
              <a:rPr lang="en-GB" sz="2400" b="1" dirty="0">
                <a:solidFill>
                  <a:prstClr val="black"/>
                </a:solidFill>
              </a:rPr>
              <a:t>4</a:t>
            </a:r>
            <a:r>
              <a:rPr lang="en-GB" sz="2400" dirty="0">
                <a:solidFill>
                  <a:prstClr val="black"/>
                </a:solidFill>
              </a:rPr>
              <a:t>.</a:t>
            </a:r>
          </a:p>
        </p:txBody>
      </p:sp>
      <p:sp>
        <p:nvSpPr>
          <p:cNvPr id="4" name="Rectangle 3"/>
          <p:cNvSpPr/>
          <p:nvPr/>
        </p:nvSpPr>
        <p:spPr>
          <a:xfrm>
            <a:off x="2273070" y="6228211"/>
            <a:ext cx="890689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GB" sz="2400" dirty="0">
                <a:solidFill>
                  <a:prstClr val="black"/>
                </a:solidFill>
              </a:rPr>
              <a:t>This is how the mid-point coordinate of (4, 5) has been found.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3252DADD-52E7-084E-B5C8-D6CE19071FA8}"/>
              </a:ext>
            </a:extLst>
          </p:cNvPr>
          <p:cNvSpPr txBox="1"/>
          <p:nvPr/>
        </p:nvSpPr>
        <p:spPr>
          <a:xfrm>
            <a:off x="8472264" y="2808749"/>
            <a:ext cx="288032" cy="3964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F5B0DD87-F494-9D45-A050-6EF7B4C3E7A5}"/>
              </a:ext>
            </a:extLst>
          </p:cNvPr>
          <p:cNvSpPr txBox="1"/>
          <p:nvPr/>
        </p:nvSpPr>
        <p:spPr>
          <a:xfrm>
            <a:off x="9402784" y="1383912"/>
            <a:ext cx="3600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B</a:t>
            </a:r>
          </a:p>
        </p:txBody>
      </p:sp>
    </p:spTree>
    <p:extLst>
      <p:ext uri="{BB962C8B-B14F-4D97-AF65-F5344CB8AC3E}">
        <p14:creationId xmlns:p14="http://schemas.microsoft.com/office/powerpoint/2010/main" val="178853526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uiExpand="1" build="p"/>
      <p:bldP spid="8" grpId="0"/>
      <p:bldP spid="4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altLang="en-US" sz="2800" b="1" dirty="0">
                <a:latin typeface="+mj-lt"/>
              </a:rPr>
              <a:t>Mid-Points of Line Segments</a:t>
            </a:r>
          </a:p>
        </p:txBody>
      </p:sp>
      <p:pic>
        <p:nvPicPr>
          <p:cNvPr id="15374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5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7">
            <a:extLst>
              <a:ext uri="{FF2B5EF4-FFF2-40B4-BE49-F238E27FC236}">
                <a16:creationId xmlns:a16="http://schemas.microsoft.com/office/drawing/2014/main" xmlns="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35007"/>
            <a:ext cx="2207260" cy="1169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Coordinates</a:t>
            </a:r>
          </a:p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Section </a:t>
            </a: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5</a:t>
            </a:r>
            <a:endParaRPr lang="en-US" sz="2000" b="1" kern="1200" dirty="0">
              <a:solidFill>
                <a:schemeClr val="bg1"/>
              </a:solidFill>
              <a:effectLst/>
              <a:latin typeface="Arial"/>
              <a:ea typeface="MS PGothic"/>
              <a:cs typeface="Times New Roman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366483" y="3693695"/>
            <a:ext cx="4890401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/>
              <a:t>Generally, for any two points, the </a:t>
            </a:r>
          </a:p>
          <a:p>
            <a:r>
              <a:rPr lang="en-GB" sz="2400" dirty="0"/>
              <a:t>coordinates of the mid-point of the </a:t>
            </a:r>
          </a:p>
          <a:p>
            <a:r>
              <a:rPr lang="en-GB" sz="2400" dirty="0"/>
              <a:t>line segment joining the points </a:t>
            </a:r>
          </a:p>
          <a:p>
            <a:r>
              <a:rPr lang="en-GB" sz="2400" dirty="0"/>
              <a:t>(</a:t>
            </a:r>
            <a:r>
              <a:rPr lang="en-GB" sz="2400" i="1" dirty="0">
                <a:latin typeface="Cambria" panose="02040503050406030204" pitchFamily="18" charset="0"/>
                <a:ea typeface="Cambria" panose="02040503050406030204" pitchFamily="18" charset="0"/>
              </a:rPr>
              <a:t>a</a:t>
            </a:r>
            <a:r>
              <a:rPr lang="en-GB" sz="2400" i="1" dirty="0"/>
              <a:t>, </a:t>
            </a:r>
            <a:r>
              <a:rPr lang="en-GB" sz="2400" i="1" dirty="0">
                <a:latin typeface="Cambria" panose="02040503050406030204" pitchFamily="18" charset="0"/>
                <a:ea typeface="Cambria" panose="02040503050406030204" pitchFamily="18" charset="0"/>
              </a:rPr>
              <a:t>b</a:t>
            </a:r>
            <a:r>
              <a:rPr lang="en-GB" sz="2400" dirty="0"/>
              <a:t>) and (</a:t>
            </a:r>
            <a:r>
              <a:rPr lang="en-GB" sz="2400" i="1" dirty="0">
                <a:latin typeface="Cambria" panose="02040503050406030204" pitchFamily="18" charset="0"/>
                <a:ea typeface="Cambria" panose="02040503050406030204" pitchFamily="18" charset="0"/>
              </a:rPr>
              <a:t>c</a:t>
            </a:r>
            <a:r>
              <a:rPr lang="en-GB" sz="2400" i="1" dirty="0"/>
              <a:t>, </a:t>
            </a:r>
            <a:r>
              <a:rPr lang="en-GB" sz="2400" i="1" dirty="0">
                <a:latin typeface="Cambria" panose="02040503050406030204" pitchFamily="18" charset="0"/>
                <a:ea typeface="Cambria" panose="02040503050406030204" pitchFamily="18" charset="0"/>
              </a:rPr>
              <a:t>d</a:t>
            </a:r>
            <a:r>
              <a:rPr lang="en-GB" sz="2400" dirty="0"/>
              <a:t>) is given by</a:t>
            </a:r>
          </a:p>
        </p:txBody>
      </p:sp>
      <p:sp>
        <p:nvSpPr>
          <p:cNvPr id="5" name="Rectangle 4"/>
          <p:cNvSpPr/>
          <p:nvPr/>
        </p:nvSpPr>
        <p:spPr>
          <a:xfrm>
            <a:off x="2351584" y="889060"/>
            <a:ext cx="939468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/>
              <a:t>The coordinates of the mid-point could </a:t>
            </a:r>
          </a:p>
          <a:p>
            <a:r>
              <a:rPr lang="en-GB" sz="2400" dirty="0"/>
              <a:t>have been calculated directly as follows:</a:t>
            </a:r>
            <a:endParaRPr lang="en-GB" sz="2400" dirty="0">
              <a:solidFill>
                <a:prstClr val="black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76251" y="1934101"/>
            <a:ext cx="3070864" cy="151216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22328" y="5536121"/>
            <a:ext cx="2448272" cy="1011242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xmlns="" id="{ED5592CC-7995-7D47-8B02-C10EDDF324D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551317" y="1934101"/>
            <a:ext cx="4280115" cy="3741736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D08C992A-8575-5B4F-9D42-7ED71D77A327}"/>
              </a:ext>
            </a:extLst>
          </p:cNvPr>
          <p:cNvSpPr txBox="1"/>
          <p:nvPr/>
        </p:nvSpPr>
        <p:spPr>
          <a:xfrm>
            <a:off x="8401084" y="4149080"/>
            <a:ext cx="288032" cy="3964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E3CFC473-48B0-274D-AED0-CE9E524E8E77}"/>
              </a:ext>
            </a:extLst>
          </p:cNvPr>
          <p:cNvSpPr txBox="1"/>
          <p:nvPr/>
        </p:nvSpPr>
        <p:spPr>
          <a:xfrm>
            <a:off x="9331334" y="2700050"/>
            <a:ext cx="3600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B</a:t>
            </a:r>
          </a:p>
        </p:txBody>
      </p:sp>
    </p:spTree>
    <p:extLst>
      <p:ext uri="{BB962C8B-B14F-4D97-AF65-F5344CB8AC3E}">
        <p14:creationId xmlns:p14="http://schemas.microsoft.com/office/powerpoint/2010/main" val="223187084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11" grpId="0"/>
      <p:bldP spid="12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</a:pPr>
            <a:r>
              <a:rPr lang="en-GB" altLang="en-US" sz="2800" b="1" dirty="0"/>
              <a:t>Mid-Points of Line Segments: Examples</a:t>
            </a:r>
          </a:p>
        </p:txBody>
      </p:sp>
      <p:pic>
        <p:nvPicPr>
          <p:cNvPr id="15374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5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7">
            <a:extLst>
              <a:ext uri="{FF2B5EF4-FFF2-40B4-BE49-F238E27FC236}">
                <a16:creationId xmlns:a16="http://schemas.microsoft.com/office/drawing/2014/main" xmlns="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603" y="99308"/>
            <a:ext cx="2207260" cy="1169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Coordinates</a:t>
            </a:r>
          </a:p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Section </a:t>
            </a: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5</a:t>
            </a:r>
            <a:endParaRPr lang="en-US" sz="2000" b="1" kern="1200" dirty="0">
              <a:solidFill>
                <a:schemeClr val="bg1"/>
              </a:solidFill>
              <a:effectLst/>
              <a:latin typeface="Arial"/>
              <a:ea typeface="MS PGothic"/>
              <a:cs typeface="Times New Roman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219485" y="684084"/>
            <a:ext cx="145103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GB" sz="2400" b="1" dirty="0">
                <a:solidFill>
                  <a:prstClr val="black"/>
                </a:solidFill>
              </a:rPr>
              <a:t>Example</a:t>
            </a:r>
          </a:p>
        </p:txBody>
      </p:sp>
      <p:sp>
        <p:nvSpPr>
          <p:cNvPr id="11" name="Rectangle 10"/>
          <p:cNvSpPr/>
          <p:nvPr/>
        </p:nvSpPr>
        <p:spPr>
          <a:xfrm>
            <a:off x="2245330" y="1151303"/>
            <a:ext cx="998474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/>
              <a:t>Find the coordinates of the mid-point of the line segment: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87404" y="1618522"/>
            <a:ext cx="4297228" cy="4564078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2495600" y="1611433"/>
            <a:ext cx="338437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/>
              <a:t>a) AB   b) AC   c) BD</a:t>
            </a:r>
          </a:p>
        </p:txBody>
      </p:sp>
      <p:sp>
        <p:nvSpPr>
          <p:cNvPr id="15" name="Rectangle 14"/>
          <p:cNvSpPr/>
          <p:nvPr/>
        </p:nvSpPr>
        <p:spPr>
          <a:xfrm>
            <a:off x="2219485" y="2080045"/>
            <a:ext cx="141256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GB" sz="2400" b="1" dirty="0">
                <a:solidFill>
                  <a:prstClr val="black"/>
                </a:solidFill>
              </a:rPr>
              <a:t>Solution</a:t>
            </a:r>
          </a:p>
        </p:txBody>
      </p:sp>
      <p:sp>
        <p:nvSpPr>
          <p:cNvPr id="16" name="Rectangle 15"/>
          <p:cNvSpPr/>
          <p:nvPr/>
        </p:nvSpPr>
        <p:spPr>
          <a:xfrm>
            <a:off x="2219485" y="2533228"/>
            <a:ext cx="5172659" cy="17235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</a:rPr>
              <a:t>The coordinates of A are (2, 7).</a:t>
            </a:r>
          </a:p>
          <a:p>
            <a:pPr>
              <a:spcAft>
                <a:spcPts val="1200"/>
              </a:spcAft>
            </a:pPr>
            <a:r>
              <a:rPr lang="en-GB" sz="2400" dirty="0">
                <a:solidFill>
                  <a:srgbClr val="FF0000"/>
                </a:solidFill>
              </a:rPr>
              <a:t>The coordinates of B are (5, 3).</a:t>
            </a:r>
          </a:p>
          <a:p>
            <a:r>
              <a:rPr lang="en-GB" sz="2400" dirty="0">
                <a:solidFill>
                  <a:srgbClr val="FF0000"/>
                </a:solidFill>
              </a:rPr>
              <a:t>The coordinates of the mid-point AB are (3.5, 5), as calculated below: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32051" y="4275368"/>
            <a:ext cx="2016004" cy="2311028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803A6372-DF0B-9A49-86C4-9C2FE4DF95C2}"/>
              </a:ext>
            </a:extLst>
          </p:cNvPr>
          <p:cNvSpPr txBox="1"/>
          <p:nvPr/>
        </p:nvSpPr>
        <p:spPr>
          <a:xfrm>
            <a:off x="8040216" y="6309320"/>
            <a:ext cx="374441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Continued on next slide</a:t>
            </a:r>
          </a:p>
        </p:txBody>
      </p:sp>
    </p:spTree>
    <p:extLst>
      <p:ext uri="{BB962C8B-B14F-4D97-AF65-F5344CB8AC3E}">
        <p14:creationId xmlns:p14="http://schemas.microsoft.com/office/powerpoint/2010/main" val="72084314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4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</a:pPr>
            <a:r>
              <a:rPr lang="en-GB" altLang="en-US" sz="2800" b="1" dirty="0"/>
              <a:t>Mid-Points of Line Segments: Examples</a:t>
            </a:r>
          </a:p>
        </p:txBody>
      </p:sp>
      <p:pic>
        <p:nvPicPr>
          <p:cNvPr id="15374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5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7">
            <a:extLst>
              <a:ext uri="{FF2B5EF4-FFF2-40B4-BE49-F238E27FC236}">
                <a16:creationId xmlns:a16="http://schemas.microsoft.com/office/drawing/2014/main" xmlns="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38124"/>
            <a:ext cx="2207260" cy="1169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Coordinates</a:t>
            </a:r>
          </a:p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Section </a:t>
            </a: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5</a:t>
            </a:r>
            <a:endParaRPr lang="en-US" sz="2000" b="1" kern="1200" dirty="0">
              <a:solidFill>
                <a:schemeClr val="bg1"/>
              </a:solidFill>
              <a:effectLst/>
              <a:latin typeface="Arial"/>
              <a:ea typeface="MS PGothic"/>
              <a:cs typeface="Times New Roman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2276712" y="722900"/>
            <a:ext cx="317106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GB" sz="2400" b="1" dirty="0">
                <a:solidFill>
                  <a:prstClr val="black"/>
                </a:solidFill>
              </a:rPr>
              <a:t>Solution (continued)</a:t>
            </a:r>
          </a:p>
        </p:txBody>
      </p:sp>
      <p:sp>
        <p:nvSpPr>
          <p:cNvPr id="16" name="Rectangle 15"/>
          <p:cNvSpPr/>
          <p:nvPr/>
        </p:nvSpPr>
        <p:spPr>
          <a:xfrm>
            <a:off x="2572396" y="1526059"/>
            <a:ext cx="5539828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</a:rPr>
              <a:t>The coordinates of A are (2, 7).</a:t>
            </a:r>
          </a:p>
          <a:p>
            <a:r>
              <a:rPr lang="en-GB" sz="2400" dirty="0">
                <a:solidFill>
                  <a:srgbClr val="FF0000"/>
                </a:solidFill>
              </a:rPr>
              <a:t>The coordinates of C are (–5, 3).</a:t>
            </a:r>
          </a:p>
          <a:p>
            <a:endParaRPr lang="en-GB" sz="2400" dirty="0">
              <a:solidFill>
                <a:srgbClr val="FF0000"/>
              </a:solidFill>
            </a:endParaRPr>
          </a:p>
          <a:p>
            <a:r>
              <a:rPr lang="en-GB" sz="2400" dirty="0">
                <a:solidFill>
                  <a:srgbClr val="FF0000"/>
                </a:solidFill>
              </a:rPr>
              <a:t>The coordinates of the mid-point AC are (–1.5, 5), as calculated on the right.</a:t>
            </a:r>
          </a:p>
        </p:txBody>
      </p:sp>
      <p:sp>
        <p:nvSpPr>
          <p:cNvPr id="14" name="Rectangle 13"/>
          <p:cNvSpPr/>
          <p:nvPr/>
        </p:nvSpPr>
        <p:spPr>
          <a:xfrm>
            <a:off x="2589682" y="4293096"/>
            <a:ext cx="5522542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</a:rPr>
              <a:t>The coordinates of B are (5, 3).</a:t>
            </a:r>
          </a:p>
          <a:p>
            <a:r>
              <a:rPr lang="en-GB" sz="2400" dirty="0">
                <a:solidFill>
                  <a:srgbClr val="FF0000"/>
                </a:solidFill>
              </a:rPr>
              <a:t>The coordinates of D are (−4, −5) </a:t>
            </a:r>
          </a:p>
          <a:p>
            <a:endParaRPr lang="en-GB" sz="2400" dirty="0">
              <a:solidFill>
                <a:srgbClr val="FF0000"/>
              </a:solidFill>
            </a:endParaRPr>
          </a:p>
          <a:p>
            <a:r>
              <a:rPr lang="en-GB" sz="2400" dirty="0">
                <a:solidFill>
                  <a:srgbClr val="FF0000"/>
                </a:solidFill>
              </a:rPr>
              <a:t>The coordinates of the mid-point BD are (0.5, −1), as calculated on the right.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82767" y="1526059"/>
            <a:ext cx="2520316" cy="2397422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55335" y="4308851"/>
            <a:ext cx="2655890" cy="22885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748799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4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</a:pPr>
            <a:r>
              <a:rPr lang="en-GB" altLang="en-US" sz="2800" b="1" dirty="0"/>
              <a:t>Mid-Points of Line Segments: Fitness Check</a:t>
            </a:r>
          </a:p>
        </p:txBody>
      </p:sp>
      <p:pic>
        <p:nvPicPr>
          <p:cNvPr id="15374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5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7">
            <a:extLst>
              <a:ext uri="{FF2B5EF4-FFF2-40B4-BE49-F238E27FC236}">
                <a16:creationId xmlns:a16="http://schemas.microsoft.com/office/drawing/2014/main" xmlns="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48343"/>
            <a:ext cx="2207260" cy="1169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Coordinates</a:t>
            </a:r>
          </a:p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Section 5</a:t>
            </a:r>
          </a:p>
        </p:txBody>
      </p:sp>
      <p:sp>
        <p:nvSpPr>
          <p:cNvPr id="11" name="Rectangle 10"/>
          <p:cNvSpPr/>
          <p:nvPr/>
        </p:nvSpPr>
        <p:spPr>
          <a:xfrm>
            <a:off x="2301600" y="1718829"/>
            <a:ext cx="5192524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/>
              <a:t>The diagram shows the points </a:t>
            </a:r>
          </a:p>
          <a:p>
            <a:r>
              <a:rPr lang="en-GB" sz="2400" dirty="0"/>
              <a:t>         A, B, C, D and E.</a:t>
            </a:r>
          </a:p>
          <a:p>
            <a:endParaRPr lang="en-GB" sz="2400" dirty="0"/>
          </a:p>
          <a:p>
            <a:r>
              <a:rPr lang="en-GB" sz="2400" dirty="0"/>
              <a:t>Find the coordinates of the mid-point of these line segments:</a:t>
            </a:r>
          </a:p>
          <a:p>
            <a:endParaRPr lang="en-GB" sz="2400" dirty="0"/>
          </a:p>
          <a:p>
            <a:r>
              <a:rPr lang="it-IT" sz="2400" dirty="0"/>
              <a:t>a) AB 	 b) AD   </a:t>
            </a:r>
            <a:r>
              <a:rPr lang="pt-BR" sz="2400" dirty="0" err="1"/>
              <a:t>c</a:t>
            </a:r>
            <a:r>
              <a:rPr lang="pt-BR" sz="2400" dirty="0"/>
              <a:t>) CD 	d) CE</a:t>
            </a:r>
            <a:endParaRPr lang="en-GB" sz="2400" dirty="0"/>
          </a:p>
        </p:txBody>
      </p:sp>
      <p:sp>
        <p:nvSpPr>
          <p:cNvPr id="12" name="TextBox 1"/>
          <p:cNvSpPr txBox="1">
            <a:spLocks noChangeArrowheads="1"/>
          </p:cNvSpPr>
          <p:nvPr/>
        </p:nvSpPr>
        <p:spPr bwMode="auto">
          <a:xfrm>
            <a:off x="2301600" y="4725144"/>
            <a:ext cx="1621201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457200" indent="-457200"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GB" sz="2400" b="1" dirty="0"/>
              <a:t>Answers</a:t>
            </a:r>
          </a:p>
        </p:txBody>
      </p:sp>
      <p:sp>
        <p:nvSpPr>
          <p:cNvPr id="13" name="Rectangle 12"/>
          <p:cNvSpPr/>
          <p:nvPr/>
        </p:nvSpPr>
        <p:spPr>
          <a:xfrm>
            <a:off x="2301600" y="5262959"/>
            <a:ext cx="519252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AutoNum type="alphaLcParenR"/>
            </a:pPr>
            <a:r>
              <a:rPr lang="en-GB" sz="2400" dirty="0">
                <a:solidFill>
                  <a:srgbClr val="FF0000"/>
                </a:solidFill>
              </a:rPr>
              <a:t>(4, 4)			b) (–0.5, 1.5)</a:t>
            </a:r>
          </a:p>
          <a:p>
            <a:r>
              <a:rPr lang="en-GB" sz="2400" dirty="0">
                <a:solidFill>
                  <a:srgbClr val="FF0000"/>
                </a:solidFill>
              </a:rPr>
              <a:t>c) (–0.5, –3.5)	d) (–0.5, 0)</a:t>
            </a:r>
          </a:p>
        </p:txBody>
      </p:sp>
      <p:sp>
        <p:nvSpPr>
          <p:cNvPr id="14" name="Rectangle 13"/>
          <p:cNvSpPr/>
          <p:nvPr/>
        </p:nvSpPr>
        <p:spPr>
          <a:xfrm>
            <a:off x="2301600" y="633119"/>
            <a:ext cx="955504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en-US" sz="2400" dirty="0">
                <a:solidFill>
                  <a:srgbClr val="FF0000"/>
                </a:solidFill>
              </a:rPr>
              <a:t>Here are some questions to check your progress; there are more practice questions if needed.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73216" y="1739140"/>
            <a:ext cx="4305901" cy="45440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6499225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 uiExpand="1" build="p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Section 5: Review</a:t>
            </a:r>
          </a:p>
        </p:txBody>
      </p:sp>
      <p:pic>
        <p:nvPicPr>
          <p:cNvPr id="15374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4347" y="3305845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5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4347" y="3305845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7">
            <a:extLst>
              <a:ext uri="{FF2B5EF4-FFF2-40B4-BE49-F238E27FC236}">
                <a16:creationId xmlns:a16="http://schemas.microsoft.com/office/drawing/2014/main" xmlns="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6632"/>
            <a:ext cx="2207260" cy="1169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Coordinates</a:t>
            </a:r>
          </a:p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Section 5</a:t>
            </a:r>
          </a:p>
        </p:txBody>
      </p:sp>
      <p:sp>
        <p:nvSpPr>
          <p:cNvPr id="9" name="TextBox 1">
            <a:extLst>
              <a:ext uri="{FF2B5EF4-FFF2-40B4-BE49-F238E27FC236}">
                <a16:creationId xmlns:a16="http://schemas.microsoft.com/office/drawing/2014/main" xmlns="" id="{E7CC74F8-45F4-7F42-8935-A4038D39D3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10942" y="976457"/>
            <a:ext cx="583264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/>
              <a:t>You have completed the </a:t>
            </a:r>
            <a:r>
              <a:rPr lang="en-US" altLang="en-US" sz="2400" b="1" dirty="0"/>
              <a:t>fifth Section.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680F8782-DF76-DB40-940C-99195A3852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20335" y="1923170"/>
            <a:ext cx="8013863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>
                <a:solidFill>
                  <a:srgbClr val="00B050"/>
                </a:solidFill>
              </a:rPr>
              <a:t>If you have completed and mastered this last </a:t>
            </a:r>
            <a:r>
              <a:rPr lang="en-US" altLang="en-US" sz="2400" dirty="0" smtClean="0">
                <a:solidFill>
                  <a:srgbClr val="00B050"/>
                </a:solidFill>
              </a:rPr>
              <a:t>section,</a:t>
            </a:r>
            <a:br>
              <a:rPr lang="en-US" altLang="en-US" sz="2400" dirty="0" smtClean="0">
                <a:solidFill>
                  <a:srgbClr val="00B050"/>
                </a:solidFill>
              </a:rPr>
            </a:br>
            <a:r>
              <a:rPr lang="en-US" altLang="en-US" sz="2400" b="1" dirty="0" smtClean="0">
                <a:solidFill>
                  <a:srgbClr val="00B050"/>
                </a:solidFill>
              </a:rPr>
              <a:t>click </a:t>
            </a:r>
            <a:r>
              <a:rPr lang="en-US" altLang="en-US" sz="2400" b="1" dirty="0">
                <a:solidFill>
                  <a:srgbClr val="00B050"/>
                </a:solidFill>
              </a:rPr>
              <a:t>here</a:t>
            </a:r>
            <a:r>
              <a:rPr lang="en-US" altLang="en-US" sz="2400" dirty="0">
                <a:solidFill>
                  <a:srgbClr val="00B050"/>
                </a:solidFill>
              </a:rPr>
              <a:t> for the </a:t>
            </a:r>
            <a:r>
              <a:rPr lang="en-US" altLang="en-US" sz="2400" b="1" dirty="0">
                <a:solidFill>
                  <a:srgbClr val="00B050"/>
                </a:solidFill>
              </a:rPr>
              <a:t>Unit audit</a:t>
            </a:r>
          </a:p>
        </p:txBody>
      </p:sp>
      <p:sp>
        <p:nvSpPr>
          <p:cNvPr id="11" name="TextBox 2">
            <a:extLst>
              <a:ext uri="{FF2B5EF4-FFF2-40B4-BE49-F238E27FC236}">
                <a16:creationId xmlns:a16="http://schemas.microsoft.com/office/drawing/2014/main" xmlns="" id="{FAF980D4-9FE7-4A48-9CE0-B03EBFC370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61990" y="3108133"/>
            <a:ext cx="7530553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>
                <a:solidFill>
                  <a:srgbClr val="FFC000"/>
                </a:solidFill>
              </a:rPr>
              <a:t>If you need more examples and interactive </a:t>
            </a:r>
            <a:r>
              <a:rPr lang="en-US" altLang="en-US" sz="2400" dirty="0" smtClean="0">
                <a:solidFill>
                  <a:srgbClr val="FFC000"/>
                </a:solidFill>
              </a:rPr>
              <a:t>practice,</a:t>
            </a:r>
            <a:br>
              <a:rPr lang="en-US" altLang="en-US" sz="2400" dirty="0" smtClean="0">
                <a:solidFill>
                  <a:srgbClr val="FFC000"/>
                </a:solidFill>
              </a:rPr>
            </a:br>
            <a:r>
              <a:rPr lang="en-US" altLang="en-US" sz="2400" dirty="0" smtClean="0">
                <a:solidFill>
                  <a:srgbClr val="FFC000"/>
                </a:solidFill>
              </a:rPr>
              <a:t>press </a:t>
            </a:r>
            <a:r>
              <a:rPr lang="en-US" altLang="en-US" sz="2400" b="1" dirty="0">
                <a:solidFill>
                  <a:srgbClr val="FFC000"/>
                </a:solidFill>
              </a:rPr>
              <a:t>here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61145AA3-138E-F040-BCA6-F2E25BC375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77150" y="4581128"/>
            <a:ext cx="7300232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/>
              <a:t>You might also find it helpful to look at:</a:t>
            </a:r>
            <a:endParaRPr lang="en-US" altLang="en-US" sz="2400" b="1" dirty="0">
              <a:solidFill>
                <a:srgbClr val="FF0000"/>
              </a:solidFill>
            </a:endParaRPr>
          </a:p>
          <a:p>
            <a:pPr algn="ctr"/>
            <a:endParaRPr lang="en-US" altLang="en-US" sz="2400" dirty="0">
              <a:solidFill>
                <a:srgbClr val="FF0000"/>
              </a:solidFill>
            </a:endParaRPr>
          </a:p>
          <a:p>
            <a:pPr algn="ctr"/>
            <a:r>
              <a:rPr lang="en-US" altLang="en-US" sz="2400" b="1" dirty="0">
                <a:solidFill>
                  <a:srgbClr val="FF0000"/>
                </a:solidFill>
              </a:rPr>
              <a:t>   Essential Information:</a:t>
            </a:r>
            <a:r>
              <a:rPr lang="en-US" altLang="en-US" sz="2400" dirty="0">
                <a:solidFill>
                  <a:srgbClr val="FF0000"/>
                </a:solidFill>
              </a:rPr>
              <a:t> press </a:t>
            </a:r>
            <a:r>
              <a:rPr lang="en-US" altLang="en-US" sz="2400" b="1" dirty="0">
                <a:solidFill>
                  <a:srgbClr val="FF0000"/>
                </a:solidFill>
              </a:rPr>
              <a:t>here</a:t>
            </a:r>
          </a:p>
          <a:p>
            <a:pPr algn="ctr"/>
            <a:endParaRPr lang="en-US" altLang="en-US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802909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</p:bldLst>
  </p:timing>
</p:sld>
</file>

<file path=ppt/theme/theme1.xml><?xml version="1.0" encoding="utf-8"?>
<a:theme xmlns:a="http://schemas.openxmlformats.org/drawingml/2006/main" name="Alapértelmezett terv">
  <a:themeElements>
    <a:clrScheme name="Blue II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Alapértelmezett terv">
      <a:majorFont>
        <a:latin typeface="Arial"/>
        <a:ea typeface="ＭＳ Ｐゴシック"/>
        <a:cs typeface=""/>
      </a:majorFont>
      <a:minorFont>
        <a:latin typeface="Calibri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charset="0"/>
          <a:buNone/>
          <a:tabLst/>
          <a:defRPr kumimoji="0" lang="en-GB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charset="0"/>
          <a:buNone/>
          <a:tabLst/>
          <a:defRPr kumimoji="0" lang="en-GB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charset="0"/>
          </a:defRPr>
        </a:defPPr>
      </a:lstStyle>
    </a:lnDef>
  </a:objectDefaults>
  <a:extraClrSchemeLst>
    <a:extraClrScheme>
      <a:clrScheme name="Alapértelmezett terv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lapértelmezett terv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8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00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9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0000CC"/>
        </a:hlink>
        <a:folHlink>
          <a:srgbClr val="0000C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7242D3088D216458E0212DCF115C968" ma:contentTypeVersion="13" ma:contentTypeDescription="Create a new document." ma:contentTypeScope="" ma:versionID="dec315d4ad1de463c9cd8d1883a63030">
  <xsd:schema xmlns:xsd="http://www.w3.org/2001/XMLSchema" xmlns:xs="http://www.w3.org/2001/XMLSchema" xmlns:p="http://schemas.microsoft.com/office/2006/metadata/properties" xmlns:ns3="9ee75292-5076-4fcc-bc52-dcc754448144" xmlns:ns4="f7b00057-f5aa-46f4-8410-da255f325540" targetNamespace="http://schemas.microsoft.com/office/2006/metadata/properties" ma:root="true" ma:fieldsID="dd1e531ce6b01eaefd4a7de6ab057d9e" ns3:_="" ns4:_="">
    <xsd:import namespace="9ee75292-5076-4fcc-bc52-dcc754448144"/>
    <xsd:import namespace="f7b00057-f5aa-46f4-8410-da255f325540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AutoTags" minOccurs="0"/>
                <xsd:element ref="ns4:MediaServiceOCR" minOccurs="0"/>
                <xsd:element ref="ns4:MediaServiceDateTaken" minOccurs="0"/>
                <xsd:element ref="ns4:MediaServiceLocation" minOccurs="0"/>
                <xsd:element ref="ns4:MediaServiceGenerationTime" minOccurs="0"/>
                <xsd:element ref="ns4:MediaServiceEventHashCode" minOccurs="0"/>
                <xsd:element ref="ns4:MediaServiceAutoKeyPoints" minOccurs="0"/>
                <xsd:element ref="ns4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ee75292-5076-4fcc-bc52-dcc754448144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Sharing Hint Hash" ma:description="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7b00057-f5aa-46f4-8410-da255f32554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AutoTags" ma:index="13" nillable="true" ma:displayName="MediaServiceAutoTags" ma:internalName="MediaServiceAutoTags" ma:readOnly="true">
      <xsd:simpleType>
        <xsd:restriction base="dms:Text"/>
      </xsd:simpleType>
    </xsd:element>
    <xsd:element name="MediaServiceOCR" ma:index="14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5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6" nillable="true" ma:displayName="MediaServiceLocation" ma:internalName="MediaServiceLocation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6243552F-E41D-424C-8547-11ECC67B9BE1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A0D26DF9-5106-4408-AEB8-21B8AFA51FB3}">
  <ds:schemaRefs>
    <ds:schemaRef ds:uri="http://purl.org/dc/dcmitype/"/>
    <ds:schemaRef ds:uri="http://schemas.microsoft.com/office/infopath/2007/PartnerControls"/>
    <ds:schemaRef ds:uri="http://schemas.microsoft.com/office/2006/documentManagement/types"/>
    <ds:schemaRef ds:uri="http://purl.org/dc/elements/1.1/"/>
    <ds:schemaRef ds:uri="http://schemas.microsoft.com/office/2006/metadata/properties"/>
    <ds:schemaRef ds:uri="9ee75292-5076-4fcc-bc52-dcc754448144"/>
    <ds:schemaRef ds:uri="http://purl.org/dc/terms/"/>
    <ds:schemaRef ds:uri="f7b00057-f5aa-46f4-8410-da255f325540"/>
    <ds:schemaRef ds:uri="http://schemas.openxmlformats.org/package/2006/metadata/core-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F6BE0993-3E8D-4AAE-A529-3CB4C627C36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ee75292-5076-4fcc-bc52-dcc754448144"/>
    <ds:schemaRef ds:uri="f7b00057-f5aa-46f4-8410-da255f32554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12649</TotalTime>
  <Words>2422</Words>
  <Application>Microsoft Office PowerPoint</Application>
  <PresentationFormat>Custom</PresentationFormat>
  <Paragraphs>422</Paragraphs>
  <Slides>36</Slides>
  <Notes>35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size="37" baseType="lpstr">
      <vt:lpstr>Alapértelmezett terv</vt:lpstr>
      <vt:lpstr>Supporting and Enhancing Mathematics and Statistics UNIT: Coordinates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Unit1</dc:title>
  <dc:creator>a</dc:creator>
  <cp:lastModifiedBy>Holland</cp:lastModifiedBy>
  <cp:revision>553</cp:revision>
  <cp:lastPrinted>2016-10-17T08:47:54Z</cp:lastPrinted>
  <dcterms:created xsi:type="dcterms:W3CDTF">2012-10-10T19:07:13Z</dcterms:created>
  <dcterms:modified xsi:type="dcterms:W3CDTF">2020-06-29T09:02:07Z</dcterms:modified>
</cp:coreProperties>
</file>