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4"/>
  </p:sldMasterIdLst>
  <p:notesMasterIdLst>
    <p:notesMasterId r:id="rId45"/>
  </p:notesMasterIdLst>
  <p:handoutMasterIdLst>
    <p:handoutMasterId r:id="rId46"/>
  </p:handoutMasterIdLst>
  <p:sldIdLst>
    <p:sldId id="355" r:id="rId5"/>
    <p:sldId id="283" r:id="rId6"/>
    <p:sldId id="356" r:id="rId7"/>
    <p:sldId id="462" r:id="rId8"/>
    <p:sldId id="463" r:id="rId9"/>
    <p:sldId id="464" r:id="rId10"/>
    <p:sldId id="465" r:id="rId11"/>
    <p:sldId id="466" r:id="rId12"/>
    <p:sldId id="467" r:id="rId13"/>
    <p:sldId id="468" r:id="rId14"/>
    <p:sldId id="469" r:id="rId15"/>
    <p:sldId id="470" r:id="rId16"/>
    <p:sldId id="471" r:id="rId17"/>
    <p:sldId id="472" r:id="rId18"/>
    <p:sldId id="371" r:id="rId19"/>
    <p:sldId id="473" r:id="rId20"/>
    <p:sldId id="474" r:id="rId21"/>
    <p:sldId id="475" r:id="rId22"/>
    <p:sldId id="477" r:id="rId23"/>
    <p:sldId id="478" r:id="rId24"/>
    <p:sldId id="479" r:id="rId25"/>
    <p:sldId id="482" r:id="rId26"/>
    <p:sldId id="480" r:id="rId27"/>
    <p:sldId id="483" r:id="rId28"/>
    <p:sldId id="484" r:id="rId29"/>
    <p:sldId id="485" r:id="rId30"/>
    <p:sldId id="486" r:id="rId31"/>
    <p:sldId id="487" r:id="rId32"/>
    <p:sldId id="385" r:id="rId33"/>
    <p:sldId id="386" r:id="rId34"/>
    <p:sldId id="488" r:id="rId35"/>
    <p:sldId id="489" r:id="rId36"/>
    <p:sldId id="490" r:id="rId37"/>
    <p:sldId id="495" r:id="rId38"/>
    <p:sldId id="491" r:id="rId39"/>
    <p:sldId id="493" r:id="rId40"/>
    <p:sldId id="494" r:id="rId41"/>
    <p:sldId id="496" r:id="rId42"/>
    <p:sldId id="497" r:id="rId43"/>
    <p:sldId id="400" r:id="rId44"/>
  </p:sldIdLst>
  <p:sldSz cx="12192000" cy="6858000"/>
  <p:notesSz cx="6858000" cy="9144000"/>
  <p:defaultTextStyle>
    <a:defPPr>
      <a:defRPr lang="en-GB"/>
    </a:defPPr>
    <a:lvl1pPr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742950" indent="-285750"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1143000" indent="-228600"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600200" indent="-228600"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2057400" indent="-228600"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Neville Davies" initials="ND" lastIdx="36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118" autoAdjust="0"/>
    <p:restoredTop sz="94656"/>
  </p:normalViewPr>
  <p:slideViewPr>
    <p:cSldViewPr>
      <p:cViewPr>
        <p:scale>
          <a:sx n="107" d="100"/>
          <a:sy n="107" d="100"/>
        </p:scale>
        <p:origin x="-108" y="258"/>
      </p:cViewPr>
      <p:guideLst>
        <p:guide orient="horz" pos="2160"/>
        <p:guide pos="384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2538"/>
    </p:cViewPr>
  </p:sorter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commentAuthors" Target="commentAuthors.xml"/><Relationship Id="rId50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slide" Target="slides/slide37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presProps" Target="presProps.xml"/><Relationship Id="rId8" Type="http://schemas.openxmlformats.org/officeDocument/2006/relationships/slide" Target="slides/slide4.xml"/><Relationship Id="rId51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charset="0"/>
              <a:buNone/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z="1200"/>
            </a:lvl1pPr>
          </a:lstStyle>
          <a:p>
            <a:pPr>
              <a:defRPr/>
            </a:pPr>
            <a:fld id="{68FCC49C-92F4-486F-8D45-77C86ABB1FF0}" type="datetime1">
              <a:rPr lang="en-US" altLang="en-US"/>
              <a:pPr>
                <a:defRPr/>
              </a:pPr>
              <a:t>26-Jun-20</a:t>
            </a:fld>
            <a:endParaRPr lang="en-US" altLang="en-US"/>
          </a:p>
        </p:txBody>
      </p:sp>
      <p:sp>
        <p:nvSpPr>
          <p:cNvPr id="4403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charset="0"/>
              <a:buNone/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403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z="1200"/>
            </a:lvl1pPr>
          </a:lstStyle>
          <a:p>
            <a:pPr>
              <a:defRPr/>
            </a:pPr>
            <a:fld id="{97D64321-B5A8-47E5-A609-99FAF3D09F8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2109883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1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13315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-17002125" y="-11796713"/>
            <a:ext cx="22204363" cy="124904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3075" name="Rectangle 3"/>
          <p:cNvSpPr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3225" cy="41116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hu-HU" noProof="0"/>
          </a:p>
        </p:txBody>
      </p:sp>
    </p:spTree>
    <p:extLst>
      <p:ext uri="{BB962C8B-B14F-4D97-AF65-F5344CB8AC3E}">
        <p14:creationId xmlns:p14="http://schemas.microsoft.com/office/powerpoint/2010/main" val="236834211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ＭＳ Ｐゴシック" charset="0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33424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626432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68427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11710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963886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2253191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4863329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196917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2973549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3693177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2906953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8979787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7032295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9805663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307884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9995650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4663272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0695441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6849879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9955293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4713928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47288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8527796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2318714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9827685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5169456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146769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5241346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5994243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6242993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6039635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9435511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7637966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4375868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37357490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47101999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03898608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01580689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098761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5301208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Enhancing and Supporting Mathematics and Data Science</a:t>
            </a:r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5600" y="0"/>
            <a:ext cx="7200800" cy="5503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6014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91544" y="3379"/>
            <a:ext cx="10363200" cy="792088"/>
          </a:xfrm>
          <a:prstGeom prst="rect">
            <a:avLst/>
          </a:prstGeom>
        </p:spPr>
        <p:txBody>
          <a:bodyPr/>
          <a:lstStyle>
            <a:lvl1pPr>
              <a:defRPr sz="3600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15680" y="306896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86337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95700" y="2276475"/>
            <a:ext cx="7865533" cy="309245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1" y="1604963"/>
            <a:ext cx="10725151" cy="39751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69410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795224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95700" y="2276475"/>
            <a:ext cx="7865533" cy="309245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4963"/>
            <a:ext cx="5259917" cy="39751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72718" y="1604963"/>
            <a:ext cx="5262033" cy="39751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95713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0724386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95700" y="2276475"/>
            <a:ext cx="7865533" cy="309245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726051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614128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53416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167471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95700" y="2276475"/>
            <a:ext cx="7865533" cy="309245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1" y="1604963"/>
            <a:ext cx="10725151" cy="39751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12446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24385" y="1604963"/>
            <a:ext cx="2736849" cy="3975100"/>
          </a:xfrm>
          <a:prstGeom prst="rect">
            <a:avLst/>
          </a:prstGeo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604963"/>
            <a:ext cx="8011584" cy="39751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108651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 bwMode="auto">
          <a:xfrm>
            <a:off x="0" y="0"/>
            <a:ext cx="2207568" cy="6858000"/>
          </a:xfrm>
          <a:prstGeom prst="rect">
            <a:avLst/>
          </a:prstGeom>
          <a:solidFill>
            <a:schemeClr val="accent2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" name="AutoShape 6" descr="https://liveplymouthac.sharepoint.com/sites/u212/Logo%20files/UoP%20Logo_Centred_Colour.jpg"/>
          <p:cNvSpPr>
            <a:spLocks noChangeAspect="1" noChangeArrowheads="1"/>
          </p:cNvSpPr>
          <p:nvPr userDrawn="1"/>
        </p:nvSpPr>
        <p:spPr bwMode="auto">
          <a:xfrm>
            <a:off x="335360" y="620688"/>
            <a:ext cx="2736304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6688" y="5157192"/>
            <a:ext cx="2389738" cy="1826384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 bwMode="auto">
          <a:xfrm>
            <a:off x="2207568" y="0"/>
            <a:ext cx="9984432" cy="62068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915" r:id="rId1"/>
    <p:sldLayoutId id="2147484904" r:id="rId2"/>
    <p:sldLayoutId id="2147484905" r:id="rId3"/>
    <p:sldLayoutId id="2147484906" r:id="rId4"/>
    <p:sldLayoutId id="2147484907" r:id="rId5"/>
    <p:sldLayoutId id="2147484908" r:id="rId6"/>
    <p:sldLayoutId id="2147484909" r:id="rId7"/>
    <p:sldLayoutId id="2147484910" r:id="rId8"/>
    <p:sldLayoutId id="2147484911" r:id="rId9"/>
    <p:sldLayoutId id="2147484912" r:id="rId10"/>
    <p:sldLayoutId id="2147484913" r:id="rId11"/>
    <p:sldLayoutId id="2147484914" r:id="rId12"/>
  </p:sldLayoutIdLst>
  <p:txStyles>
    <p:titleStyle>
      <a:lvl1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+mj-lt"/>
          <a:ea typeface="+mj-ea"/>
          <a:cs typeface="ＭＳ Ｐゴシック" charset="0"/>
        </a:defRPr>
      </a:lvl1pPr>
      <a:lvl2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Arial" charset="0"/>
          <a:ea typeface="ＭＳ Ｐゴシック" charset="0"/>
          <a:cs typeface="ＭＳ Ｐゴシック" charset="0"/>
        </a:defRPr>
      </a:lvl2pPr>
      <a:lvl3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Arial" charset="0"/>
          <a:ea typeface="ＭＳ Ｐゴシック" charset="0"/>
          <a:cs typeface="ＭＳ Ｐゴシック" charset="0"/>
        </a:defRPr>
      </a:lvl3pPr>
      <a:lvl4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Arial" charset="0"/>
          <a:ea typeface="ＭＳ Ｐゴシック" charset="0"/>
          <a:cs typeface="ＭＳ Ｐゴシック" charset="0"/>
        </a:defRPr>
      </a:lvl4pPr>
      <a:lvl5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Arial" charset="0"/>
          <a:ea typeface="ＭＳ Ｐゴシック" charset="0"/>
          <a:cs typeface="ＭＳ Ｐゴシック" charset="0"/>
        </a:defRPr>
      </a:lvl5pPr>
      <a:lvl6pPr marL="25146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4B8D"/>
          </a:solidFill>
          <a:latin typeface="Arial" charset="0"/>
          <a:ea typeface="ＭＳ Ｐゴシック" charset="0"/>
        </a:defRPr>
      </a:lvl6pPr>
      <a:lvl7pPr marL="29718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4B8D"/>
          </a:solidFill>
          <a:latin typeface="Arial" charset="0"/>
          <a:ea typeface="ＭＳ Ｐゴシック" charset="0"/>
        </a:defRPr>
      </a:lvl7pPr>
      <a:lvl8pPr marL="34290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4B8D"/>
          </a:solidFill>
          <a:latin typeface="Arial" charset="0"/>
          <a:ea typeface="ＭＳ Ｐゴシック" charset="0"/>
        </a:defRPr>
      </a:lvl8pPr>
      <a:lvl9pPr marL="38862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4B8D"/>
          </a:solidFill>
          <a:latin typeface="Arial" charset="0"/>
          <a:ea typeface="ＭＳ Ｐゴシック" charset="0"/>
        </a:defRPr>
      </a:lvl9pPr>
    </p:titleStyle>
    <p:bodyStyle>
      <a:lvl1pPr marL="342900" indent="-342900" algn="l" defTabSz="449263" rtl="0" eaLnBrk="0" fontAlgn="base" hangingPunct="0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200">
          <a:solidFill>
            <a:srgbClr val="004B8D"/>
          </a:solidFill>
          <a:latin typeface="+mn-lt"/>
          <a:ea typeface="+mn-ea"/>
          <a:cs typeface="ＭＳ Ｐゴシック" charset="0"/>
        </a:defRPr>
      </a:lvl1pPr>
      <a:lvl2pPr marL="742950" indent="-285750" algn="l" defTabSz="449263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800">
          <a:solidFill>
            <a:srgbClr val="004B8D"/>
          </a:solidFill>
          <a:latin typeface="+mn-lt"/>
          <a:ea typeface="+mn-ea"/>
        </a:defRPr>
      </a:lvl2pPr>
      <a:lvl3pPr marL="1143000" indent="-22860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400">
          <a:solidFill>
            <a:srgbClr val="004B8D"/>
          </a:solidFill>
          <a:latin typeface="+mn-lt"/>
          <a:ea typeface="+mn-ea"/>
        </a:defRPr>
      </a:lvl3pPr>
      <a:lvl4pPr marL="1600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004B8D"/>
          </a:solidFill>
          <a:latin typeface="+mn-lt"/>
          <a:ea typeface="+mn-ea"/>
        </a:defRPr>
      </a:lvl4pPr>
      <a:lvl5pPr marL="20574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004B8D"/>
          </a:solidFill>
          <a:latin typeface="+mn-lt"/>
          <a:ea typeface="+mn-ea"/>
        </a:defRPr>
      </a:lvl5pPr>
      <a:lvl6pPr marL="25146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4B8D"/>
          </a:solidFill>
          <a:latin typeface="+mn-lt"/>
          <a:ea typeface="+mn-ea"/>
        </a:defRPr>
      </a:lvl6pPr>
      <a:lvl7pPr marL="29718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4B8D"/>
          </a:solidFill>
          <a:latin typeface="+mn-lt"/>
          <a:ea typeface="+mn-ea"/>
        </a:defRPr>
      </a:lvl7pPr>
      <a:lvl8pPr marL="34290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4B8D"/>
          </a:solidFill>
          <a:latin typeface="+mn-lt"/>
          <a:ea typeface="+mn-ea"/>
        </a:defRPr>
      </a:lvl8pPr>
      <a:lvl9pPr marL="3886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4B8D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9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2.png"/><Relationship Id="rId7" Type="http://schemas.openxmlformats.org/officeDocument/2006/relationships/image" Target="../media/image5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5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7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8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72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1.png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5.png"/><Relationship Id="rId5" Type="http://schemas.openxmlformats.org/officeDocument/2006/relationships/image" Target="../media/image74.png"/><Relationship Id="rId4" Type="http://schemas.openxmlformats.org/officeDocument/2006/relationships/image" Target="../media/image7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8.png"/><Relationship Id="rId5" Type="http://schemas.openxmlformats.org/officeDocument/2006/relationships/image" Target="../media/image77.png"/><Relationship Id="rId4" Type="http://schemas.openxmlformats.org/officeDocument/2006/relationships/image" Target="../media/image76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9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2.png"/><Relationship Id="rId5" Type="http://schemas.openxmlformats.org/officeDocument/2006/relationships/image" Target="../media/image81.png"/><Relationship Id="rId4" Type="http://schemas.openxmlformats.org/officeDocument/2006/relationships/image" Target="../media/image80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4.png"/><Relationship Id="rId4" Type="http://schemas.openxmlformats.org/officeDocument/2006/relationships/image" Target="../media/image83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88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7.png"/><Relationship Id="rId5" Type="http://schemas.openxmlformats.org/officeDocument/2006/relationships/image" Target="../media/image86.png"/><Relationship Id="rId4" Type="http://schemas.openxmlformats.org/officeDocument/2006/relationships/image" Target="../media/image85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1.png"/><Relationship Id="rId5" Type="http://schemas.openxmlformats.org/officeDocument/2006/relationships/image" Target="../media/image90.png"/><Relationship Id="rId4" Type="http://schemas.openxmlformats.org/officeDocument/2006/relationships/image" Target="../media/image89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7368" y="5301208"/>
            <a:ext cx="11593288" cy="1325563"/>
          </a:xfrm>
        </p:spPr>
        <p:txBody>
          <a:bodyPr/>
          <a:lstStyle/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GB" sz="3600" dirty="0"/>
              <a:t>Supporting and Enhancing Mathematics and Statistics</a:t>
            </a:r>
            <a:br>
              <a:rPr lang="en-GB" sz="3600" dirty="0"/>
            </a:br>
            <a:r>
              <a:rPr lang="en-GB" sz="3600" b="1" dirty="0"/>
              <a:t>UNIT: Angles, Circles and Tangents</a:t>
            </a:r>
          </a:p>
        </p:txBody>
      </p:sp>
    </p:spTree>
    <p:extLst>
      <p:ext uri="{BB962C8B-B14F-4D97-AF65-F5344CB8AC3E}">
        <p14:creationId xmlns:p14="http://schemas.microsoft.com/office/powerpoint/2010/main" val="3689271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2322321" y="909613"/>
            <a:ext cx="9869679" cy="120032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altLang="en-US" sz="2400" dirty="0"/>
              <a:t>This Unit describes relationships between angles and lengths formed</a:t>
            </a:r>
          </a:p>
          <a:p>
            <a:r>
              <a:rPr lang="en-US" altLang="en-US" sz="2400" dirty="0"/>
              <a:t>in and around circles and lines, each one is described as a result;</a:t>
            </a:r>
          </a:p>
          <a:p>
            <a:r>
              <a:rPr lang="en-US" altLang="en-US" sz="2400" dirty="0"/>
              <a:t>ten results are given. Proofs are provided for some of the results.</a:t>
            </a:r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Angles, Circles and Tangents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=""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0594" y="116632"/>
            <a:ext cx="2207260" cy="1092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Angles, Circles and Tangents</a:t>
            </a:r>
          </a:p>
        </p:txBody>
      </p:sp>
      <p:sp>
        <p:nvSpPr>
          <p:cNvPr id="8" name="TextBox 2">
            <a:extLst>
              <a:ext uri="{FF2B5EF4-FFF2-40B4-BE49-F238E27FC236}">
                <a16:creationId xmlns="" xmlns:a16="http://schemas.microsoft.com/office/drawing/2014/main" id="{49C288C9-FC2B-1C4A-A0A9-6BE06E56F8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39816" y="4009395"/>
            <a:ext cx="6120680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GB" sz="2400" dirty="0"/>
              <a:t>1.	Angles and Circles 1</a:t>
            </a:r>
          </a:p>
          <a:p>
            <a:endParaRPr lang="en-GB" sz="2400" dirty="0"/>
          </a:p>
          <a:p>
            <a:r>
              <a:rPr lang="en-GB" sz="2400" dirty="0"/>
              <a:t>2.	Angles and Circles 2</a:t>
            </a:r>
          </a:p>
          <a:p>
            <a:endParaRPr lang="en-GB" sz="2400" dirty="0"/>
          </a:p>
          <a:p>
            <a:r>
              <a:rPr lang="en-GB" sz="2400" dirty="0"/>
              <a:t>3.	Circles and Tangents</a:t>
            </a:r>
          </a:p>
        </p:txBody>
      </p:sp>
      <p:sp>
        <p:nvSpPr>
          <p:cNvPr id="2" name="Rectangle 1"/>
          <p:cNvSpPr/>
          <p:nvPr/>
        </p:nvSpPr>
        <p:spPr>
          <a:xfrm>
            <a:off x="2548866" y="2443213"/>
            <a:ext cx="930152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en-US" sz="2400" dirty="0">
                <a:solidFill>
                  <a:prstClr val="black"/>
                </a:solidFill>
              </a:rPr>
              <a:t>You have three sections to work through; Results 1- 4 are given in Section 1, Results 5-7 in Section 2 and Results 8-10 in Section 3.</a:t>
            </a:r>
          </a:p>
          <a:p>
            <a:pPr lvl="0"/>
            <a:r>
              <a:rPr lang="en-US" altLang="en-US" sz="2400" dirty="0">
                <a:solidFill>
                  <a:prstClr val="black"/>
                </a:solidFill>
              </a:rPr>
              <a:t>There are check up audits </a:t>
            </a:r>
            <a:r>
              <a:rPr lang="en-US" altLang="en-US" sz="2400" dirty="0" smtClean="0">
                <a:solidFill>
                  <a:prstClr val="black"/>
                </a:solidFill>
              </a:rPr>
              <a:t>and </a:t>
            </a:r>
            <a:r>
              <a:rPr lang="en-US" altLang="en-US" sz="2400" dirty="0">
                <a:solidFill>
                  <a:prstClr val="black"/>
                </a:solidFill>
              </a:rPr>
              <a:t>fitness tests for each section.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72" grpId="0"/>
      <p:bldP spid="8" grpId="0"/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Angles and Circles 1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=""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6632"/>
            <a:ext cx="220726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Angles, Circles and Tangents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1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8" name="TextBox 1"/>
          <p:cNvSpPr txBox="1">
            <a:spLocks noChangeArrowheads="1"/>
          </p:cNvSpPr>
          <p:nvPr/>
        </p:nvSpPr>
        <p:spPr bwMode="auto">
          <a:xfrm>
            <a:off x="2207260" y="746236"/>
            <a:ext cx="5618748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400" dirty="0"/>
              <a:t>The following result is true in any circle.</a:t>
            </a:r>
          </a:p>
        </p:txBody>
      </p:sp>
      <p:sp>
        <p:nvSpPr>
          <p:cNvPr id="12" name="TextBox 1"/>
          <p:cNvSpPr txBox="1">
            <a:spLocks noChangeArrowheads="1"/>
          </p:cNvSpPr>
          <p:nvPr/>
        </p:nvSpPr>
        <p:spPr bwMode="auto">
          <a:xfrm>
            <a:off x="2232719" y="1994072"/>
            <a:ext cx="6239545" cy="120032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400" dirty="0"/>
              <a:t>When a triangle is drawn in a semi-circle</a:t>
            </a:r>
          </a:p>
          <a:p>
            <a:pPr marL="0" indent="0">
              <a:tabLst/>
            </a:pPr>
            <a:r>
              <a:rPr lang="en-GB" sz="2400" dirty="0"/>
              <a:t>as shown, the angle on the </a:t>
            </a:r>
            <a:r>
              <a:rPr lang="en-GB" sz="2400" dirty="0" smtClean="0"/>
              <a:t>circumference </a:t>
            </a:r>
            <a:br>
              <a:rPr lang="en-GB" sz="2400" dirty="0" smtClean="0"/>
            </a:br>
            <a:r>
              <a:rPr lang="en-GB" sz="2400" dirty="0" smtClean="0"/>
              <a:t>is</a:t>
            </a:r>
            <a:r>
              <a:rPr lang="en-GB" sz="2400" dirty="0"/>
              <a:t> </a:t>
            </a:r>
            <a:r>
              <a:rPr lang="en-GB" sz="2400" dirty="0" smtClean="0"/>
              <a:t>always </a:t>
            </a:r>
            <a:r>
              <a:rPr lang="en-GB" sz="2400" dirty="0"/>
              <a:t>a right angle.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8248" y="1068953"/>
            <a:ext cx="3077004" cy="2972215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393655" y="4041168"/>
            <a:ext cx="98777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b="1" dirty="0">
                <a:solidFill>
                  <a:prstClr val="black"/>
                </a:solidFill>
              </a:rPr>
              <a:t>Proof</a:t>
            </a:r>
            <a:endParaRPr lang="en-GB" b="1" dirty="0"/>
          </a:p>
        </p:txBody>
      </p:sp>
      <p:sp>
        <p:nvSpPr>
          <p:cNvPr id="6" name="Rectangle 5"/>
          <p:cNvSpPr/>
          <p:nvPr/>
        </p:nvSpPr>
        <p:spPr>
          <a:xfrm>
            <a:off x="5393655" y="4527218"/>
            <a:ext cx="639097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Join the centre, O, to the point, P, on the perimeter.</a:t>
            </a:r>
          </a:p>
          <a:p>
            <a:endParaRPr lang="en-GB" sz="2400" dirty="0"/>
          </a:p>
          <a:p>
            <a:r>
              <a:rPr lang="en-GB" sz="2400" dirty="0"/>
              <a:t>Notice now that the lines OA, OP and OB are all equal, as each is a radius of the circle.</a:t>
            </a:r>
            <a:endParaRPr lang="en-GB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39718" y="3789040"/>
            <a:ext cx="2886478" cy="2867425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2255447" y="1482256"/>
            <a:ext cx="138211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GB" sz="2400" b="1" dirty="0">
                <a:solidFill>
                  <a:prstClr val="black"/>
                </a:solidFill>
              </a:rPr>
              <a:t>Result 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685575" y="2544057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dirty="0" smtClean="0"/>
              <a:t>O</a:t>
            </a:r>
            <a:endParaRPr lang="en-GB" sz="1800" dirty="0"/>
          </a:p>
        </p:txBody>
      </p:sp>
    </p:spTree>
    <p:extLst>
      <p:ext uri="{BB962C8B-B14F-4D97-AF65-F5344CB8AC3E}">
        <p14:creationId xmlns:p14="http://schemas.microsoft.com/office/powerpoint/2010/main" val="387012507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2" grpId="0" uiExpand="1" build="p"/>
      <p:bldP spid="5" grpId="0"/>
      <p:bldP spid="6" grpId="0" uiExpand="1" build="p"/>
      <p:bldP spid="2" grpId="0"/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3000" b="1" dirty="0"/>
              <a:t>Angles and Circles 1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=""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45475"/>
            <a:ext cx="220726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Angles, Circles and Tangents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1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07260" y="653307"/>
            <a:ext cx="274626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b="1" dirty="0">
                <a:solidFill>
                  <a:prstClr val="black"/>
                </a:solidFill>
              </a:rPr>
              <a:t>Proof (continued)</a:t>
            </a:r>
            <a:endParaRPr lang="en-GB" b="1" dirty="0"/>
          </a:p>
        </p:txBody>
      </p:sp>
      <p:sp>
        <p:nvSpPr>
          <p:cNvPr id="6" name="Rectangle 5"/>
          <p:cNvSpPr/>
          <p:nvPr/>
        </p:nvSpPr>
        <p:spPr>
          <a:xfrm>
            <a:off x="2207260" y="1185813"/>
            <a:ext cx="639097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Since OB = OP (equal radii) then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62933" y="863870"/>
            <a:ext cx="2886478" cy="2867425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2259354" y="4191757"/>
            <a:ext cx="804681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GB" sz="2400" dirty="0"/>
              <a:t>In triangle ABP, the sum of the angles must be 180 ̊ </a:t>
            </a:r>
            <a:r>
              <a:rPr lang="en-GB" sz="2400" dirty="0">
                <a:solidFill>
                  <a:prstClr val="black"/>
                </a:solidFill>
              </a:rPr>
              <a:t>, so</a:t>
            </a:r>
          </a:p>
        </p:txBody>
      </p:sp>
      <p:sp>
        <p:nvSpPr>
          <p:cNvPr id="4" name="Rectangle 3"/>
          <p:cNvSpPr/>
          <p:nvPr/>
        </p:nvSpPr>
        <p:spPr>
          <a:xfrm>
            <a:off x="2259354" y="3481605"/>
            <a:ext cx="530164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GB" sz="2400" dirty="0">
                <a:solidFill>
                  <a:prstClr val="black"/>
                </a:solidFill>
              </a:rPr>
              <a:t>	angle OAP = angle APO (= </a:t>
            </a:r>
            <a:r>
              <a:rPr lang="pl-PL" sz="2400" dirty="0">
                <a:solidFill>
                  <a:prstClr val="black"/>
                </a:solidFill>
              </a:rPr>
              <a:t>𝑦</a:t>
            </a:r>
            <a:r>
              <a:rPr lang="en-GB" sz="2400" dirty="0">
                <a:solidFill>
                  <a:prstClr val="black"/>
                </a:solidFill>
              </a:rPr>
              <a:t>, say)</a:t>
            </a:r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259354" y="2887534"/>
            <a:ext cx="602709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GB" sz="2400" dirty="0">
                <a:solidFill>
                  <a:prstClr val="black"/>
                </a:solidFill>
              </a:rPr>
              <a:t>Similarly, triangle AOP is also isosceles, so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207260" y="2240606"/>
            <a:ext cx="500572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GB" sz="2400" dirty="0">
                <a:solidFill>
                  <a:prstClr val="black"/>
                </a:solidFill>
              </a:rPr>
              <a:t>because triangle OBP is </a:t>
            </a:r>
            <a:r>
              <a:rPr lang="en-GB" sz="2400" dirty="0" smtClean="0">
                <a:solidFill>
                  <a:prstClr val="black"/>
                </a:solidFill>
              </a:rPr>
              <a:t>isosceles. </a:t>
            </a:r>
            <a:endParaRPr lang="en-GB" sz="2400" dirty="0">
              <a:solidFill>
                <a:prstClr val="black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2207260" y="1734574"/>
                <a:ext cx="6338883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/>
                <a:r>
                  <a:rPr lang="en-GB" sz="2400" dirty="0">
                    <a:solidFill>
                      <a:prstClr val="black"/>
                    </a:solidFill>
                  </a:rPr>
                  <a:t>	angle OBP = angle OPB (=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400" dirty="0">
                    <a:solidFill>
                      <a:prstClr val="black"/>
                    </a:solidFill>
                  </a:rPr>
                  <a:t>, as labelled)</a:t>
                </a:r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07260" y="1734574"/>
                <a:ext cx="6338883" cy="461665"/>
              </a:xfrm>
              <a:prstGeom prst="rect">
                <a:avLst/>
              </a:prstGeom>
              <a:blipFill rotWithShape="0">
                <a:blip r:embed="rId5"/>
                <a:stretch>
                  <a:fillRect t="-9333" r="-769" b="-3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2293408" y="4708073"/>
                <a:ext cx="8843152" cy="12003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s-ES" sz="2400" i="1" dirty="0"/>
                  <a:t>		 </a:t>
                </a:r>
                <a:r>
                  <a:rPr lang="pl-PL" sz="2400" dirty="0">
                    <a:solidFill>
                      <a:prstClr val="black"/>
                    </a:solidFill>
                  </a:rPr>
                  <a:t>𝑦</a:t>
                </a:r>
                <a:r>
                  <a:rPr lang="es-ES" sz="2400" i="1" dirty="0"/>
                  <a:t> </a:t>
                </a:r>
                <a:r>
                  <a:rPr lang="es-ES" sz="2400" dirty="0"/>
                  <a:t>+ (</a:t>
                </a:r>
                <a:r>
                  <a:rPr lang="pl-PL" sz="2400" dirty="0">
                    <a:solidFill>
                      <a:prstClr val="black"/>
                    </a:solidFill>
                  </a:rPr>
                  <a:t>𝑦</a:t>
                </a:r>
                <a:r>
                  <a:rPr lang="es-ES" sz="2400" i="1" dirty="0"/>
                  <a:t> </a:t>
                </a:r>
                <a:r>
                  <a:rPr lang="es-ES" sz="2400" dirty="0"/>
                  <a:t>+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s-ES" sz="2400" dirty="0"/>
                  <a:t>) +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s-ES" sz="2400" i="1" dirty="0"/>
                  <a:t> </a:t>
                </a:r>
                <a:r>
                  <a:rPr lang="es-ES" sz="2400" dirty="0"/>
                  <a:t>	= 180 ̊ </a:t>
                </a:r>
              </a:p>
              <a:p>
                <a:r>
                  <a:rPr lang="en-GB" sz="2400" dirty="0"/>
                  <a:t>				  2</a:t>
                </a:r>
                <a:r>
                  <a:rPr lang="en-GB" sz="2400" dirty="0">
                    <a:solidFill>
                      <a:prstClr val="black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400" i="1" dirty="0"/>
                  <a:t> </a:t>
                </a:r>
                <a:r>
                  <a:rPr lang="en-GB" sz="2400" dirty="0"/>
                  <a:t>+ 2</a:t>
                </a:r>
                <a:r>
                  <a:rPr lang="pl-PL" sz="2400" dirty="0">
                    <a:solidFill>
                      <a:prstClr val="black"/>
                    </a:solidFill>
                  </a:rPr>
                  <a:t>𝑦</a:t>
                </a:r>
                <a:r>
                  <a:rPr lang="en-GB" sz="2400" i="1" dirty="0"/>
                  <a:t>	</a:t>
                </a:r>
                <a:r>
                  <a:rPr lang="en-GB" sz="2400" dirty="0"/>
                  <a:t>= 180 ̊  		(collecting like terms)</a:t>
                </a:r>
              </a:p>
              <a:p>
                <a:r>
                  <a:rPr lang="en-GB" sz="2400" i="1" dirty="0"/>
                  <a:t>					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400" i="1" dirty="0"/>
                  <a:t> </a:t>
                </a:r>
                <a:r>
                  <a:rPr lang="en-GB" sz="2400" dirty="0"/>
                  <a:t>+ </a:t>
                </a:r>
                <a:r>
                  <a:rPr lang="pl-PL" sz="2400" dirty="0">
                    <a:solidFill>
                      <a:prstClr val="black"/>
                    </a:solidFill>
                  </a:rPr>
                  <a:t>𝑦</a:t>
                </a:r>
                <a:r>
                  <a:rPr lang="en-GB" sz="2400" i="1" dirty="0"/>
                  <a:t> 	</a:t>
                </a:r>
                <a:r>
                  <a:rPr lang="en-GB" sz="2400" dirty="0"/>
                  <a:t>= 90 ̊  			( ÷ 2)</a:t>
                </a:r>
                <a:endParaRPr lang="en-GB" dirty="0"/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93408" y="4708073"/>
                <a:ext cx="8843152" cy="1200329"/>
              </a:xfrm>
              <a:prstGeom prst="rect">
                <a:avLst/>
              </a:prstGeom>
              <a:blipFill rotWithShape="0">
                <a:blip r:embed="rId6"/>
                <a:stretch>
                  <a:fillRect t="-4061" b="-1116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/>
              <p:cNvSpPr/>
              <p:nvPr/>
            </p:nvSpPr>
            <p:spPr>
              <a:xfrm>
                <a:off x="2293408" y="6109197"/>
                <a:ext cx="919867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2400" dirty="0"/>
                  <a:t>But angle APB =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400" i="1" dirty="0"/>
                  <a:t> </a:t>
                </a:r>
                <a:r>
                  <a:rPr lang="en-GB" sz="2400" dirty="0"/>
                  <a:t>+ </a:t>
                </a:r>
                <a:r>
                  <a:rPr lang="pl-PL" sz="2400" dirty="0">
                    <a:solidFill>
                      <a:prstClr val="black"/>
                    </a:solidFill>
                  </a:rPr>
                  <a:t>𝑦</a:t>
                </a:r>
                <a:r>
                  <a:rPr lang="en-GB" sz="2400" dirty="0"/>
                  <a:t>, so this is a right angle, as the result states.</a:t>
                </a:r>
                <a:endParaRPr lang="en-GB" dirty="0"/>
              </a:p>
            </p:txBody>
          </p:sp>
        </mc:Choice>
        <mc:Fallback xmlns=""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93408" y="6109197"/>
                <a:ext cx="9198672" cy="461665"/>
              </a:xfrm>
              <a:prstGeom prst="rect">
                <a:avLst/>
              </a:prstGeom>
              <a:blipFill rotWithShape="0">
                <a:blip r:embed="rId7"/>
                <a:stretch>
                  <a:fillRect l="-994" t="-10526" r="-133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7168035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" grpId="0"/>
      <p:bldP spid="4" grpId="0"/>
      <p:bldP spid="10" grpId="0"/>
      <p:bldP spid="11" grpId="0"/>
      <p:bldP spid="13" grpId="0"/>
      <p:bldP spid="14" grpId="0" build="p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Angles and Circles 1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=""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686" y="116632"/>
            <a:ext cx="220726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Angles, Circles and Tangents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1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8" name="TextBox 1"/>
          <p:cNvSpPr txBox="1">
            <a:spLocks noChangeArrowheads="1"/>
          </p:cNvSpPr>
          <p:nvPr/>
        </p:nvSpPr>
        <p:spPr bwMode="auto">
          <a:xfrm>
            <a:off x="2424143" y="4529897"/>
            <a:ext cx="2620475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400" b="1" dirty="0"/>
              <a:t>Result 2</a:t>
            </a:r>
          </a:p>
        </p:txBody>
      </p:sp>
      <p:sp>
        <p:nvSpPr>
          <p:cNvPr id="13" name="TextBox 1"/>
          <p:cNvSpPr txBox="1">
            <a:spLocks noChangeArrowheads="1"/>
          </p:cNvSpPr>
          <p:nvPr/>
        </p:nvSpPr>
        <p:spPr bwMode="auto">
          <a:xfrm>
            <a:off x="2438440" y="1271753"/>
            <a:ext cx="5089899" cy="230832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400" dirty="0"/>
              <a:t>A </a:t>
            </a:r>
            <a:r>
              <a:rPr lang="en-GB" sz="2400" i="1" dirty="0"/>
              <a:t>tangent </a:t>
            </a:r>
            <a:r>
              <a:rPr lang="en-GB" sz="2400" dirty="0"/>
              <a:t>is a line that touches</a:t>
            </a:r>
          </a:p>
          <a:p>
            <a:r>
              <a:rPr lang="en-GB" sz="2400" dirty="0"/>
              <a:t>only one point on the circumference</a:t>
            </a:r>
          </a:p>
          <a:p>
            <a:r>
              <a:rPr lang="en-GB" sz="2400" dirty="0"/>
              <a:t>of a circle.</a:t>
            </a:r>
          </a:p>
          <a:p>
            <a:endParaRPr lang="en-GB" sz="2400" dirty="0"/>
          </a:p>
          <a:p>
            <a:r>
              <a:rPr lang="en-GB" sz="2400" dirty="0"/>
              <a:t>This point is known as the </a:t>
            </a:r>
          </a:p>
          <a:p>
            <a:r>
              <a:rPr lang="en-GB" sz="2400" i="1" dirty="0"/>
              <a:t>point of tangency.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64152" y="1182468"/>
            <a:ext cx="4366183" cy="3072804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424143" y="4991562"/>
            <a:ext cx="874115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2400" dirty="0">
                <a:solidFill>
                  <a:prstClr val="black"/>
                </a:solidFill>
              </a:rPr>
              <a:t>A tangent is always perpendicular to the radius of the circle.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616280" y="2534204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dirty="0" smtClean="0"/>
              <a:t>O</a:t>
            </a:r>
            <a:endParaRPr lang="en-GB" sz="1800" dirty="0"/>
          </a:p>
        </p:txBody>
      </p:sp>
    </p:spTree>
    <p:extLst>
      <p:ext uri="{BB962C8B-B14F-4D97-AF65-F5344CB8AC3E}">
        <p14:creationId xmlns:p14="http://schemas.microsoft.com/office/powerpoint/2010/main" val="48787415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3" grpId="0"/>
      <p:bldP spid="4" grpId="0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Angles and Circles 1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=""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97" y="116632"/>
            <a:ext cx="220726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Angles, Circles and Tangents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1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8" name="TextBox 1"/>
          <p:cNvSpPr txBox="1">
            <a:spLocks noChangeArrowheads="1"/>
          </p:cNvSpPr>
          <p:nvPr/>
        </p:nvSpPr>
        <p:spPr bwMode="auto">
          <a:xfrm>
            <a:off x="2270328" y="4539448"/>
            <a:ext cx="2620475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400" b="1" dirty="0"/>
              <a:t>Result 3</a:t>
            </a:r>
          </a:p>
        </p:txBody>
      </p:sp>
      <p:sp>
        <p:nvSpPr>
          <p:cNvPr id="4" name="Rectangle 3"/>
          <p:cNvSpPr/>
          <p:nvPr/>
        </p:nvSpPr>
        <p:spPr>
          <a:xfrm>
            <a:off x="2258460" y="5231945"/>
            <a:ext cx="961329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The perpendicular bisector of a chord </a:t>
            </a:r>
            <a:r>
              <a:rPr lang="en-GB" sz="2400" dirty="0" smtClean="0"/>
              <a:t>always passes through </a:t>
            </a:r>
            <a:r>
              <a:rPr lang="en-GB" sz="2400" dirty="0" smtClean="0"/>
              <a:t>the centre </a:t>
            </a:r>
            <a:r>
              <a:rPr lang="en-GB" sz="2400" dirty="0" smtClean="0"/>
              <a:t>of </a:t>
            </a:r>
            <a:r>
              <a:rPr lang="en-GB" sz="2400" dirty="0"/>
              <a:t>the circle.</a:t>
            </a:r>
            <a:endParaRPr lang="en-GB" sz="2400" dirty="0">
              <a:solidFill>
                <a:prstClr val="black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68208" y="1352861"/>
            <a:ext cx="3915411" cy="3302351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241837" y="784830"/>
            <a:ext cx="737381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/>
              <a:t>  A </a:t>
            </a:r>
            <a:r>
              <a:rPr lang="en-GB" sz="2400" i="1" dirty="0"/>
              <a:t>chord </a:t>
            </a:r>
            <a:r>
              <a:rPr lang="en-GB" sz="2400" dirty="0"/>
              <a:t>is a line joining any two points on the circle.</a:t>
            </a:r>
            <a:endParaRPr lang="en-GB" dirty="0"/>
          </a:p>
        </p:txBody>
      </p:sp>
      <p:sp>
        <p:nvSpPr>
          <p:cNvPr id="14" name="Rectangle 13"/>
          <p:cNvSpPr/>
          <p:nvPr/>
        </p:nvSpPr>
        <p:spPr>
          <a:xfrm>
            <a:off x="2348652" y="1509974"/>
            <a:ext cx="508430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The </a:t>
            </a:r>
            <a:r>
              <a:rPr lang="en-GB" sz="2400" i="1" dirty="0"/>
              <a:t>perpendicular bisector </a:t>
            </a:r>
            <a:r>
              <a:rPr lang="en-GB" sz="2400" dirty="0"/>
              <a:t>is a second line that divides the </a:t>
            </a:r>
            <a:r>
              <a:rPr lang="en-GB" sz="2400" dirty="0" smtClean="0"/>
              <a:t>chord in </a:t>
            </a:r>
            <a:r>
              <a:rPr lang="en-GB" sz="2400" dirty="0"/>
              <a:t>half and is at right angles to it.</a:t>
            </a:r>
            <a:endParaRPr lang="en-GB" dirty="0"/>
          </a:p>
        </p:txBody>
      </p:sp>
      <p:sp>
        <p:nvSpPr>
          <p:cNvPr id="2" name="TextBox 1"/>
          <p:cNvSpPr txBox="1"/>
          <p:nvPr/>
        </p:nvSpPr>
        <p:spPr>
          <a:xfrm>
            <a:off x="9120336" y="2744605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dirty="0" smtClean="0"/>
              <a:t>O</a:t>
            </a:r>
            <a:endParaRPr lang="en-GB" sz="1800" dirty="0"/>
          </a:p>
        </p:txBody>
      </p:sp>
    </p:spTree>
    <p:extLst>
      <p:ext uri="{BB962C8B-B14F-4D97-AF65-F5344CB8AC3E}">
        <p14:creationId xmlns:p14="http://schemas.microsoft.com/office/powerpoint/2010/main" val="427578222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4" grpId="0"/>
      <p:bldP spid="6" grpId="0"/>
      <p:bldP spid="14" grpId="0"/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Angles and Circles 1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=""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699" y="116632"/>
            <a:ext cx="220726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Angles, Circles and Tangents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1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8" name="TextBox 1"/>
          <p:cNvSpPr txBox="1">
            <a:spLocks noChangeArrowheads="1"/>
          </p:cNvSpPr>
          <p:nvPr/>
        </p:nvSpPr>
        <p:spPr bwMode="auto">
          <a:xfrm>
            <a:off x="2458250" y="949901"/>
            <a:ext cx="2620475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400" b="1" dirty="0"/>
              <a:t>Result 4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31332" y="1807469"/>
            <a:ext cx="3334215" cy="3153215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6413753" y="2656870"/>
            <a:ext cx="537813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When the ends of a chord are joined to the centre of a circle, an isosceles triangle is formed, so the two angles marked are equal.</a:t>
            </a:r>
            <a:endParaRPr lang="en-GB" sz="2400" dirty="0">
              <a:solidFill>
                <a:prstClr val="black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663425" y="3120690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dirty="0" smtClean="0"/>
              <a:t>O</a:t>
            </a:r>
            <a:endParaRPr lang="en-GB" sz="1800" dirty="0"/>
          </a:p>
        </p:txBody>
      </p:sp>
    </p:spTree>
    <p:extLst>
      <p:ext uri="{BB962C8B-B14F-4D97-AF65-F5344CB8AC3E}">
        <p14:creationId xmlns:p14="http://schemas.microsoft.com/office/powerpoint/2010/main" val="242907664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3" grpId="0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Angles and Circles 1: Examples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=""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32656"/>
            <a:ext cx="220726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Angles, Circles and Tangents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1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8" name="TextBox 1"/>
          <p:cNvSpPr txBox="1">
            <a:spLocks noChangeArrowheads="1"/>
          </p:cNvSpPr>
          <p:nvPr/>
        </p:nvSpPr>
        <p:spPr bwMode="auto">
          <a:xfrm>
            <a:off x="2255839" y="2373378"/>
            <a:ext cx="2620475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400" b="1" dirty="0"/>
              <a:t>Solution</a:t>
            </a:r>
          </a:p>
        </p:txBody>
      </p:sp>
      <p:sp>
        <p:nvSpPr>
          <p:cNvPr id="6" name="Rectangle 5"/>
          <p:cNvSpPr/>
          <p:nvPr/>
        </p:nvSpPr>
        <p:spPr>
          <a:xfrm>
            <a:off x="2255839" y="1009820"/>
            <a:ext cx="515030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Find the angles marked with letters in the diagram, if O is the centre of the circle.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2255839" y="2862024"/>
                <a:ext cx="5378133" cy="193899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As both triangles are in semi-circles, angles</a:t>
                </a:r>
                <a14:m>
                  <m:oMath xmlns:m="http://schemas.openxmlformats.org/officeDocument/2006/math">
                    <m:r>
                      <a:rPr lang="en-GB" sz="24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and 𝑏</a:t>
                </a:r>
                <a:r>
                  <a:rPr lang="en-GB" sz="2400" i="1" dirty="0">
                    <a:solidFill>
                      <a:srgbClr val="FF0000"/>
                    </a:solidFill>
                  </a:rPr>
                  <a:t> </a:t>
                </a:r>
                <a:r>
                  <a:rPr lang="en-GB" sz="2400" dirty="0">
                    <a:solidFill>
                      <a:srgbClr val="FF0000"/>
                    </a:solidFill>
                  </a:rPr>
                  <a:t>must each be 90 ̊ .</a:t>
                </a:r>
              </a:p>
              <a:p>
                <a:r>
                  <a:rPr lang="en-GB" sz="2400" dirty="0">
                    <a:solidFill>
                      <a:srgbClr val="FF0000"/>
                    </a:solidFill>
                  </a:rPr>
                  <a:t>The other angles can be found because the sum of the angles in each triangle is 180 ̊  .</a:t>
                </a:r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55839" y="2862024"/>
                <a:ext cx="5378133" cy="1938992"/>
              </a:xfrm>
              <a:prstGeom prst="rect">
                <a:avLst/>
              </a:prstGeom>
              <a:blipFill rotWithShape="0">
                <a:blip r:embed="rId4"/>
                <a:stretch>
                  <a:fillRect l="-1701" t="-2194" b="-627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"/>
          <p:cNvSpPr txBox="1">
            <a:spLocks noChangeArrowheads="1"/>
          </p:cNvSpPr>
          <p:nvPr/>
        </p:nvSpPr>
        <p:spPr bwMode="auto">
          <a:xfrm>
            <a:off x="2210518" y="613192"/>
            <a:ext cx="2620475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400" b="1" dirty="0"/>
              <a:t>Example 1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40216" y="844024"/>
            <a:ext cx="3953427" cy="395342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2647496" y="4924801"/>
                <a:ext cx="3592520" cy="156966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For the triangle PQS,</a:t>
                </a:r>
              </a:p>
              <a:p>
                <a:endParaRPr lang="en-GB" sz="2400" dirty="0">
                  <a:solidFill>
                    <a:srgbClr val="FF0000"/>
                  </a:solidFill>
                </a:endParaRPr>
              </a:p>
              <a:p>
                <a:r>
                  <a:rPr lang="en-GB" sz="2400" dirty="0">
                    <a:solidFill>
                      <a:srgbClr val="FF0000"/>
                    </a:solidFill>
                  </a:rPr>
                  <a:t>40 ̊ + 90 ̊ +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GB" sz="2400" i="1" dirty="0">
                    <a:solidFill>
                      <a:srgbClr val="FF0000"/>
                    </a:solidFill>
                  </a:rPr>
                  <a:t> </a:t>
                </a:r>
                <a:r>
                  <a:rPr lang="en-GB" sz="2400" dirty="0">
                    <a:solidFill>
                      <a:srgbClr val="FF0000"/>
                    </a:solidFill>
                  </a:rPr>
                  <a:t>= 180 ̊ </a:t>
                </a:r>
              </a:p>
              <a:p>
                <a:r>
                  <a:rPr lang="en-GB" sz="2400" dirty="0">
                    <a:solidFill>
                      <a:srgbClr val="FF0000"/>
                    </a:solidFill>
                  </a:rPr>
                  <a:t>So,</a:t>
                </a:r>
                <a:r>
                  <a:rPr lang="en-GB" sz="2400" b="1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b="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GB" sz="2400" i="1" dirty="0">
                    <a:solidFill>
                      <a:srgbClr val="FF0000"/>
                    </a:solidFill>
                  </a:rPr>
                  <a:t> </a:t>
                </a:r>
                <a:r>
                  <a:rPr lang="en-GB" sz="2400" dirty="0">
                    <a:solidFill>
                      <a:srgbClr val="FF0000"/>
                    </a:solidFill>
                  </a:rPr>
                  <a:t>= 180 ̊ − 130 ̊ = 50</a:t>
                </a:r>
                <a:r>
                  <a:rPr lang="en-GB" dirty="0">
                    <a:solidFill>
                      <a:srgbClr val="FF0000"/>
                    </a:solidFill>
                  </a:rPr>
                  <a:t> </a:t>
                </a:r>
                <a:r>
                  <a:rPr lang="en-GB" b="1" dirty="0">
                    <a:solidFill>
                      <a:srgbClr val="FF0000"/>
                    </a:solidFill>
                  </a:rPr>
                  <a:t>̊ </a:t>
                </a: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47496" y="4924801"/>
                <a:ext cx="3592520" cy="1569660"/>
              </a:xfrm>
              <a:prstGeom prst="rect">
                <a:avLst/>
              </a:prstGeom>
              <a:blipFill rotWithShape="0">
                <a:blip r:embed="rId6"/>
                <a:stretch>
                  <a:fillRect l="-2542" t="-2724" r="-1525" b="-85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Rectangle 13"/>
          <p:cNvSpPr/>
          <p:nvPr/>
        </p:nvSpPr>
        <p:spPr>
          <a:xfrm>
            <a:off x="7391843" y="4924801"/>
            <a:ext cx="3682418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For the triangle QRS,</a:t>
            </a:r>
          </a:p>
          <a:p>
            <a:endParaRPr lang="en-GB" sz="2400" dirty="0">
              <a:solidFill>
                <a:srgbClr val="FF0000"/>
              </a:solidFill>
            </a:endParaRPr>
          </a:p>
          <a:p>
            <a:r>
              <a:rPr lang="en-GB" sz="2400" dirty="0">
                <a:solidFill>
                  <a:srgbClr val="FF0000"/>
                </a:solidFill>
              </a:rPr>
              <a:t>70 ̊ + 90 ̊ + 𝑑</a:t>
            </a:r>
            <a:r>
              <a:rPr lang="en-GB" sz="2400" i="1" dirty="0">
                <a:solidFill>
                  <a:srgbClr val="FF0000"/>
                </a:solidFill>
              </a:rPr>
              <a:t> </a:t>
            </a:r>
            <a:r>
              <a:rPr lang="en-GB" sz="2400" dirty="0">
                <a:solidFill>
                  <a:srgbClr val="FF0000"/>
                </a:solidFill>
              </a:rPr>
              <a:t>= 180 ̊ </a:t>
            </a:r>
          </a:p>
          <a:p>
            <a:r>
              <a:rPr lang="en-GB" sz="2400" dirty="0">
                <a:solidFill>
                  <a:srgbClr val="FF0000"/>
                </a:solidFill>
              </a:rPr>
              <a:t>So,</a:t>
            </a:r>
            <a:r>
              <a:rPr lang="en-GB" sz="2400" b="1" dirty="0">
                <a:solidFill>
                  <a:srgbClr val="FF0000"/>
                </a:solidFill>
              </a:rPr>
              <a:t> </a:t>
            </a:r>
            <a:r>
              <a:rPr lang="en-GB" sz="2400" dirty="0">
                <a:solidFill>
                  <a:srgbClr val="FF0000"/>
                </a:solidFill>
              </a:rPr>
              <a:t>𝑑</a:t>
            </a:r>
            <a:r>
              <a:rPr lang="en-GB" sz="2400" i="1" dirty="0">
                <a:solidFill>
                  <a:srgbClr val="FF0000"/>
                </a:solidFill>
              </a:rPr>
              <a:t> </a:t>
            </a:r>
            <a:r>
              <a:rPr lang="en-GB" sz="2400" dirty="0">
                <a:solidFill>
                  <a:srgbClr val="FF0000"/>
                </a:solidFill>
              </a:rPr>
              <a:t>= 180 ̊ − 160 ̊ = 20 </a:t>
            </a:r>
            <a:r>
              <a:rPr lang="en-GB" sz="2400" b="1" dirty="0">
                <a:solidFill>
                  <a:srgbClr val="FF0000"/>
                </a:solidFill>
              </a:rPr>
              <a:t>̊ </a:t>
            </a:r>
          </a:p>
        </p:txBody>
      </p:sp>
    </p:spTree>
    <p:extLst>
      <p:ext uri="{BB962C8B-B14F-4D97-AF65-F5344CB8AC3E}">
        <p14:creationId xmlns:p14="http://schemas.microsoft.com/office/powerpoint/2010/main" val="76777125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6" grpId="0"/>
      <p:bldP spid="13" grpId="0"/>
      <p:bldP spid="5" grpId="0"/>
      <p:bldP spid="1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3000" b="1" dirty="0"/>
              <a:t>Angles and Circles 1: Examples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=""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577" y="105360"/>
            <a:ext cx="220726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Angles, Circles and Tangents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1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8" name="TextBox 1"/>
          <p:cNvSpPr txBox="1">
            <a:spLocks noChangeArrowheads="1"/>
          </p:cNvSpPr>
          <p:nvPr/>
        </p:nvSpPr>
        <p:spPr bwMode="auto">
          <a:xfrm>
            <a:off x="2255839" y="2373378"/>
            <a:ext cx="2620475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400" b="1" dirty="0"/>
              <a:t>Solution</a:t>
            </a:r>
          </a:p>
        </p:txBody>
      </p:sp>
      <p:sp>
        <p:nvSpPr>
          <p:cNvPr id="6" name="Rectangle 5"/>
          <p:cNvSpPr/>
          <p:nvPr/>
        </p:nvSpPr>
        <p:spPr>
          <a:xfrm>
            <a:off x="2255839" y="1134051"/>
            <a:ext cx="381476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Find the angles 𝑎, 𝑏</a:t>
            </a:r>
            <a:r>
              <a:rPr lang="en-GB" sz="2400" i="1" dirty="0"/>
              <a:t> </a:t>
            </a:r>
            <a:r>
              <a:rPr lang="en-GB" sz="2400" dirty="0"/>
              <a:t>and </a:t>
            </a:r>
            <a:r>
              <a:rPr lang="en-GB" sz="2400" i="1" dirty="0"/>
              <a:t>c</a:t>
            </a:r>
            <a:r>
              <a:rPr lang="en-GB" sz="2400" dirty="0"/>
              <a:t>, if AB is a tangent and O is the centre of the circle.</a:t>
            </a:r>
            <a:endParaRPr lang="en-GB" dirty="0"/>
          </a:p>
        </p:txBody>
      </p:sp>
      <p:sp>
        <p:nvSpPr>
          <p:cNvPr id="13" name="Rectangle 12"/>
          <p:cNvSpPr/>
          <p:nvPr/>
        </p:nvSpPr>
        <p:spPr>
          <a:xfrm>
            <a:off x="2293939" y="2795669"/>
            <a:ext cx="381476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First consider the triangle OAB. As OA is a radius and AB is a tangent, the angle between them is 90 ̊ </a:t>
            </a:r>
          </a:p>
        </p:txBody>
      </p:sp>
      <p:sp>
        <p:nvSpPr>
          <p:cNvPr id="11" name="TextBox 1"/>
          <p:cNvSpPr txBox="1">
            <a:spLocks noChangeArrowheads="1"/>
          </p:cNvSpPr>
          <p:nvPr/>
        </p:nvSpPr>
        <p:spPr bwMode="auto">
          <a:xfrm>
            <a:off x="2210518" y="613192"/>
            <a:ext cx="2620475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400" b="1" dirty="0"/>
              <a:t>Example 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7199491" y="4807604"/>
                <a:ext cx="4783617" cy="156966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pt-BR" sz="2400" dirty="0">
                    <a:solidFill>
                      <a:srgbClr val="FF0000"/>
                    </a:solidFill>
                  </a:rPr>
                  <a:t> So,	</a:t>
                </a:r>
              </a:p>
              <a:p>
                <a:r>
                  <a:rPr lang="pt-BR" sz="2400" dirty="0">
                    <a:solidFill>
                      <a:srgbClr val="FF0000"/>
                    </a:solidFill>
                  </a:rPr>
                  <a:t>		90 ̊ + 20 ̊ +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pt-BR" sz="2400" dirty="0">
                    <a:solidFill>
                      <a:srgbClr val="FF0000"/>
                    </a:solidFill>
                  </a:rPr>
                  <a:t>	= 180 ̊ </a:t>
                </a:r>
              </a:p>
              <a:p>
                <a:r>
                  <a:rPr lang="pt-BR" sz="2400" dirty="0">
                    <a:solidFill>
                      <a:srgbClr val="FF0000"/>
                    </a:solidFill>
                  </a:rPr>
                  <a:t>					 </a:t>
                </a:r>
                <a14:m>
                  <m:oMath xmlns:m="http://schemas.openxmlformats.org/officeDocument/2006/math">
                    <m:r>
                      <a:rPr lang="en-GB" sz="24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pt-BR" sz="2400" dirty="0">
                    <a:solidFill>
                      <a:srgbClr val="FF0000"/>
                    </a:solidFill>
                  </a:rPr>
                  <a:t> 	= 180 ̊ − 110 ̊ </a:t>
                </a:r>
              </a:p>
              <a:p>
                <a:r>
                  <a:rPr lang="pt-BR" sz="2400" dirty="0">
                    <a:solidFill>
                      <a:srgbClr val="FF0000"/>
                    </a:solidFill>
                  </a:rPr>
                  <a:t>					 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pt-BR" sz="2400" dirty="0">
                    <a:solidFill>
                      <a:srgbClr val="FF0000"/>
                    </a:solidFill>
                  </a:rPr>
                  <a:t> 	= 70 ̊ </a:t>
                </a:r>
                <a:endParaRPr lang="en-GB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99491" y="4807604"/>
                <a:ext cx="4783617" cy="1569660"/>
              </a:xfrm>
              <a:prstGeom prst="rect">
                <a:avLst/>
              </a:prstGeom>
              <a:blipFill>
                <a:blip r:embed="rId4"/>
                <a:stretch>
                  <a:fillRect l="-1852" t="-3226" r="-794" b="-72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2830" y="947290"/>
            <a:ext cx="5808159" cy="317759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93939" y="4807604"/>
            <a:ext cx="4576491" cy="187074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4B7C8291-D8AB-B44D-944B-CFBB53119899}"/>
              </a:ext>
            </a:extLst>
          </p:cNvPr>
          <p:cNvSpPr txBox="1"/>
          <p:nvPr/>
        </p:nvSpPr>
        <p:spPr>
          <a:xfrm>
            <a:off x="7575076" y="6377264"/>
            <a:ext cx="40324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Continued on next slide</a:t>
            </a:r>
          </a:p>
        </p:txBody>
      </p:sp>
    </p:spTree>
    <p:extLst>
      <p:ext uri="{BB962C8B-B14F-4D97-AF65-F5344CB8AC3E}">
        <p14:creationId xmlns:p14="http://schemas.microsoft.com/office/powerpoint/2010/main" val="108165714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6" grpId="0"/>
      <p:bldP spid="13" grpId="0"/>
      <p:bldP spid="5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Angles and Circles 1: Examples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=""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05360"/>
            <a:ext cx="220726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Angles, Circles and Tangents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1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3" name="Rectangle 12"/>
              <p:cNvSpPr/>
              <p:nvPr/>
            </p:nvSpPr>
            <p:spPr>
              <a:xfrm>
                <a:off x="2248929" y="4067896"/>
                <a:ext cx="3814761" cy="267765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Then consider the triangle OAC. As OA and OC are both radii of the circle, 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triangle OAC 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is </a:t>
                </a:r>
                <a:r>
                  <a:rPr lang="en-GB" sz="2400" dirty="0">
                    <a:solidFill>
                      <a:srgbClr val="FF0000"/>
                    </a:solidFill>
                  </a:rPr>
                  <a:t>an isosceles triangle with</a:t>
                </a:r>
              </a:p>
              <a:p>
                <a:r>
                  <a:rPr lang="en-GB" sz="2400" dirty="0">
                    <a:solidFill>
                      <a:srgbClr val="FF0000"/>
                    </a:solidFill>
                  </a:rPr>
                  <a:t>𝑏 =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.</a:t>
                </a:r>
              </a:p>
              <a:p>
                <a:r>
                  <a:rPr lang="en-GB" sz="2400" dirty="0">
                    <a:solidFill>
                      <a:srgbClr val="FF0000"/>
                    </a:solidFill>
                  </a:rPr>
                  <a:t>Recall also that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= 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70</a:t>
                </a:r>
                <a:r>
                  <a:rPr lang="de-DE" sz="2400" dirty="0">
                    <a:solidFill>
                      <a:srgbClr val="FF0000"/>
                    </a:solidFill>
                  </a:rPr>
                  <a:t> ̊ </a:t>
                </a:r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48929" y="4067896"/>
                <a:ext cx="3814761" cy="2677656"/>
              </a:xfrm>
              <a:prstGeom prst="rect">
                <a:avLst/>
              </a:prstGeom>
              <a:blipFill rotWithShape="1">
                <a:blip r:embed="rId4"/>
                <a:stretch>
                  <a:fillRect l="-2556" t="-1591" r="-1757" b="-431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"/>
          <p:cNvSpPr txBox="1">
            <a:spLocks noChangeArrowheads="1"/>
          </p:cNvSpPr>
          <p:nvPr/>
        </p:nvSpPr>
        <p:spPr bwMode="auto">
          <a:xfrm>
            <a:off x="2210518" y="613192"/>
            <a:ext cx="3309418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400" b="1" dirty="0"/>
              <a:t>Solution (continued)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6744072" y="4407684"/>
                <a:ext cx="2949525" cy="230832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	𝑏</a:t>
                </a:r>
                <a:r>
                  <a:rPr lang="de-DE" sz="2400" dirty="0">
                    <a:solidFill>
                      <a:srgbClr val="FF0000"/>
                    </a:solidFill>
                  </a:rPr>
                  <a:t> +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de-DE" sz="2400" dirty="0">
                    <a:solidFill>
                      <a:srgbClr val="FF0000"/>
                    </a:solidFill>
                  </a:rPr>
                  <a:t> +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de-DE" sz="2400" dirty="0">
                    <a:solidFill>
                      <a:srgbClr val="FF0000"/>
                    </a:solidFill>
                  </a:rPr>
                  <a:t> 	= 180 ̊ </a:t>
                </a:r>
              </a:p>
              <a:p>
                <a:r>
                  <a:rPr lang="en-GB" sz="2400" dirty="0">
                    <a:solidFill>
                      <a:srgbClr val="FF0000"/>
                    </a:solidFill>
                  </a:rPr>
                  <a:t>   𝑏</a:t>
                </a:r>
                <a:r>
                  <a:rPr lang="de-DE" sz="2400" dirty="0">
                    <a:solidFill>
                      <a:srgbClr val="FF0000"/>
                    </a:solidFill>
                  </a:rPr>
                  <a:t> + </a:t>
                </a:r>
                <a:r>
                  <a:rPr lang="en-GB" sz="2400" dirty="0">
                    <a:solidFill>
                      <a:srgbClr val="FF0000"/>
                    </a:solidFill>
                  </a:rPr>
                  <a:t>𝑏</a:t>
                </a:r>
                <a:r>
                  <a:rPr lang="de-DE" sz="2400" dirty="0">
                    <a:solidFill>
                      <a:srgbClr val="FF0000"/>
                    </a:solidFill>
                  </a:rPr>
                  <a:t> + 70 	= 180 ̊ </a:t>
                </a:r>
              </a:p>
              <a:p>
                <a:r>
                  <a:rPr lang="de-DE" sz="2400" dirty="0">
                    <a:solidFill>
                      <a:srgbClr val="FF0000"/>
                    </a:solidFill>
                  </a:rPr>
                  <a:t>	2</a:t>
                </a:r>
                <a:r>
                  <a:rPr lang="en-GB" sz="2400" dirty="0">
                    <a:solidFill>
                      <a:srgbClr val="FF0000"/>
                    </a:solidFill>
                  </a:rPr>
                  <a:t>𝑏</a:t>
                </a:r>
                <a:r>
                  <a:rPr lang="de-DE" sz="2400" dirty="0">
                    <a:solidFill>
                      <a:srgbClr val="FF0000"/>
                    </a:solidFill>
                  </a:rPr>
                  <a:t> + 70 ̊  	= 180 ̊ </a:t>
                </a:r>
              </a:p>
              <a:p>
                <a:r>
                  <a:rPr lang="de-DE" sz="2400" dirty="0">
                    <a:solidFill>
                      <a:srgbClr val="FF0000"/>
                    </a:solidFill>
                  </a:rPr>
                  <a:t>			2</a:t>
                </a:r>
                <a:r>
                  <a:rPr lang="en-GB" sz="2400" dirty="0">
                    <a:solidFill>
                      <a:srgbClr val="FF0000"/>
                    </a:solidFill>
                  </a:rPr>
                  <a:t>𝑏</a:t>
                </a:r>
                <a:r>
                  <a:rPr lang="de-DE" sz="2400" dirty="0">
                    <a:solidFill>
                      <a:srgbClr val="FF0000"/>
                    </a:solidFill>
                  </a:rPr>
                  <a:t> 	= 110 ̊ </a:t>
                </a:r>
              </a:p>
              <a:p>
                <a:r>
                  <a:rPr lang="en-GB" sz="2400" dirty="0">
                    <a:solidFill>
                      <a:srgbClr val="FF0000"/>
                    </a:solidFill>
                  </a:rPr>
                  <a:t>			  𝑏</a:t>
                </a:r>
                <a:r>
                  <a:rPr lang="de-DE" sz="2400" dirty="0">
                    <a:solidFill>
                      <a:srgbClr val="FF0000"/>
                    </a:solidFill>
                  </a:rPr>
                  <a:t> 	= 55 ̊ </a:t>
                </a:r>
              </a:p>
              <a:p>
                <a:r>
                  <a:rPr lang="en-GB" sz="2400" dirty="0">
                    <a:solidFill>
                      <a:srgbClr val="FF0000"/>
                    </a:solidFill>
                  </a:rPr>
                  <a:t>and		 </a:t>
                </a:r>
                <a14:m>
                  <m:oMath xmlns:m="http://schemas.openxmlformats.org/officeDocument/2006/math">
                    <m:r>
                      <a:rPr lang="en-GB" sz="24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2400" b="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	= 55 ̊ </a:t>
                </a: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44072" y="4407684"/>
                <a:ext cx="2949525" cy="2308324"/>
              </a:xfrm>
              <a:prstGeom prst="rect">
                <a:avLst/>
              </a:prstGeom>
              <a:blipFill rotWithShape="1">
                <a:blip r:embed="rId5"/>
                <a:stretch>
                  <a:fillRect l="-3099" t="-2111" r="-2273" b="-527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52830" y="947290"/>
            <a:ext cx="5808159" cy="317759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17278" y="1667261"/>
            <a:ext cx="2495898" cy="2400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588011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5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Angles and Circles 1: Examples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=""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947" y="105360"/>
            <a:ext cx="220726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Angles, Circles and Tangents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1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8" name="TextBox 1"/>
          <p:cNvSpPr txBox="1">
            <a:spLocks noChangeArrowheads="1"/>
          </p:cNvSpPr>
          <p:nvPr/>
        </p:nvSpPr>
        <p:spPr bwMode="auto">
          <a:xfrm>
            <a:off x="2207260" y="1845158"/>
            <a:ext cx="2620475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400" b="1" dirty="0"/>
              <a:t>Solution</a:t>
            </a:r>
          </a:p>
        </p:txBody>
      </p:sp>
      <p:sp>
        <p:nvSpPr>
          <p:cNvPr id="6" name="Rectangle 5"/>
          <p:cNvSpPr/>
          <p:nvPr/>
        </p:nvSpPr>
        <p:spPr>
          <a:xfrm>
            <a:off x="2255839" y="1029117"/>
            <a:ext cx="592839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Find the angles marked in the diagram, where O is the centre of the circle.</a:t>
            </a:r>
            <a:endParaRPr lang="en-GB" dirty="0"/>
          </a:p>
        </p:txBody>
      </p:sp>
      <p:sp>
        <p:nvSpPr>
          <p:cNvPr id="13" name="Rectangle 12"/>
          <p:cNvSpPr/>
          <p:nvPr/>
        </p:nvSpPr>
        <p:spPr>
          <a:xfrm>
            <a:off x="2207260" y="2276039"/>
            <a:ext cx="475283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First consider the triangle OAB.</a:t>
            </a:r>
          </a:p>
        </p:txBody>
      </p:sp>
      <p:sp>
        <p:nvSpPr>
          <p:cNvPr id="11" name="TextBox 1"/>
          <p:cNvSpPr txBox="1">
            <a:spLocks noChangeArrowheads="1"/>
          </p:cNvSpPr>
          <p:nvPr/>
        </p:nvSpPr>
        <p:spPr bwMode="auto">
          <a:xfrm>
            <a:off x="2210518" y="613192"/>
            <a:ext cx="2620475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400" b="1" dirty="0"/>
              <a:t>Example 3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7392144" y="3843725"/>
                <a:ext cx="3403496" cy="230832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So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+ 𝑏 + 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100</a:t>
                </a:r>
                <a:r>
                  <a:rPr lang="de-DE" sz="2400" dirty="0">
                    <a:solidFill>
                      <a:srgbClr val="FF0000"/>
                    </a:solidFill>
                  </a:rPr>
                  <a:t> ̊ </a:t>
                </a:r>
                <a:r>
                  <a:rPr lang="en-GB" sz="2400" dirty="0">
                    <a:solidFill>
                      <a:srgbClr val="FF0000"/>
                    </a:solidFill>
                  </a:rPr>
                  <a:t>	= 180 ̊ </a:t>
                </a:r>
              </a:p>
              <a:p>
                <a:r>
                  <a:rPr lang="en-GB" sz="2400" dirty="0">
                    <a:solidFill>
                      <a:srgbClr val="FF0000"/>
                    </a:solidFill>
                  </a:rPr>
                  <a:t>but as 		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	= 𝑏,</a:t>
                </a:r>
              </a:p>
              <a:p>
                <a:r>
                  <a:rPr lang="en-GB" sz="2400" dirty="0">
                    <a:solidFill>
                      <a:srgbClr val="FF0000"/>
                    </a:solidFill>
                  </a:rPr>
                  <a:t>	   2</a:t>
                </a:r>
                <a14:m>
                  <m:oMath xmlns:m="http://schemas.openxmlformats.org/officeDocument/2006/math">
                    <m:r>
                      <a:rPr lang="en-GB" sz="2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+ 100 ̊  	= 180 ̊ </a:t>
                </a:r>
              </a:p>
              <a:p>
                <a:r>
                  <a:rPr lang="en-GB" sz="2400" dirty="0">
                    <a:solidFill>
                      <a:srgbClr val="FF0000"/>
                    </a:solidFill>
                  </a:rPr>
                  <a:t>				2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	= 80 ̊ </a:t>
                </a:r>
              </a:p>
              <a:p>
                <a:r>
                  <a:rPr lang="en-GB" sz="2400" dirty="0">
                    <a:solidFill>
                      <a:srgbClr val="FF0000"/>
                    </a:solidFill>
                  </a:rPr>
                  <a:t>				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	= 40 ̊ </a:t>
                </a:r>
              </a:p>
              <a:p>
                <a:r>
                  <a:rPr lang="en-GB" sz="2400" dirty="0">
                    <a:solidFill>
                      <a:srgbClr val="FF0000"/>
                    </a:solidFill>
                  </a:rPr>
                  <a:t>and</a:t>
                </a:r>
                <a:r>
                  <a:rPr lang="en-GB" sz="2400" b="1" dirty="0">
                    <a:solidFill>
                      <a:srgbClr val="FF0000"/>
                    </a:solidFill>
                  </a:rPr>
                  <a:t> 			 </a:t>
                </a:r>
                <a:r>
                  <a:rPr lang="en-GB" sz="2400" dirty="0">
                    <a:solidFill>
                      <a:srgbClr val="FF0000"/>
                    </a:solidFill>
                  </a:rPr>
                  <a:t>𝑏</a:t>
                </a:r>
                <a:r>
                  <a:rPr lang="en-GB" sz="2400" b="1" dirty="0">
                    <a:solidFill>
                      <a:srgbClr val="FF0000"/>
                    </a:solidFill>
                  </a:rPr>
                  <a:t> 	</a:t>
                </a:r>
                <a:r>
                  <a:rPr lang="en-GB" sz="2400" dirty="0">
                    <a:solidFill>
                      <a:srgbClr val="FF0000"/>
                    </a:solidFill>
                  </a:rPr>
                  <a:t>=</a:t>
                </a:r>
                <a:r>
                  <a:rPr lang="en-GB" sz="2400" b="1" dirty="0">
                    <a:solidFill>
                      <a:srgbClr val="FF0000"/>
                    </a:solidFill>
                  </a:rPr>
                  <a:t> </a:t>
                </a:r>
                <a:r>
                  <a:rPr lang="en-GB" sz="2400" dirty="0">
                    <a:solidFill>
                      <a:srgbClr val="FF0000"/>
                    </a:solidFill>
                  </a:rPr>
                  <a:t>40 ̊ </a:t>
                </a: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92144" y="3843725"/>
                <a:ext cx="3403496" cy="2308324"/>
              </a:xfrm>
              <a:prstGeom prst="rect">
                <a:avLst/>
              </a:prstGeom>
              <a:blipFill rotWithShape="1">
                <a:blip r:embed="rId4"/>
                <a:stretch>
                  <a:fillRect l="-2867" t="-2116" r="-1792" b="-5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37669" y="724445"/>
            <a:ext cx="3403496" cy="310318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94056" y="3861048"/>
            <a:ext cx="3074282" cy="273351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2207260" y="2805902"/>
                <a:ext cx="5831884" cy="12003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/>
                <a:r>
                  <a:rPr lang="en-GB" sz="2400" dirty="0">
                    <a:solidFill>
                      <a:srgbClr val="FF0000"/>
                    </a:solidFill>
                  </a:rPr>
                  <a:t>As the sides OA and OB are both radii, the triangle must be isosceles with</a:t>
                </a:r>
              </a:p>
              <a:p>
                <a:pPr lvl="0"/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= 𝑏.</a:t>
                </a:r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07260" y="2805902"/>
                <a:ext cx="5831884" cy="1200329"/>
              </a:xfrm>
              <a:prstGeom prst="rect">
                <a:avLst/>
              </a:prstGeom>
              <a:blipFill rotWithShape="0">
                <a:blip r:embed="rId7"/>
                <a:stretch>
                  <a:fillRect l="-1567" t="-3553" b="-1116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7B5FF68C-B5C5-CC41-9BBE-A42A360BC0F8}"/>
              </a:ext>
            </a:extLst>
          </p:cNvPr>
          <p:cNvSpPr txBox="1"/>
          <p:nvPr/>
        </p:nvSpPr>
        <p:spPr>
          <a:xfrm>
            <a:off x="7575076" y="6377264"/>
            <a:ext cx="40324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Continued on next slide</a:t>
            </a:r>
          </a:p>
        </p:txBody>
      </p:sp>
    </p:spTree>
    <p:extLst>
      <p:ext uri="{BB962C8B-B14F-4D97-AF65-F5344CB8AC3E}">
        <p14:creationId xmlns:p14="http://schemas.microsoft.com/office/powerpoint/2010/main" val="197317822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6" grpId="0"/>
      <p:bldP spid="13" grpId="0"/>
      <p:bldP spid="5" grpId="0" build="p"/>
      <p:bldP spid="10" grpId="0"/>
      <p:bldP spid="1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Angles and Circles 1: Examples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=""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422" y="145475"/>
            <a:ext cx="220726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Angles, Circles and Tangents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1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8" name="TextBox 1"/>
          <p:cNvSpPr txBox="1">
            <a:spLocks noChangeArrowheads="1"/>
          </p:cNvSpPr>
          <p:nvPr/>
        </p:nvSpPr>
        <p:spPr bwMode="auto">
          <a:xfrm>
            <a:off x="2205838" y="653307"/>
            <a:ext cx="3530122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400" b="1" dirty="0"/>
              <a:t>Solution (continued)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205838" y="1155668"/>
            <a:ext cx="583188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We can write the 40 ̊ angles on the diagram, as shown on the right.</a:t>
            </a:r>
          </a:p>
        </p:txBody>
      </p:sp>
      <p:sp>
        <p:nvSpPr>
          <p:cNvPr id="5" name="Rectangle 4"/>
          <p:cNvSpPr/>
          <p:nvPr/>
        </p:nvSpPr>
        <p:spPr>
          <a:xfrm>
            <a:off x="2421702" y="4558903"/>
            <a:ext cx="477792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The angles in the triangle ABC must total 180 ̊ , </a:t>
            </a:r>
          </a:p>
          <a:p>
            <a:endParaRPr lang="en-GB" sz="2400" dirty="0">
              <a:solidFill>
                <a:srgbClr val="FF0000"/>
              </a:solidFill>
            </a:endParaRPr>
          </a:p>
          <a:p>
            <a:r>
              <a:rPr lang="en-GB" sz="2400" dirty="0">
                <a:solidFill>
                  <a:srgbClr val="FF0000"/>
                </a:solidFill>
              </a:rPr>
              <a:t>so		    40 ̊ + 90 ̊ + 𝑑 	= 180 ̊ </a:t>
            </a:r>
          </a:p>
          <a:p>
            <a:r>
              <a:rPr lang="en-GB" sz="2400" dirty="0">
                <a:solidFill>
                  <a:srgbClr val="FF0000"/>
                </a:solidFill>
              </a:rPr>
              <a:t>						 𝑑 	= 50 ̊ </a:t>
            </a:r>
          </a:p>
        </p:txBody>
      </p:sp>
      <p:sp>
        <p:nvSpPr>
          <p:cNvPr id="10" name="Rectangle 9"/>
          <p:cNvSpPr/>
          <p:nvPr/>
        </p:nvSpPr>
        <p:spPr>
          <a:xfrm>
            <a:off x="2283108" y="2262994"/>
            <a:ext cx="583188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2400" dirty="0">
                <a:solidFill>
                  <a:srgbClr val="FF0000"/>
                </a:solidFill>
              </a:rPr>
              <a:t>Now consider the triangle ABC.</a:t>
            </a:r>
          </a:p>
          <a:p>
            <a:pPr lvl="0"/>
            <a:r>
              <a:rPr lang="en-GB" sz="2400" dirty="0">
                <a:solidFill>
                  <a:srgbClr val="FF0000"/>
                </a:solidFill>
              </a:rPr>
              <a:t>As the line AC is a diameter of the circle, the angle ABC must be 90 ̊ .</a:t>
            </a:r>
          </a:p>
          <a:p>
            <a:pPr lvl="0"/>
            <a:r>
              <a:rPr lang="en-GB" sz="2400" dirty="0">
                <a:solidFill>
                  <a:srgbClr val="FF0000"/>
                </a:solidFill>
              </a:rPr>
              <a:t>So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45389" y="1527446"/>
            <a:ext cx="4081545" cy="377770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2868015" y="3727906"/>
                <a:ext cx="3202585" cy="830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/>
                <a:r>
                  <a:rPr lang="en-GB" sz="2400" dirty="0">
                    <a:solidFill>
                      <a:srgbClr val="FF0000"/>
                    </a:solidFill>
                  </a:rPr>
                  <a:t>	   40 ̊ +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	= 90 ̊ </a:t>
                </a:r>
              </a:p>
              <a:p>
                <a:pPr lvl="0"/>
                <a:r>
                  <a:rPr lang="en-GB" sz="2400" dirty="0">
                    <a:solidFill>
                      <a:srgbClr val="FF0000"/>
                    </a:solidFill>
                  </a:rPr>
                  <a:t>			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	= 50 ̊ </a:t>
                </a:r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68015" y="3727906"/>
                <a:ext cx="3202585" cy="830997"/>
              </a:xfrm>
              <a:prstGeom prst="rect">
                <a:avLst/>
              </a:prstGeom>
              <a:blipFill rotWithShape="0">
                <a:blip r:embed="rId5"/>
                <a:stretch>
                  <a:fillRect t="-5147" b="-1691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9360872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5" grpId="0" build="p"/>
      <p:bldP spid="10" grpId="0"/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3000" b="1" dirty="0"/>
              <a:t>Angles and Circles 1: Fitness Check 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=""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6632"/>
            <a:ext cx="220726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Angles, Circles and Tangents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1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8" name="TextBox 1"/>
          <p:cNvSpPr txBox="1">
            <a:spLocks noChangeArrowheads="1"/>
          </p:cNvSpPr>
          <p:nvPr/>
        </p:nvSpPr>
        <p:spPr bwMode="auto">
          <a:xfrm>
            <a:off x="2301600" y="5070402"/>
            <a:ext cx="163416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400" b="1" dirty="0"/>
              <a:t>Solutions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2657865" y="5506663"/>
                <a:ext cx="9104435" cy="12003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1</m:t>
                    </m:r>
                    <m:r>
                      <a:rPr lang="en-GB" sz="24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) 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= 90˚, 𝑏 = 65˚	</a:t>
                </a:r>
              </a:p>
              <a:p>
                <a:r>
                  <a:rPr lang="en-GB" sz="2400" dirty="0">
                    <a:solidFill>
                      <a:schemeClr val="tx1"/>
                    </a:solidFill>
                  </a:rPr>
                  <a:t>2) </a:t>
                </a:r>
                <a14:m>
                  <m:oMath xmlns:m="http://schemas.openxmlformats.org/officeDocument/2006/math">
                    <m:r>
                      <a:rPr lang="en-GB" sz="24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= 90˚, 𝑏 = 49˚,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= 60˚, 𝑑 = 60˚,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𝑒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= 30˚,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= 30˚,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= 120˚	</a:t>
                </a:r>
              </a:p>
              <a:p>
                <a:r>
                  <a:rPr lang="en-GB" sz="2400" dirty="0"/>
                  <a:t>3) </a:t>
                </a:r>
                <a:r>
                  <a:rPr lang="en-GB" sz="2400" dirty="0">
                    <a:solidFill>
                      <a:srgbClr val="FF0000"/>
                    </a:solidFill>
                  </a:rPr>
                  <a:t>	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= 70˚, 𝑏 = 40˚,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= 140˚, 𝑑 = 20˚,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𝑒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= 20˚</a:t>
                </a:r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57865" y="5506663"/>
                <a:ext cx="9104435" cy="1200329"/>
              </a:xfrm>
              <a:prstGeom prst="rect">
                <a:avLst/>
              </a:prstGeom>
              <a:blipFill>
                <a:blip r:embed="rId4"/>
                <a:stretch>
                  <a:fillRect l="-975" t="-4211" b="-105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ectangle 11"/>
          <p:cNvSpPr/>
          <p:nvPr/>
        </p:nvSpPr>
        <p:spPr>
          <a:xfrm>
            <a:off x="2301600" y="633119"/>
            <a:ext cx="955504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sz="2400" dirty="0">
                <a:solidFill>
                  <a:srgbClr val="FF0000"/>
                </a:solidFill>
              </a:rPr>
              <a:t>Here are some questions to check your progress; there are more practice questions if needed.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207260" y="2274258"/>
            <a:ext cx="95550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1)							2)							 3)		</a:t>
            </a:r>
            <a:endParaRPr lang="en-GB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57865" y="2353111"/>
            <a:ext cx="2689288" cy="266844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6"/>
          <a:srcRect l="2403"/>
          <a:stretch/>
        </p:blipFill>
        <p:spPr>
          <a:xfrm>
            <a:off x="5799720" y="2353111"/>
            <a:ext cx="2807346" cy="266844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59633" y="2353111"/>
            <a:ext cx="2859794" cy="2673442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2301600" y="1463569"/>
            <a:ext cx="969905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Find the angles marked with a letter in each of the following diagrams. In each case the centre of the circle is marked O.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8949526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  <p:bldP spid="1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Angles and Circles 1: Fitness Check 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=""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947" y="116632"/>
            <a:ext cx="220726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Angles, Circles and Tangents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1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8" name="TextBox 1"/>
          <p:cNvSpPr txBox="1">
            <a:spLocks noChangeArrowheads="1"/>
          </p:cNvSpPr>
          <p:nvPr/>
        </p:nvSpPr>
        <p:spPr bwMode="auto">
          <a:xfrm>
            <a:off x="2301600" y="5560615"/>
            <a:ext cx="163416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400" b="1" dirty="0"/>
              <a:t>Solutions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2329420" y="6165304"/>
                <a:ext cx="8240364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2400" dirty="0"/>
                  <a:t>4)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= 90˚, 𝑏 = 65˚	</a:t>
                </a:r>
                <a:r>
                  <a:rPr lang="en-GB" sz="2400" dirty="0"/>
                  <a:t>5)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= 10˚, 𝑏 = 170˚</a:t>
                </a:r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29420" y="6165304"/>
                <a:ext cx="8240364" cy="461665"/>
              </a:xfrm>
              <a:prstGeom prst="rect">
                <a:avLst/>
              </a:prstGeom>
              <a:blipFill>
                <a:blip r:embed="rId4"/>
                <a:stretch>
                  <a:fillRect l="-1077" t="-7895" b="-263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ectangle 11"/>
          <p:cNvSpPr/>
          <p:nvPr/>
        </p:nvSpPr>
        <p:spPr>
          <a:xfrm>
            <a:off x="2301600" y="633119"/>
            <a:ext cx="955504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sz="2400" dirty="0">
                <a:solidFill>
                  <a:srgbClr val="FF0000"/>
                </a:solidFill>
              </a:rPr>
              <a:t>Here are some questions to check your progress; there are more practice questions if needed.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207260" y="2274258"/>
            <a:ext cx="95550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4)										5)		</a:t>
            </a:r>
            <a:endParaRPr lang="en-GB" dirty="0"/>
          </a:p>
        </p:txBody>
      </p:sp>
      <p:sp>
        <p:nvSpPr>
          <p:cNvPr id="15" name="Rectangle 14"/>
          <p:cNvSpPr/>
          <p:nvPr/>
        </p:nvSpPr>
        <p:spPr>
          <a:xfrm>
            <a:off x="2301600" y="1463569"/>
            <a:ext cx="969905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Find the angles marked with a letter in each of the following diagrams. In each case the centre of the circle is marked O.</a:t>
            </a: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11624" y="2584264"/>
            <a:ext cx="3849259" cy="272246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01087" y="2584264"/>
            <a:ext cx="4333177" cy="2722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903668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3" grpId="0"/>
      <p:bldP spid="11" grpId="0"/>
      <p:bldP spid="1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3000" b="1" dirty="0"/>
              <a:t>Section 1: Review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4347" y="3305845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4347" y="3305845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=""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6632"/>
            <a:ext cx="220726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Angles, Circles and Tangents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1</a:t>
            </a:r>
          </a:p>
        </p:txBody>
      </p:sp>
      <p:sp>
        <p:nvSpPr>
          <p:cNvPr id="9" name="TextBox 1">
            <a:extLst>
              <a:ext uri="{FF2B5EF4-FFF2-40B4-BE49-F238E27FC236}">
                <a16:creationId xmlns="" xmlns:a16="http://schemas.microsoft.com/office/drawing/2014/main" id="{E7CC74F8-45F4-7F42-8935-A4038D39D3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91210" y="976457"/>
            <a:ext cx="547211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en-US" sz="2400" dirty="0"/>
              <a:t>You have completed the </a:t>
            </a:r>
            <a:r>
              <a:rPr lang="en-US" altLang="en-US" sz="2400" b="1" dirty="0"/>
              <a:t>first Section.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680F8782-DF76-DB40-940C-99195A3852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20335" y="1923170"/>
            <a:ext cx="801386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00B050"/>
                </a:solidFill>
              </a:rPr>
              <a:t>If you have completed and understood this section, </a:t>
            </a:r>
            <a:r>
              <a:rPr lang="en-US" altLang="en-US" sz="2400" b="1" dirty="0">
                <a:solidFill>
                  <a:srgbClr val="00B050"/>
                </a:solidFill>
              </a:rPr>
              <a:t>click</a:t>
            </a:r>
            <a:r>
              <a:rPr lang="en-US" altLang="en-US" sz="2400" dirty="0">
                <a:solidFill>
                  <a:srgbClr val="00B050"/>
                </a:solidFill>
              </a:rPr>
              <a:t> to start the </a:t>
            </a:r>
            <a:r>
              <a:rPr lang="en-US" altLang="en-US" sz="2400" b="1" dirty="0">
                <a:solidFill>
                  <a:srgbClr val="00B050"/>
                </a:solidFill>
              </a:rPr>
              <a:t>next Section</a:t>
            </a:r>
          </a:p>
        </p:txBody>
      </p:sp>
      <p:sp>
        <p:nvSpPr>
          <p:cNvPr id="11" name="TextBox 2">
            <a:extLst>
              <a:ext uri="{FF2B5EF4-FFF2-40B4-BE49-F238E27FC236}">
                <a16:creationId xmlns="" xmlns:a16="http://schemas.microsoft.com/office/drawing/2014/main" id="{FAF980D4-9FE7-4A48-9CE0-B03EBFC370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61990" y="3108133"/>
            <a:ext cx="753055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FFC000"/>
                </a:solidFill>
              </a:rPr>
              <a:t>If you need more examples and interactive practice, press </a:t>
            </a:r>
            <a:r>
              <a:rPr lang="en-US" altLang="en-US" sz="2400" b="1" dirty="0">
                <a:solidFill>
                  <a:srgbClr val="FFC000"/>
                </a:solidFill>
              </a:rPr>
              <a:t>here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61145AA3-138E-F040-BCA6-F2E25BC375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77150" y="4581128"/>
            <a:ext cx="7300232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might also find it helpful to look at:</a:t>
            </a:r>
            <a:endParaRPr lang="en-US" altLang="en-US" sz="2400" b="1" dirty="0">
              <a:solidFill>
                <a:srgbClr val="FF0000"/>
              </a:solidFill>
            </a:endParaRPr>
          </a:p>
          <a:p>
            <a:pPr algn="ctr"/>
            <a:endParaRPr lang="en-US" altLang="en-US" sz="2400" dirty="0">
              <a:solidFill>
                <a:srgbClr val="FF0000"/>
              </a:solidFill>
            </a:endParaRPr>
          </a:p>
          <a:p>
            <a:pPr algn="ctr"/>
            <a:r>
              <a:rPr lang="en-US" altLang="en-US" sz="2400" b="1" dirty="0">
                <a:solidFill>
                  <a:srgbClr val="FF0000"/>
                </a:solidFill>
              </a:rPr>
              <a:t>   Essential Information:</a:t>
            </a:r>
            <a:r>
              <a:rPr lang="en-US" altLang="en-US" sz="2400" dirty="0">
                <a:solidFill>
                  <a:srgbClr val="FF0000"/>
                </a:solidFill>
              </a:rPr>
              <a:t> press </a:t>
            </a:r>
            <a:r>
              <a:rPr lang="en-US" altLang="en-US" sz="2400" b="1" dirty="0">
                <a:solidFill>
                  <a:srgbClr val="FF0000"/>
                </a:solidFill>
              </a:rPr>
              <a:t>here</a:t>
            </a:r>
          </a:p>
          <a:p>
            <a:pPr algn="ctr"/>
            <a:endParaRPr lang="en-US" alt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484372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Angles and Circles 2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=""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9942"/>
            <a:ext cx="220726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Angles, Circles and Tangents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2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8" name="TextBox 1"/>
          <p:cNvSpPr txBox="1">
            <a:spLocks noChangeArrowheads="1"/>
          </p:cNvSpPr>
          <p:nvPr/>
        </p:nvSpPr>
        <p:spPr bwMode="auto">
          <a:xfrm>
            <a:off x="2207260" y="746236"/>
            <a:ext cx="712910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400" dirty="0"/>
              <a:t>The following further results are true in any circle.</a:t>
            </a:r>
          </a:p>
        </p:txBody>
      </p:sp>
      <p:sp>
        <p:nvSpPr>
          <p:cNvPr id="12" name="TextBox 1"/>
          <p:cNvSpPr txBox="1">
            <a:spLocks noChangeArrowheads="1"/>
          </p:cNvSpPr>
          <p:nvPr/>
        </p:nvSpPr>
        <p:spPr bwMode="auto">
          <a:xfrm>
            <a:off x="2293701" y="1527270"/>
            <a:ext cx="5867259" cy="156966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400" b="1" dirty="0"/>
              <a:t>Result 5</a:t>
            </a:r>
          </a:p>
          <a:p>
            <a:r>
              <a:rPr lang="en-GB" sz="2400" dirty="0"/>
              <a:t>The angle subtended by an arc, PQ, at</a:t>
            </a:r>
          </a:p>
          <a:p>
            <a:r>
              <a:rPr lang="en-GB" sz="2400" dirty="0"/>
              <a:t>the centre is twice the angle subtended at</a:t>
            </a:r>
          </a:p>
          <a:p>
            <a:r>
              <a:rPr lang="en-GB" sz="2400" dirty="0"/>
              <a:t>the circumference.</a:t>
            </a:r>
          </a:p>
        </p:txBody>
      </p:sp>
      <p:sp>
        <p:nvSpPr>
          <p:cNvPr id="5" name="Rectangle 4"/>
          <p:cNvSpPr/>
          <p:nvPr/>
        </p:nvSpPr>
        <p:spPr>
          <a:xfrm>
            <a:off x="5393655" y="3771306"/>
            <a:ext cx="98777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b="1" dirty="0">
                <a:solidFill>
                  <a:prstClr val="black"/>
                </a:solidFill>
              </a:rPr>
              <a:t>Proof</a:t>
            </a:r>
            <a:endParaRPr lang="en-GB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5393655" y="4172772"/>
                <a:ext cx="6390977" cy="193899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2400" dirty="0"/>
                  <a:t>OP = OC (equal radii), so</a:t>
                </a:r>
              </a:p>
              <a:p>
                <a:r>
                  <a:rPr lang="en-GB" sz="2400" dirty="0"/>
                  <a:t>angle CPO = angle PCO (=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400" dirty="0"/>
                  <a:t>, say).</a:t>
                </a:r>
              </a:p>
              <a:p>
                <a:endParaRPr lang="en-GB" sz="2400" dirty="0"/>
              </a:p>
              <a:p>
                <a:r>
                  <a:rPr lang="en-GB" sz="2400" dirty="0"/>
                  <a:t>Similarly,</a:t>
                </a:r>
              </a:p>
              <a:p>
                <a:r>
                  <a:rPr lang="en-GB" sz="2400" dirty="0"/>
                  <a:t>angle CQO = angle QCO (= </a:t>
                </a:r>
                <a:r>
                  <a:rPr lang="pl-PL" sz="2400" dirty="0">
                    <a:solidFill>
                      <a:prstClr val="black"/>
                    </a:solidFill>
                  </a:rPr>
                  <a:t>𝑦</a:t>
                </a:r>
                <a:r>
                  <a:rPr lang="en-GB" sz="2400" dirty="0"/>
                  <a:t>, say).</a:t>
                </a:r>
                <a:endParaRPr lang="en-GB" dirty="0"/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3655" y="4172772"/>
                <a:ext cx="6390977" cy="1938992"/>
              </a:xfrm>
              <a:prstGeom prst="rect">
                <a:avLst/>
              </a:prstGeom>
              <a:blipFill>
                <a:blip r:embed="rId4"/>
                <a:stretch>
                  <a:fillRect l="-1389" t="-2614" b="-65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23043" y="1221164"/>
            <a:ext cx="2950512" cy="291953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51584" y="3717032"/>
            <a:ext cx="2875747" cy="302824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3FDA54DA-C763-BF4A-B5CC-C47D34B63E8C}"/>
              </a:ext>
            </a:extLst>
          </p:cNvPr>
          <p:cNvSpPr txBox="1"/>
          <p:nvPr/>
        </p:nvSpPr>
        <p:spPr>
          <a:xfrm>
            <a:off x="6381426" y="6309320"/>
            <a:ext cx="34589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Continued on next slide</a:t>
            </a:r>
          </a:p>
        </p:txBody>
      </p:sp>
    </p:spTree>
    <p:extLst>
      <p:ext uri="{BB962C8B-B14F-4D97-AF65-F5344CB8AC3E}">
        <p14:creationId xmlns:p14="http://schemas.microsoft.com/office/powerpoint/2010/main" val="311248133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2" grpId="0"/>
      <p:bldP spid="5" grpId="0"/>
      <p:bldP spid="6" grpId="0" uiExpand="1" build="p"/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Angles and Circles 2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=""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45475"/>
            <a:ext cx="220726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Angles, Circles and Tangents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2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07260" y="653307"/>
            <a:ext cx="274626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b="1" dirty="0">
                <a:solidFill>
                  <a:prstClr val="black"/>
                </a:solidFill>
              </a:rPr>
              <a:t>Proof (continued)</a:t>
            </a:r>
            <a:endParaRPr lang="en-GB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2479549" y="1807470"/>
                <a:ext cx="5128619" cy="304698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2400" dirty="0"/>
                  <a:t>Now, extending the line CO to D, say, note that,</a:t>
                </a:r>
              </a:p>
              <a:p>
                <a:r>
                  <a:rPr lang="en-GB" sz="2400" dirty="0"/>
                  <a:t>angle POD 	=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400" i="1" dirty="0"/>
                  <a:t> </a:t>
                </a:r>
                <a:r>
                  <a:rPr lang="en-GB" sz="2400" dirty="0"/>
                  <a:t>+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GB" sz="2400" i="1" dirty="0"/>
              </a:p>
              <a:p>
                <a:r>
                  <a:rPr lang="en-GB" sz="2400" dirty="0"/>
                  <a:t>				= 2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GB" sz="2400" i="1" dirty="0"/>
              </a:p>
              <a:p>
                <a:r>
                  <a:rPr lang="en-GB" sz="2400" dirty="0"/>
                  <a:t>and, similarly,</a:t>
                </a:r>
              </a:p>
              <a:p>
                <a:endParaRPr lang="en-GB" sz="2400" dirty="0"/>
              </a:p>
              <a:p>
                <a:r>
                  <a:rPr lang="en-GB" sz="2400" dirty="0"/>
                  <a:t>angle   QOD 	= </a:t>
                </a:r>
                <a:r>
                  <a:rPr lang="pl-PL" sz="2400" dirty="0">
                    <a:solidFill>
                      <a:prstClr val="black"/>
                    </a:solidFill>
                  </a:rPr>
                  <a:t>𝑦</a:t>
                </a:r>
                <a:r>
                  <a:rPr lang="en-GB" sz="2400" i="1" dirty="0"/>
                  <a:t> </a:t>
                </a:r>
                <a:r>
                  <a:rPr lang="en-GB" sz="2400" dirty="0"/>
                  <a:t>+ </a:t>
                </a:r>
                <a:r>
                  <a:rPr lang="pl-PL" sz="2400" dirty="0">
                    <a:solidFill>
                      <a:prstClr val="black"/>
                    </a:solidFill>
                  </a:rPr>
                  <a:t>𝑦</a:t>
                </a:r>
                <a:endParaRPr lang="en-GB" sz="2400" i="1" dirty="0"/>
              </a:p>
              <a:p>
                <a:r>
                  <a:rPr lang="en-GB" sz="2400" dirty="0"/>
                  <a:t>				= 2</a:t>
                </a:r>
                <a:r>
                  <a:rPr lang="pl-PL" sz="2400" dirty="0">
                    <a:solidFill>
                      <a:prstClr val="black"/>
                    </a:solidFill>
                  </a:rPr>
                  <a:t>𝑦</a:t>
                </a:r>
                <a:endParaRPr lang="en-GB" sz="24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9549" y="1807470"/>
                <a:ext cx="5128619" cy="3046988"/>
              </a:xfrm>
              <a:prstGeom prst="rect">
                <a:avLst/>
              </a:prstGeom>
              <a:blipFill rotWithShape="0">
                <a:blip r:embed="rId4"/>
                <a:stretch>
                  <a:fillRect l="-1902" t="-1403" b="-400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/>
              <p:cNvSpPr/>
              <p:nvPr/>
            </p:nvSpPr>
            <p:spPr>
              <a:xfrm>
                <a:off x="2479549" y="4860384"/>
                <a:ext cx="6266459" cy="193899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2400" dirty="0"/>
                  <a:t>Hence,</a:t>
                </a:r>
              </a:p>
              <a:p>
                <a:endParaRPr lang="en-GB" sz="2400" dirty="0"/>
              </a:p>
              <a:p>
                <a:r>
                  <a:rPr lang="en-GB" sz="2400" dirty="0"/>
                  <a:t>angle  POQ 	= 2</a:t>
                </a:r>
                <a:r>
                  <a:rPr lang="en-GB" sz="2400" dirty="0">
                    <a:solidFill>
                      <a:prstClr val="black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400" i="1" dirty="0"/>
                  <a:t> </a:t>
                </a:r>
                <a:r>
                  <a:rPr lang="en-GB" sz="2400" dirty="0"/>
                  <a:t>+ 2</a:t>
                </a:r>
                <a:r>
                  <a:rPr lang="pl-PL" sz="2400" dirty="0">
                    <a:solidFill>
                      <a:prstClr val="black"/>
                    </a:solidFill>
                  </a:rPr>
                  <a:t>𝑦 </a:t>
                </a:r>
                <a:endParaRPr lang="en-GB" sz="2400" dirty="0">
                  <a:solidFill>
                    <a:prstClr val="black"/>
                  </a:solidFill>
                </a:endParaRPr>
              </a:p>
              <a:p>
                <a:r>
                  <a:rPr lang="en-GB" sz="2400" dirty="0"/>
                  <a:t>				= 2 (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400" i="1" dirty="0"/>
                  <a:t> </a:t>
                </a:r>
                <a:r>
                  <a:rPr lang="en-GB" sz="2400" dirty="0"/>
                  <a:t>+ </a:t>
                </a:r>
                <a:r>
                  <a:rPr lang="pl-PL" sz="2400" dirty="0">
                    <a:solidFill>
                      <a:prstClr val="black"/>
                    </a:solidFill>
                  </a:rPr>
                  <a:t>𝑦</a:t>
                </a:r>
                <a:r>
                  <a:rPr lang="en-GB" sz="2400" dirty="0"/>
                  <a:t>)</a:t>
                </a:r>
              </a:p>
              <a:p>
                <a:r>
                  <a:rPr lang="en-GB" sz="2400" dirty="0"/>
                  <a:t>				= 2 × angle PCQ	as required</a:t>
                </a:r>
                <a:endParaRPr lang="en-GB" dirty="0"/>
              </a:p>
            </p:txBody>
          </p:sp>
        </mc:Choice>
        <mc:Fallback xmlns=""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9549" y="4860384"/>
                <a:ext cx="6266459" cy="1938992"/>
              </a:xfrm>
              <a:prstGeom prst="rect">
                <a:avLst/>
              </a:prstGeom>
              <a:blipFill rotWithShape="0">
                <a:blip r:embed="rId5"/>
                <a:stretch>
                  <a:fillRect l="-1556" t="-2201" r="-778" b="-66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69012" y="1832068"/>
            <a:ext cx="3591476" cy="378170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2479549" y="1168097"/>
                <a:ext cx="6712543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2400" dirty="0">
                    <a:solidFill>
                      <a:prstClr val="black"/>
                    </a:solidFill>
                  </a:rPr>
                  <a:t>We label the angles as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400" dirty="0">
                    <a:solidFill>
                      <a:prstClr val="black"/>
                    </a:solidFill>
                  </a:rPr>
                  <a:t> and </a:t>
                </a:r>
                <a:r>
                  <a:rPr lang="pl-PL" sz="2400" dirty="0">
                    <a:solidFill>
                      <a:prstClr val="black"/>
                    </a:solidFill>
                  </a:rPr>
                  <a:t>𝑦</a:t>
                </a:r>
                <a:r>
                  <a:rPr lang="en-GB" sz="2400" dirty="0">
                    <a:solidFill>
                      <a:prstClr val="black"/>
                    </a:solidFill>
                  </a:rPr>
                  <a:t>, as shown below</a:t>
                </a:r>
                <a:endParaRPr lang="en-GB" dirty="0"/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9549" y="1168097"/>
                <a:ext cx="6712543" cy="461665"/>
              </a:xfrm>
              <a:prstGeom prst="rect">
                <a:avLst/>
              </a:prstGeom>
              <a:blipFill rotWithShape="0">
                <a:blip r:embed="rId7"/>
                <a:stretch>
                  <a:fillRect l="-1453" t="-10667" r="-1272" b="-3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6083211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  <p:bldP spid="1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Angles</a:t>
            </a:r>
            <a:r>
              <a:rPr lang="en-US" altLang="en-US" sz="3000" b="1" dirty="0"/>
              <a:t> and Circles 2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=""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2" y="116632"/>
            <a:ext cx="220726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Angles, Circles and Tangents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2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12" name="TextBox 1"/>
          <p:cNvSpPr txBox="1">
            <a:spLocks noChangeArrowheads="1"/>
          </p:cNvSpPr>
          <p:nvPr/>
        </p:nvSpPr>
        <p:spPr bwMode="auto">
          <a:xfrm>
            <a:off x="2239242" y="728247"/>
            <a:ext cx="5792049" cy="267765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400" b="1" dirty="0"/>
              <a:t>Result 6</a:t>
            </a:r>
          </a:p>
          <a:p>
            <a:endParaRPr lang="en-GB" sz="2400" dirty="0"/>
          </a:p>
          <a:p>
            <a:r>
              <a:rPr lang="en-GB" sz="2400" dirty="0"/>
              <a:t>Angles subtended at the circumference</a:t>
            </a:r>
          </a:p>
          <a:p>
            <a:r>
              <a:rPr lang="en-GB" sz="2400" dirty="0"/>
              <a:t>by a chord (on the same side of the</a:t>
            </a:r>
          </a:p>
          <a:p>
            <a:r>
              <a:rPr lang="en-GB" sz="2400" dirty="0"/>
              <a:t>chord) are equal; that is, in the diagram</a:t>
            </a:r>
          </a:p>
          <a:p>
            <a:endParaRPr lang="en-GB" sz="2400" i="1" dirty="0"/>
          </a:p>
          <a:p>
            <a:r>
              <a:rPr lang="en-GB" sz="2400" i="1" dirty="0"/>
              <a:t>					</a:t>
            </a:r>
            <a:r>
              <a:rPr lang="en-GB" sz="2400" dirty="0"/>
              <a:t>𝑎</a:t>
            </a:r>
            <a:r>
              <a:rPr lang="en-GB" sz="2400" i="1" dirty="0"/>
              <a:t> </a:t>
            </a:r>
            <a:r>
              <a:rPr lang="en-GB" sz="2400" dirty="0"/>
              <a:t>= 𝑏</a:t>
            </a:r>
          </a:p>
        </p:txBody>
      </p:sp>
      <p:sp>
        <p:nvSpPr>
          <p:cNvPr id="5" name="Rectangle 4"/>
          <p:cNvSpPr/>
          <p:nvPr/>
        </p:nvSpPr>
        <p:spPr>
          <a:xfrm>
            <a:off x="2395131" y="3467426"/>
            <a:ext cx="98777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b="1" dirty="0">
                <a:solidFill>
                  <a:prstClr val="black"/>
                </a:solidFill>
              </a:rPr>
              <a:t>Proof</a:t>
            </a:r>
            <a:endParaRPr lang="en-GB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31291" y="959104"/>
            <a:ext cx="3817534" cy="3751142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2380446" y="6241873"/>
            <a:ext cx="882812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Thus 2𝑎</a:t>
            </a:r>
            <a:r>
              <a:rPr lang="en-GB" sz="2400" i="1" dirty="0"/>
              <a:t> </a:t>
            </a:r>
            <a:r>
              <a:rPr lang="en-GB" sz="2400" dirty="0"/>
              <a:t>= 2𝑏;</a:t>
            </a:r>
            <a:r>
              <a:rPr lang="en-GB" sz="2400" i="1" dirty="0"/>
              <a:t> </a:t>
            </a:r>
            <a:r>
              <a:rPr lang="en-GB" sz="2400" dirty="0"/>
              <a:t>divide both sides to obtain 𝑎</a:t>
            </a:r>
            <a:r>
              <a:rPr lang="en-GB" sz="2400" i="1" dirty="0"/>
              <a:t> </a:t>
            </a:r>
            <a:r>
              <a:rPr lang="en-GB" sz="2400" dirty="0"/>
              <a:t>= 𝑏, as required.</a:t>
            </a:r>
            <a:endParaRPr lang="en-GB" dirty="0"/>
          </a:p>
        </p:txBody>
      </p:sp>
      <p:sp>
        <p:nvSpPr>
          <p:cNvPr id="10" name="Rectangle 9"/>
          <p:cNvSpPr/>
          <p:nvPr/>
        </p:nvSpPr>
        <p:spPr>
          <a:xfrm>
            <a:off x="2394213" y="3851888"/>
            <a:ext cx="565084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2400" dirty="0">
                <a:solidFill>
                  <a:prstClr val="black"/>
                </a:solidFill>
              </a:rPr>
              <a:t>Because angle </a:t>
            </a:r>
            <a:r>
              <a:rPr lang="en-GB" sz="2400" dirty="0"/>
              <a:t>𝑎</a:t>
            </a:r>
            <a:r>
              <a:rPr lang="en-GB" sz="2400" dirty="0" smtClean="0">
                <a:solidFill>
                  <a:prstClr val="black"/>
                </a:solidFill>
              </a:rPr>
              <a:t> </a:t>
            </a:r>
            <a:r>
              <a:rPr lang="en-GB" sz="2400" dirty="0">
                <a:solidFill>
                  <a:prstClr val="black"/>
                </a:solidFill>
              </a:rPr>
              <a:t>is on the circumference, the angle at the centre is 2</a:t>
            </a:r>
            <a:r>
              <a:rPr lang="en-GB" sz="2400" dirty="0"/>
              <a:t>𝑎,</a:t>
            </a:r>
            <a:r>
              <a:rPr lang="en-GB" sz="2400" i="1" dirty="0">
                <a:solidFill>
                  <a:prstClr val="black"/>
                </a:solidFill>
              </a:rPr>
              <a:t> </a:t>
            </a:r>
            <a:r>
              <a:rPr lang="en-GB" sz="2400" dirty="0">
                <a:solidFill>
                  <a:prstClr val="black"/>
                </a:solidFill>
              </a:rPr>
              <a:t>according to </a:t>
            </a:r>
            <a:r>
              <a:rPr lang="en-GB" sz="2400" b="1" dirty="0">
                <a:solidFill>
                  <a:prstClr val="black"/>
                </a:solidFill>
              </a:rPr>
              <a:t>Result 5</a:t>
            </a:r>
            <a:r>
              <a:rPr lang="en-GB" sz="2400" dirty="0">
                <a:solidFill>
                  <a:prstClr val="black"/>
                </a:solidFill>
              </a:rPr>
              <a:t>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394213" y="5068905"/>
            <a:ext cx="939041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2400" dirty="0">
                <a:solidFill>
                  <a:prstClr val="black"/>
                </a:solidFill>
              </a:rPr>
              <a:t>But if you consider the angle </a:t>
            </a:r>
            <a:r>
              <a:rPr lang="en-GB" sz="2400" dirty="0"/>
              <a:t>𝑏</a:t>
            </a:r>
            <a:r>
              <a:rPr lang="en-GB" sz="2400" dirty="0">
                <a:solidFill>
                  <a:prstClr val="black"/>
                </a:solidFill>
              </a:rPr>
              <a:t>, which is also at the circumference, the angle at the centre is 2</a:t>
            </a:r>
            <a:r>
              <a:rPr lang="en-GB" sz="2400" dirty="0"/>
              <a:t>𝑏</a:t>
            </a:r>
            <a:r>
              <a:rPr lang="en-GB" sz="2400" i="1" dirty="0">
                <a:solidFill>
                  <a:prstClr val="black"/>
                </a:solidFill>
              </a:rPr>
              <a:t>, </a:t>
            </a:r>
            <a:r>
              <a:rPr lang="en-GB" sz="2400" dirty="0">
                <a:solidFill>
                  <a:prstClr val="black"/>
                </a:solidFill>
              </a:rPr>
              <a:t>according to </a:t>
            </a:r>
            <a:r>
              <a:rPr lang="en-GB" sz="2400" b="1" dirty="0">
                <a:solidFill>
                  <a:prstClr val="black"/>
                </a:solidFill>
              </a:rPr>
              <a:t>Result 5</a:t>
            </a:r>
            <a:r>
              <a:rPr lang="en-GB" sz="2400" dirty="0">
                <a:solidFill>
                  <a:prstClr val="black"/>
                </a:solidFill>
              </a:rPr>
              <a:t>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FC16879D-AC61-584E-92FF-0568085D2131}"/>
              </a:ext>
            </a:extLst>
          </p:cNvPr>
          <p:cNvSpPr txBox="1"/>
          <p:nvPr/>
        </p:nvSpPr>
        <p:spPr>
          <a:xfrm>
            <a:off x="3741153" y="2886126"/>
            <a:ext cx="1368152" cy="565972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dirty="0">
              <a:ln w="12700">
                <a:solidFill>
                  <a:schemeClr val="tx1"/>
                </a:solidFill>
              </a:ln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243794574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/>
      <p:bldP spid="10" grpId="0"/>
      <p:bldP spid="15" grpId="0"/>
      <p:bldP spid="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Angles and Circles 2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=""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60246"/>
            <a:ext cx="220726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Angles, Circles and Tangents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2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12" name="TextBox 1"/>
          <p:cNvSpPr txBox="1">
            <a:spLocks noChangeArrowheads="1"/>
          </p:cNvSpPr>
          <p:nvPr/>
        </p:nvSpPr>
        <p:spPr bwMode="auto">
          <a:xfrm>
            <a:off x="2207260" y="668078"/>
            <a:ext cx="2270241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400" b="1" dirty="0"/>
              <a:t>Result 7</a:t>
            </a:r>
          </a:p>
        </p:txBody>
      </p:sp>
      <p:sp>
        <p:nvSpPr>
          <p:cNvPr id="5" name="Rectangle 4"/>
          <p:cNvSpPr/>
          <p:nvPr/>
        </p:nvSpPr>
        <p:spPr>
          <a:xfrm>
            <a:off x="5924079" y="3734023"/>
            <a:ext cx="98777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b="1" dirty="0">
                <a:solidFill>
                  <a:prstClr val="black"/>
                </a:solidFill>
              </a:rPr>
              <a:t>Proof</a:t>
            </a:r>
            <a:endParaRPr lang="en-GB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5893149" y="4085615"/>
                <a:ext cx="5832648" cy="230832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2400" dirty="0"/>
                  <a:t>Construct the diagonals AC and BD, as shown. Then label the angles subtended by AB as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GB" sz="2400" dirty="0"/>
                  <a:t>; that is </a:t>
                </a:r>
                <a:r>
                  <a:rPr lang="da-DK" sz="2400" dirty="0"/>
                  <a:t>angle ADB = angle ACB (=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da-DK" sz="2400" dirty="0"/>
                  <a:t>)</a:t>
                </a:r>
              </a:p>
              <a:p>
                <a:r>
                  <a:rPr lang="en-GB" sz="2400" dirty="0"/>
                  <a:t>Similarly for the other chords, the angles being marked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400" dirty="0"/>
                  <a:t>, </a:t>
                </a:r>
                <a:r>
                  <a:rPr lang="pl-PL" sz="2400" dirty="0">
                    <a:solidFill>
                      <a:prstClr val="black"/>
                    </a:solidFill>
                  </a:rPr>
                  <a:t>𝑦</a:t>
                </a:r>
                <a:r>
                  <a:rPr lang="en-GB" sz="2400" i="1" dirty="0"/>
                  <a:t> </a:t>
                </a:r>
                <a:r>
                  <a:rPr lang="en-GB" sz="2400" dirty="0"/>
                  <a:t>and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𝑧</m:t>
                    </m:r>
                  </m:oMath>
                </a14:m>
                <a:r>
                  <a:rPr lang="en-GB" sz="2400" i="1" dirty="0"/>
                  <a:t> </a:t>
                </a:r>
                <a:r>
                  <a:rPr lang="en-GB" sz="2400" dirty="0"/>
                  <a:t>as shown.</a:t>
                </a:r>
                <a:endParaRPr lang="en-GB" dirty="0"/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93149" y="4085615"/>
                <a:ext cx="5832648" cy="2308324"/>
              </a:xfrm>
              <a:prstGeom prst="rect">
                <a:avLst/>
              </a:prstGeom>
              <a:blipFill>
                <a:blip r:embed="rId4"/>
                <a:stretch>
                  <a:fillRect l="-1522" t="-2198" b="-54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25164" y="3710226"/>
            <a:ext cx="3248873" cy="305910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94876" y="699368"/>
            <a:ext cx="3545436" cy="3373048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2324406" y="1141695"/>
            <a:ext cx="541605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In </a:t>
            </a:r>
            <a:r>
              <a:rPr lang="en-GB" sz="2400" i="1" dirty="0"/>
              <a:t>cyclic quadrilaterals </a:t>
            </a:r>
            <a:r>
              <a:rPr lang="en-GB" sz="2400" dirty="0"/>
              <a:t>(quadrilaterals where all </a:t>
            </a:r>
            <a:r>
              <a:rPr lang="fr-FR" sz="2400" dirty="0"/>
              <a:t>4 </a:t>
            </a:r>
            <a:r>
              <a:rPr lang="fr-FR" sz="2400" dirty="0" err="1"/>
              <a:t>vertices</a:t>
            </a:r>
            <a:r>
              <a:rPr lang="fr-FR" sz="2400" dirty="0"/>
              <a:t> lie on a </a:t>
            </a:r>
            <a:r>
              <a:rPr lang="fr-FR" sz="2400" dirty="0" err="1"/>
              <a:t>circle</a:t>
            </a:r>
            <a:r>
              <a:rPr lang="fr-FR" sz="2400" dirty="0"/>
              <a:t>), opposite angles </a:t>
            </a:r>
            <a:r>
              <a:rPr lang="fr-FR" sz="2400" dirty="0" err="1"/>
              <a:t>sum</a:t>
            </a:r>
            <a:r>
              <a:rPr lang="fr-FR" sz="2400" dirty="0"/>
              <a:t> </a:t>
            </a:r>
            <a:r>
              <a:rPr lang="en-GB" sz="2400" dirty="0"/>
              <a:t>to 180 ̊ </a:t>
            </a:r>
            <a:r>
              <a:rPr lang="en-GB" sz="2400" i="1" dirty="0"/>
              <a:t>:</a:t>
            </a:r>
          </a:p>
          <a:p>
            <a:endParaRPr lang="en-GB" sz="2400" i="1" dirty="0"/>
          </a:p>
          <a:p>
            <a:r>
              <a:rPr lang="en-GB" sz="2400" i="1" dirty="0"/>
              <a:t>				</a:t>
            </a:r>
            <a:r>
              <a:rPr lang="en-GB" sz="2400" dirty="0"/>
              <a:t> 𝑎</a:t>
            </a:r>
            <a:r>
              <a:rPr lang="en-GB" sz="2400" i="1" dirty="0"/>
              <a:t> </a:t>
            </a:r>
            <a:r>
              <a:rPr lang="en-GB" sz="2400" dirty="0"/>
              <a:t>+ 𝑐</a:t>
            </a:r>
            <a:r>
              <a:rPr lang="en-GB" sz="2400" i="1" dirty="0"/>
              <a:t> 	</a:t>
            </a:r>
            <a:r>
              <a:rPr lang="en-GB" sz="2400" dirty="0"/>
              <a:t>= 180 ̊ </a:t>
            </a:r>
          </a:p>
          <a:p>
            <a:r>
              <a:rPr lang="en-GB" sz="2400" dirty="0"/>
              <a:t>and 			 𝑏</a:t>
            </a:r>
            <a:r>
              <a:rPr lang="en-GB" sz="2400" i="1" dirty="0"/>
              <a:t> </a:t>
            </a:r>
            <a:r>
              <a:rPr lang="en-GB" sz="2400" dirty="0"/>
              <a:t>+ 𝑑</a:t>
            </a:r>
            <a:r>
              <a:rPr lang="en-GB" sz="2400" i="1" dirty="0"/>
              <a:t> 	</a:t>
            </a:r>
            <a:r>
              <a:rPr lang="en-GB" sz="2400" dirty="0"/>
              <a:t>= 180 ̊ </a:t>
            </a:r>
            <a:endParaRPr lang="en-GB" dirty="0"/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C9A73675-E0B3-704F-B6B2-4D884EFC0CF1}"/>
              </a:ext>
            </a:extLst>
          </p:cNvPr>
          <p:cNvSpPr txBox="1"/>
          <p:nvPr/>
        </p:nvSpPr>
        <p:spPr>
          <a:xfrm>
            <a:off x="4079776" y="2636912"/>
            <a:ext cx="2028924" cy="779388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EC210068-0FE0-B743-A4E0-2C66D0432992}"/>
              </a:ext>
            </a:extLst>
          </p:cNvPr>
          <p:cNvSpPr txBox="1"/>
          <p:nvPr/>
        </p:nvSpPr>
        <p:spPr>
          <a:xfrm>
            <a:off x="6928099" y="6369219"/>
            <a:ext cx="40324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Continued on next slide</a:t>
            </a:r>
          </a:p>
        </p:txBody>
      </p:sp>
    </p:spTree>
    <p:extLst>
      <p:ext uri="{BB962C8B-B14F-4D97-AF65-F5344CB8AC3E}">
        <p14:creationId xmlns:p14="http://schemas.microsoft.com/office/powerpoint/2010/main" val="259138663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uild="p"/>
      <p:bldP spid="5" grpId="0"/>
      <p:bldP spid="6" grpId="0"/>
      <p:bldP spid="10" grpId="0"/>
      <p:bldP spid="3" grpId="0" animBg="1"/>
      <p:bldP spid="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Angles and Circles 2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=""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45475"/>
            <a:ext cx="220726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Angles, Circles and Tangents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2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07260" y="653307"/>
            <a:ext cx="274626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b="1" dirty="0">
                <a:solidFill>
                  <a:prstClr val="black"/>
                </a:solidFill>
              </a:rPr>
              <a:t>Proof (continued)</a:t>
            </a:r>
            <a:endParaRPr lang="en-GB" b="1" dirty="0"/>
          </a:p>
        </p:txBody>
      </p:sp>
      <p:sp>
        <p:nvSpPr>
          <p:cNvPr id="6" name="Rectangle 5"/>
          <p:cNvSpPr/>
          <p:nvPr/>
        </p:nvSpPr>
        <p:spPr>
          <a:xfrm>
            <a:off x="2207261" y="1185813"/>
            <a:ext cx="6096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Now that we have labelled the angles, as shown on the right, we can prove the result.</a:t>
            </a:r>
          </a:p>
        </p:txBody>
      </p:sp>
      <p:sp>
        <p:nvSpPr>
          <p:cNvPr id="2" name="Rectangle 1"/>
          <p:cNvSpPr/>
          <p:nvPr/>
        </p:nvSpPr>
        <p:spPr>
          <a:xfrm>
            <a:off x="2207260" y="2050283"/>
            <a:ext cx="588559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In triangle ABD, the sum of the angles is 180 ̊ , so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72264" y="915560"/>
            <a:ext cx="3456384" cy="324887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3287688" y="2914753"/>
                <a:ext cx="3456384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/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pl-PL" sz="2400" i="1" dirty="0">
                    <a:solidFill>
                      <a:prstClr val="black"/>
                    </a:solidFill>
                  </a:rPr>
                  <a:t> </a:t>
                </a:r>
                <a:r>
                  <a:rPr lang="pl-PL" sz="2400" dirty="0">
                    <a:solidFill>
                      <a:prstClr val="black"/>
                    </a:solidFill>
                  </a:rPr>
                  <a:t>+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𝑧</m:t>
                    </m:r>
                  </m:oMath>
                </a14:m>
                <a:r>
                  <a:rPr lang="pl-PL" sz="2400" i="1" dirty="0">
                    <a:solidFill>
                      <a:prstClr val="black"/>
                    </a:solidFill>
                  </a:rPr>
                  <a:t> </a:t>
                </a:r>
                <a:r>
                  <a:rPr lang="pl-PL" sz="2400" dirty="0">
                    <a:solidFill>
                      <a:prstClr val="black"/>
                    </a:solidFill>
                  </a:rPr>
                  <a:t>+ (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pl-PL" sz="2400" i="1" dirty="0">
                    <a:solidFill>
                      <a:prstClr val="black"/>
                    </a:solidFill>
                  </a:rPr>
                  <a:t> </a:t>
                </a:r>
                <a:r>
                  <a:rPr lang="pl-PL" sz="2400" dirty="0">
                    <a:solidFill>
                      <a:prstClr val="black"/>
                    </a:solidFill>
                  </a:rPr>
                  <a:t>+ 𝑦) = 180 ̊ </a:t>
                </a:r>
                <a:endParaRPr lang="en-GB" sz="24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87688" y="2914753"/>
                <a:ext cx="3456384" cy="461665"/>
              </a:xfrm>
              <a:prstGeom prst="rect">
                <a:avLst/>
              </a:prstGeom>
              <a:blipFill rotWithShape="0">
                <a:blip r:embed="rId5"/>
                <a:stretch>
                  <a:fillRect t="-10526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ectangle 11"/>
          <p:cNvSpPr/>
          <p:nvPr/>
        </p:nvSpPr>
        <p:spPr>
          <a:xfrm>
            <a:off x="2207260" y="3481582"/>
            <a:ext cx="6096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en-GB" sz="2400" dirty="0">
                <a:solidFill>
                  <a:prstClr val="black"/>
                </a:solidFill>
              </a:rPr>
              <a:t>You can rearrange this as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3143672" y="4051721"/>
                <a:ext cx="3600400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/>
                <a:r>
                  <a:rPr lang="pl-PL" sz="2400" dirty="0">
                    <a:solidFill>
                      <a:prstClr val="black"/>
                    </a:solidFill>
                  </a:rPr>
                  <a:t>(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pl-PL" sz="2400" i="1" dirty="0">
                    <a:solidFill>
                      <a:prstClr val="black"/>
                    </a:solidFill>
                  </a:rPr>
                  <a:t> </a:t>
                </a:r>
                <a:r>
                  <a:rPr lang="pl-PL" sz="2400" dirty="0">
                    <a:solidFill>
                      <a:prstClr val="black"/>
                    </a:solidFill>
                  </a:rPr>
                  <a:t>+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pl-PL" sz="2400" dirty="0">
                    <a:solidFill>
                      <a:prstClr val="black"/>
                    </a:solidFill>
                  </a:rPr>
                  <a:t>) + (𝑦</a:t>
                </a:r>
                <a:r>
                  <a:rPr lang="pl-PL" sz="2400" i="1" dirty="0">
                    <a:solidFill>
                      <a:prstClr val="black"/>
                    </a:solidFill>
                  </a:rPr>
                  <a:t> </a:t>
                </a:r>
                <a:r>
                  <a:rPr lang="pl-PL" sz="2400" dirty="0">
                    <a:solidFill>
                      <a:prstClr val="black"/>
                    </a:solidFill>
                  </a:rPr>
                  <a:t>+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𝑧</m:t>
                    </m:r>
                  </m:oMath>
                </a14:m>
                <a:r>
                  <a:rPr lang="pl-PL" sz="2400" dirty="0">
                    <a:solidFill>
                      <a:prstClr val="black"/>
                    </a:solidFill>
                  </a:rPr>
                  <a:t>) = 180 ̊ </a:t>
                </a:r>
                <a:endParaRPr lang="en-GB" sz="24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43672" y="4051721"/>
                <a:ext cx="3600400" cy="461665"/>
              </a:xfrm>
              <a:prstGeom prst="rect">
                <a:avLst/>
              </a:prstGeom>
              <a:blipFill rotWithShape="0">
                <a:blip r:embed="rId6"/>
                <a:stretch>
                  <a:fillRect l="-2712" t="-10667" b="-3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Rectangle 16"/>
          <p:cNvSpPr/>
          <p:nvPr/>
        </p:nvSpPr>
        <p:spPr>
          <a:xfrm>
            <a:off x="2354748" y="4764733"/>
            <a:ext cx="906984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2400" dirty="0">
                <a:solidFill>
                  <a:prstClr val="black"/>
                </a:solidFill>
              </a:rPr>
              <a:t>which shows that </a:t>
            </a:r>
            <a:r>
              <a:rPr lang="da-DK" sz="2400" dirty="0">
                <a:solidFill>
                  <a:prstClr val="black"/>
                </a:solidFill>
              </a:rPr>
              <a:t>angle CDA + angle CBA = 180 ̊ 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353843" y="6027003"/>
            <a:ext cx="885472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2400" dirty="0">
                <a:solidFill>
                  <a:prstClr val="black"/>
                </a:solidFill>
              </a:rPr>
              <a:t>The result that the angles at A and C add to </a:t>
            </a:r>
            <a:r>
              <a:rPr lang="da-DK" sz="2400" dirty="0">
                <a:solidFill>
                  <a:prstClr val="black"/>
                </a:solidFill>
              </a:rPr>
              <a:t>180 ̊ can be shown</a:t>
            </a:r>
            <a:r>
              <a:rPr lang="en-GB" sz="2400" dirty="0">
                <a:solidFill>
                  <a:prstClr val="black"/>
                </a:solidFill>
              </a:rPr>
              <a:t> in a similar way.</a:t>
            </a:r>
          </a:p>
        </p:txBody>
      </p:sp>
      <p:sp>
        <p:nvSpPr>
          <p:cNvPr id="19" name="Rectangle 18"/>
          <p:cNvSpPr/>
          <p:nvPr/>
        </p:nvSpPr>
        <p:spPr>
          <a:xfrm>
            <a:off x="2354748" y="5211202"/>
            <a:ext cx="906984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2400" dirty="0">
                <a:solidFill>
                  <a:prstClr val="black"/>
                </a:solidFill>
              </a:rPr>
              <a:t>This proves that the angle at D and the angle at B, the opposite sides on the quadrilateral, add to </a:t>
            </a:r>
            <a:r>
              <a:rPr lang="da-DK" sz="2400" dirty="0">
                <a:solidFill>
                  <a:prstClr val="black"/>
                </a:solidFill>
              </a:rPr>
              <a:t>180 ̊ </a:t>
            </a:r>
            <a:r>
              <a:rPr lang="en-GB" sz="2400" dirty="0">
                <a:solidFill>
                  <a:prstClr val="black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7103430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" grpId="0"/>
      <p:bldP spid="8" grpId="0"/>
      <p:bldP spid="12" grpId="0"/>
      <p:bldP spid="16" grpId="0"/>
      <p:bldP spid="17" grpId="0"/>
      <p:bldP spid="18" grpId="0"/>
      <p:bldP spid="1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Angles and Circles 2: Examples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=""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45475"/>
            <a:ext cx="220726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Angles, Circles and Tangents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2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8" name="TextBox 1"/>
          <p:cNvSpPr txBox="1">
            <a:spLocks noChangeArrowheads="1"/>
          </p:cNvSpPr>
          <p:nvPr/>
        </p:nvSpPr>
        <p:spPr bwMode="auto">
          <a:xfrm>
            <a:off x="2270897" y="3703172"/>
            <a:ext cx="2620475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400" b="1" dirty="0"/>
              <a:t>Solutions</a:t>
            </a:r>
          </a:p>
        </p:txBody>
      </p:sp>
      <p:sp>
        <p:nvSpPr>
          <p:cNvPr id="6" name="Rectangle 5"/>
          <p:cNvSpPr/>
          <p:nvPr/>
        </p:nvSpPr>
        <p:spPr>
          <a:xfrm>
            <a:off x="2270897" y="1255803"/>
            <a:ext cx="317992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Find the angles marked with letters in the diagram, if O is the centre of the circle.</a:t>
            </a:r>
            <a:endParaRPr lang="en-GB" dirty="0"/>
          </a:p>
        </p:txBody>
      </p:sp>
      <p:sp>
        <p:nvSpPr>
          <p:cNvPr id="13" name="Rectangle 12"/>
          <p:cNvSpPr/>
          <p:nvPr/>
        </p:nvSpPr>
        <p:spPr>
          <a:xfrm>
            <a:off x="2270897" y="4164837"/>
            <a:ext cx="905345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A: 	</a:t>
            </a:r>
            <a:r>
              <a:rPr lang="en-GB" sz="2400" dirty="0">
                <a:solidFill>
                  <a:srgbClr val="FF0000"/>
                </a:solidFill>
              </a:rPr>
              <a:t>As both angles are drawn on the same chord, the angles are 	equal, so 𝑎 = 35 ̊ </a:t>
            </a:r>
          </a:p>
        </p:txBody>
      </p:sp>
      <p:sp>
        <p:nvSpPr>
          <p:cNvPr id="11" name="TextBox 1"/>
          <p:cNvSpPr txBox="1">
            <a:spLocks noChangeArrowheads="1"/>
          </p:cNvSpPr>
          <p:nvPr/>
        </p:nvSpPr>
        <p:spPr bwMode="auto">
          <a:xfrm>
            <a:off x="2207260" y="653307"/>
            <a:ext cx="2620475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400" b="1" dirty="0"/>
              <a:t>Example 1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00024" y="1027399"/>
            <a:ext cx="3032762" cy="277586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62238" y="1049257"/>
            <a:ext cx="3394327" cy="2775869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2287999" y="4995834"/>
            <a:ext cx="901925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B:	</a:t>
            </a:r>
            <a:r>
              <a:rPr lang="en-GB" sz="2400" dirty="0">
                <a:solidFill>
                  <a:srgbClr val="FF0000"/>
                </a:solidFill>
              </a:rPr>
              <a:t>Angle 𝑏 and the 25 ̊ angle are drawn on the same chord, so</a:t>
            </a:r>
          </a:p>
          <a:p>
            <a:r>
              <a:rPr lang="en-GB" sz="2400" dirty="0">
                <a:solidFill>
                  <a:srgbClr val="FF0000"/>
                </a:solidFill>
              </a:rPr>
              <a:t>	 𝑏 = 25 ̊ 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711624" y="5826068"/>
            <a:ext cx="840956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2400" dirty="0">
                <a:solidFill>
                  <a:srgbClr val="FF0000"/>
                </a:solidFill>
              </a:rPr>
              <a:t>Angle </a:t>
            </a:r>
            <a:r>
              <a:rPr lang="en-GB" sz="2400" i="1" dirty="0">
                <a:solidFill>
                  <a:srgbClr val="FF0000"/>
                </a:solidFill>
                <a:latin typeface="Times" pitchFamily="2" charset="0"/>
              </a:rPr>
              <a:t>a </a:t>
            </a:r>
            <a:r>
              <a:rPr lang="en-GB" sz="2400" dirty="0">
                <a:solidFill>
                  <a:srgbClr val="FF0000"/>
                </a:solidFill>
              </a:rPr>
              <a:t>is drawn at the centre O on the same chord as the 25 ̊ angle, so 𝑎 = 2 × 25 ̊ = 50 ̊ 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32DEB2D6-06B0-E247-915C-8251C7EFC5F5}"/>
              </a:ext>
            </a:extLst>
          </p:cNvPr>
          <p:cNvSpPr txBox="1"/>
          <p:nvPr/>
        </p:nvSpPr>
        <p:spPr>
          <a:xfrm>
            <a:off x="5400024" y="1068806"/>
            <a:ext cx="559449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 </a:t>
            </a:r>
            <a:r>
              <a:rPr lang="en-US" sz="2400" dirty="0"/>
              <a:t>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03D51EB0-E129-3942-9111-09BB267348AF}"/>
              </a:ext>
            </a:extLst>
          </p:cNvPr>
          <p:cNvSpPr txBox="1"/>
          <p:nvPr/>
        </p:nvSpPr>
        <p:spPr>
          <a:xfrm>
            <a:off x="8762238" y="1068806"/>
            <a:ext cx="502114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400" dirty="0"/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15788496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6" grpId="0"/>
      <p:bldP spid="13" grpId="0"/>
      <p:bldP spid="11" grpId="0"/>
      <p:bldP spid="16" grpId="0"/>
      <p:bldP spid="17" grpId="0"/>
      <p:bldP spid="4" grpId="0" animBg="1"/>
      <p:bldP spid="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Angles and Circles 2: Examples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=""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4811" y="140006"/>
            <a:ext cx="220726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Angles, Circles and Tangents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2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8" name="TextBox 1"/>
          <p:cNvSpPr txBox="1">
            <a:spLocks noChangeArrowheads="1"/>
          </p:cNvSpPr>
          <p:nvPr/>
        </p:nvSpPr>
        <p:spPr bwMode="auto">
          <a:xfrm>
            <a:off x="2250376" y="2646333"/>
            <a:ext cx="2620475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400" b="1" dirty="0"/>
              <a:t>Solution</a:t>
            </a:r>
          </a:p>
        </p:txBody>
      </p:sp>
      <p:sp>
        <p:nvSpPr>
          <p:cNvPr id="6" name="Rectangle 5"/>
          <p:cNvSpPr/>
          <p:nvPr/>
        </p:nvSpPr>
        <p:spPr>
          <a:xfrm>
            <a:off x="2233487" y="1214288"/>
            <a:ext cx="847102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Find the angles marked with in the diagram. O is the centre of the circle.</a:t>
            </a:r>
            <a:endParaRPr lang="en-GB" dirty="0"/>
          </a:p>
        </p:txBody>
      </p:sp>
      <p:sp>
        <p:nvSpPr>
          <p:cNvPr id="13" name="Rectangle 12"/>
          <p:cNvSpPr/>
          <p:nvPr/>
        </p:nvSpPr>
        <p:spPr>
          <a:xfrm>
            <a:off x="2207260" y="3261720"/>
            <a:ext cx="905345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Opposite angles in a cyclic quadrilateral </a:t>
            </a:r>
          </a:p>
          <a:p>
            <a:r>
              <a:rPr lang="en-GB" sz="2400" dirty="0">
                <a:solidFill>
                  <a:srgbClr val="FF0000"/>
                </a:solidFill>
              </a:rPr>
              <a:t>add up to 180 ̊ .</a:t>
            </a:r>
          </a:p>
          <a:p>
            <a:endParaRPr lang="en-GB" sz="2400" dirty="0">
              <a:solidFill>
                <a:srgbClr val="FF0000"/>
              </a:solidFill>
            </a:endParaRPr>
          </a:p>
          <a:p>
            <a:r>
              <a:rPr lang="en-GB" sz="2400" dirty="0">
                <a:solidFill>
                  <a:srgbClr val="FF0000"/>
                </a:solidFill>
              </a:rPr>
              <a:t>So	 𝑎 + 80 ̊  = 180 ̊ , giving 𝑎 = 100 ̊ </a:t>
            </a:r>
          </a:p>
          <a:p>
            <a:endParaRPr lang="en-GB" sz="2400" dirty="0">
              <a:solidFill>
                <a:srgbClr val="FF0000"/>
              </a:solidFill>
            </a:endParaRPr>
          </a:p>
          <a:p>
            <a:r>
              <a:rPr lang="en-GB" sz="2400" dirty="0">
                <a:solidFill>
                  <a:srgbClr val="FF0000"/>
                </a:solidFill>
              </a:rPr>
              <a:t>and 𝑏 + 110 ̊  = 180 ̊ , giving  𝑏 = 70 ̊ </a:t>
            </a:r>
          </a:p>
        </p:txBody>
      </p:sp>
      <p:sp>
        <p:nvSpPr>
          <p:cNvPr id="11" name="TextBox 1"/>
          <p:cNvSpPr txBox="1">
            <a:spLocks noChangeArrowheads="1"/>
          </p:cNvSpPr>
          <p:nvPr/>
        </p:nvSpPr>
        <p:spPr bwMode="auto">
          <a:xfrm>
            <a:off x="2210518" y="613192"/>
            <a:ext cx="2620475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400" b="1" dirty="0"/>
              <a:t>Example 2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54688" y="1846677"/>
            <a:ext cx="3713250" cy="328511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98C3C508-FE71-8E46-9CD8-E7BC71A6D3CC}"/>
              </a:ext>
            </a:extLst>
          </p:cNvPr>
          <p:cNvSpPr txBox="1"/>
          <p:nvPr/>
        </p:nvSpPr>
        <p:spPr>
          <a:xfrm>
            <a:off x="8054688" y="2045285"/>
            <a:ext cx="489584" cy="60104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206400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6" grpId="0"/>
      <p:bldP spid="13" grpId="0"/>
      <p:bldP spid="11" grpId="0"/>
      <p:bldP spid="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Angles and Circles 2: Examples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=""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02710"/>
            <a:ext cx="220726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Angles, Circles and Tangents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2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8" name="TextBox 1"/>
          <p:cNvSpPr txBox="1">
            <a:spLocks noChangeArrowheads="1"/>
          </p:cNvSpPr>
          <p:nvPr/>
        </p:nvSpPr>
        <p:spPr bwMode="auto">
          <a:xfrm>
            <a:off x="2242082" y="1563079"/>
            <a:ext cx="4320788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400" b="1" dirty="0"/>
              <a:t>Solution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2219644" y="1921439"/>
                <a:ext cx="5688632" cy="156966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Consider the angles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and 210 ̊  . Since the angle at the centre is double the angle in a segment drawn on the same arc,    2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	= 210 ̊  and </a:t>
                </a:r>
                <a14:m>
                  <m:oMath xmlns:m="http://schemas.openxmlformats.org/officeDocument/2006/math">
                    <m:r>
                      <a:rPr lang="en-GB" sz="2400" b="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= 105 ̊ </a:t>
                </a: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19644" y="1921439"/>
                <a:ext cx="5688632" cy="1569660"/>
              </a:xfrm>
              <a:prstGeom prst="rect">
                <a:avLst/>
              </a:prstGeom>
              <a:blipFill>
                <a:blip r:embed="rId4"/>
                <a:stretch>
                  <a:fillRect l="-1559" t="-2400" b="-72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28248" y="893590"/>
            <a:ext cx="3744416" cy="302243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2207260" y="3398019"/>
                <a:ext cx="9004707" cy="164660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Angles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and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𝑒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add up to 180 ̊  because</a:t>
                </a:r>
              </a:p>
              <a:p>
                <a:r>
                  <a:rPr lang="en-GB" sz="2400" dirty="0">
                    <a:solidFill>
                      <a:srgbClr val="FF0000"/>
                    </a:solidFill>
                  </a:rPr>
                  <a:t>they are opposite angles in a cyclic</a:t>
                </a:r>
              </a:p>
              <a:p>
                <a:pPr>
                  <a:spcAft>
                    <a:spcPts val="600"/>
                  </a:spcAft>
                </a:pPr>
                <a:r>
                  <a:rPr lang="en-GB" sz="2400" dirty="0">
                    <a:solidFill>
                      <a:srgbClr val="FF0000"/>
                    </a:solidFill>
                  </a:rPr>
                  <a:t>quadrilateral,  	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+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𝑒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	= 180 ̊ </a:t>
                </a:r>
              </a:p>
              <a:p>
                <a:r>
                  <a:rPr lang="en-GB" sz="2400" dirty="0">
                    <a:solidFill>
                      <a:srgbClr val="FF0000"/>
                    </a:solidFill>
                  </a:rPr>
                  <a:t>		105 ̊ +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𝑒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	= 180 ̊ which gives </a:t>
                </a:r>
                <a14:m>
                  <m:oMath xmlns:m="http://schemas.openxmlformats.org/officeDocument/2006/math">
                    <m:r>
                      <a:rPr lang="en-GB" sz="2400" b="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𝑒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= 75 ̊ </a:t>
                </a: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07260" y="3398019"/>
                <a:ext cx="9004707" cy="1646605"/>
              </a:xfrm>
              <a:prstGeom prst="rect">
                <a:avLst/>
              </a:prstGeom>
              <a:blipFill>
                <a:blip r:embed="rId6"/>
                <a:stretch>
                  <a:fillRect l="-986" t="-3077" b="-76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/>
              <p:cNvSpPr/>
              <p:nvPr/>
            </p:nvSpPr>
            <p:spPr>
              <a:xfrm>
                <a:off x="2226142" y="5044238"/>
                <a:ext cx="9565158" cy="127727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spcAft>
                    <a:spcPts val="600"/>
                  </a:spcAft>
                </a:pPr>
                <a:r>
                  <a:rPr lang="en-GB" sz="2400" dirty="0">
                    <a:solidFill>
                      <a:srgbClr val="FF0000"/>
                    </a:solidFill>
                  </a:rPr>
                  <a:t>Consider the quadrilateral BODC. The four angles in any quadrilateral add up to 360 ̊ , so 	    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+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𝑒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+ 210 ̊ + 20 ̊  	= 360 ̊ </a:t>
                </a:r>
              </a:p>
              <a:p>
                <a:r>
                  <a:rPr lang="en-GB" sz="2400" dirty="0">
                    <a:solidFill>
                      <a:srgbClr val="FF0000"/>
                    </a:solidFill>
                  </a:rPr>
                  <a:t>but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𝑒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= 75  ̊ , so 	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+ 75  ̊  + 210 ̊ + 20 ̊  	= 360 ̊ </a:t>
                </a:r>
              </a:p>
            </p:txBody>
          </p:sp>
        </mc:Choice>
        <mc:Fallback xmlns=""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26142" y="5044238"/>
                <a:ext cx="9565158" cy="1277273"/>
              </a:xfrm>
              <a:prstGeom prst="rect">
                <a:avLst/>
              </a:prstGeom>
              <a:blipFill>
                <a:blip r:embed="rId7"/>
                <a:stretch>
                  <a:fillRect l="-928" t="-2941" b="-88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2226142" y="6290371"/>
                <a:ext cx="9004707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/>
                <a:r>
                  <a:rPr lang="en-GB" sz="2400" dirty="0">
                    <a:solidFill>
                      <a:srgbClr val="FF0000"/>
                    </a:solidFill>
                  </a:rPr>
                  <a:t>Re-arrange this to give </a:t>
                </a:r>
                <a14:m>
                  <m:oMath xmlns:m="http://schemas.openxmlformats.org/officeDocument/2006/math">
                    <m:r>
                      <a:rPr lang="en-GB" sz="2400" b="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= 360 ̊  − 210 ̊  − 20 ̊  − 75  ̊ = 55 ̊ </a:t>
                </a: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26142" y="6290371"/>
                <a:ext cx="9004707" cy="461665"/>
              </a:xfrm>
              <a:prstGeom prst="rect">
                <a:avLst/>
              </a:prstGeom>
              <a:blipFill>
                <a:blip r:embed="rId8"/>
                <a:stretch>
                  <a:fillRect l="-986" t="-7895" b="-236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3A79C8B0-8609-FE4F-BBB6-7F891C408693}"/>
              </a:ext>
            </a:extLst>
          </p:cNvPr>
          <p:cNvSpPr txBox="1"/>
          <p:nvPr/>
        </p:nvSpPr>
        <p:spPr>
          <a:xfrm>
            <a:off x="2219644" y="653307"/>
            <a:ext cx="600244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Example 3</a:t>
            </a:r>
            <a:r>
              <a:rPr lang="en-GB" sz="2400" dirty="0"/>
              <a:t>: Find the angles </a:t>
            </a:r>
            <a:r>
              <a:rPr lang="en-GB" sz="2400" dirty="0" smtClean="0"/>
              <a:t>marked in </a:t>
            </a:r>
            <a:r>
              <a:rPr lang="en-GB" sz="2400" dirty="0"/>
              <a:t>the diagram. O is the centre of the circle</a:t>
            </a:r>
            <a:endParaRPr lang="en-US" sz="2400" dirty="0"/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868813D9-2726-AC4E-A8EC-FEC8C420DEF7}"/>
              </a:ext>
            </a:extLst>
          </p:cNvPr>
          <p:cNvSpPr txBox="1"/>
          <p:nvPr/>
        </p:nvSpPr>
        <p:spPr>
          <a:xfrm>
            <a:off x="8328248" y="1103623"/>
            <a:ext cx="504056" cy="47999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40364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6" grpId="0"/>
      <p:bldP spid="17" grpId="0" build="p"/>
      <p:bldP spid="12" grpId="0"/>
      <p:bldP spid="3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Angles and Circles 2: Examples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=""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52458"/>
            <a:ext cx="220726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Angles, Circles and Tangents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2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8" name="TextBox 1"/>
          <p:cNvSpPr txBox="1">
            <a:spLocks noChangeArrowheads="1"/>
          </p:cNvSpPr>
          <p:nvPr/>
        </p:nvSpPr>
        <p:spPr bwMode="auto">
          <a:xfrm>
            <a:off x="2351584" y="4812716"/>
            <a:ext cx="2620475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400" b="1" dirty="0"/>
              <a:t>Solution</a:t>
            </a:r>
          </a:p>
        </p:txBody>
      </p:sp>
      <p:sp>
        <p:nvSpPr>
          <p:cNvPr id="6" name="Rectangle 5"/>
          <p:cNvSpPr/>
          <p:nvPr/>
        </p:nvSpPr>
        <p:spPr>
          <a:xfrm>
            <a:off x="2233487" y="1214288"/>
            <a:ext cx="847102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In the diagram the line AB is a diameter and O is the</a:t>
            </a:r>
          </a:p>
          <a:p>
            <a:r>
              <a:rPr lang="en-GB" sz="2400" dirty="0"/>
              <a:t>centre of the circle. Find the angles marked.</a:t>
            </a:r>
            <a:endParaRPr lang="en-GB" dirty="0"/>
          </a:p>
        </p:txBody>
      </p:sp>
      <p:sp>
        <p:nvSpPr>
          <p:cNvPr id="13" name="Rectangle 12"/>
          <p:cNvSpPr/>
          <p:nvPr/>
        </p:nvSpPr>
        <p:spPr>
          <a:xfrm>
            <a:off x="2351584" y="5317913"/>
            <a:ext cx="905345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Consider triangle OAC. Since OA and OC are radii, triangle OAC is isosceles. So 	 𝑎 = 50 ̊ </a:t>
            </a:r>
          </a:p>
        </p:txBody>
      </p:sp>
      <p:sp>
        <p:nvSpPr>
          <p:cNvPr id="11" name="TextBox 1"/>
          <p:cNvSpPr txBox="1">
            <a:spLocks noChangeArrowheads="1"/>
          </p:cNvSpPr>
          <p:nvPr/>
        </p:nvSpPr>
        <p:spPr bwMode="auto">
          <a:xfrm>
            <a:off x="2210518" y="613192"/>
            <a:ext cx="2620475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400" b="1" dirty="0"/>
              <a:t>Example 4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23557" y="2111166"/>
            <a:ext cx="3343745" cy="314086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01681B85-45DC-1243-AC80-3628E500C675}"/>
              </a:ext>
            </a:extLst>
          </p:cNvPr>
          <p:cNvSpPr txBox="1"/>
          <p:nvPr/>
        </p:nvSpPr>
        <p:spPr>
          <a:xfrm>
            <a:off x="4830993" y="6322505"/>
            <a:ext cx="40733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Continued on next slide</a:t>
            </a:r>
          </a:p>
        </p:txBody>
      </p:sp>
    </p:spTree>
    <p:extLst>
      <p:ext uri="{BB962C8B-B14F-4D97-AF65-F5344CB8AC3E}">
        <p14:creationId xmlns:p14="http://schemas.microsoft.com/office/powerpoint/2010/main" val="162396618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6" grpId="0"/>
      <p:bldP spid="13" grpId="0"/>
      <p:bldP spid="11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3000" b="1" dirty="0"/>
              <a:t>Angles and Circles 2: Examples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=""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54926"/>
            <a:ext cx="220726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Angles, Circles and Tangents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2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8" name="TextBox 1"/>
          <p:cNvSpPr txBox="1">
            <a:spLocks noChangeArrowheads="1"/>
          </p:cNvSpPr>
          <p:nvPr/>
        </p:nvSpPr>
        <p:spPr bwMode="auto">
          <a:xfrm>
            <a:off x="2207260" y="662758"/>
            <a:ext cx="4320788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400" b="1" dirty="0"/>
              <a:t>Solutions (continued)</a:t>
            </a:r>
          </a:p>
        </p:txBody>
      </p:sp>
      <p:sp>
        <p:nvSpPr>
          <p:cNvPr id="5" name="Rectangle 4"/>
          <p:cNvSpPr/>
          <p:nvPr/>
        </p:nvSpPr>
        <p:spPr>
          <a:xfrm>
            <a:off x="2228453" y="1096211"/>
            <a:ext cx="568863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The angles in a triangle add to 180 </a:t>
            </a:r>
            <a:r>
              <a:rPr lang="en-GB" sz="2400" dirty="0" smtClean="0">
                <a:solidFill>
                  <a:srgbClr val="FF0000"/>
                </a:solidFill>
              </a:rPr>
              <a:t>̊, </a:t>
            </a:r>
            <a:r>
              <a:rPr lang="en-GB" sz="2400" dirty="0">
                <a:solidFill>
                  <a:srgbClr val="FF0000"/>
                </a:solidFill>
              </a:rPr>
              <a:t>so for triangle OAC,</a:t>
            </a:r>
          </a:p>
          <a:p>
            <a:r>
              <a:rPr lang="en-GB" sz="2400" dirty="0">
                <a:solidFill>
                  <a:srgbClr val="FF0000"/>
                </a:solidFill>
              </a:rPr>
              <a:t>	 𝑎 + 𝑏 + 50 ̊  	= 180 ̊ </a:t>
            </a:r>
          </a:p>
          <a:p>
            <a:r>
              <a:rPr lang="en-GB" sz="2400" dirty="0">
                <a:solidFill>
                  <a:srgbClr val="FF0000"/>
                </a:solidFill>
              </a:rPr>
              <a:t>				 𝑏 	= 180 ̊  − 50 ̊  − 𝑎</a:t>
            </a:r>
          </a:p>
          <a:p>
            <a:r>
              <a:rPr lang="en-GB" sz="2400" dirty="0">
                <a:solidFill>
                  <a:srgbClr val="FF0000"/>
                </a:solidFill>
              </a:rPr>
              <a:t>				 𝑏 	= 80 ̊ 	(as 𝑎 = 50 ̊ 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2275869" y="3035203"/>
                <a:ext cx="5661953" cy="156966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Since AB is a diameter of the circle, the angle ACB is a right angle, so</a:t>
                </a:r>
              </a:p>
              <a:p>
                <a:r>
                  <a:rPr lang="en-GB" sz="2400" dirty="0">
                    <a:solidFill>
                      <a:srgbClr val="FF0000"/>
                    </a:solidFill>
                  </a:rPr>
                  <a:t>𝑎 + 20 ̊  +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= 90 ̊ </a:t>
                </a:r>
              </a:p>
              <a:p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= 90 ̊  − 20 ̊  − 50 ̊  = 20 ̊ </a:t>
                </a: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75869" y="3035203"/>
                <a:ext cx="5661953" cy="1569660"/>
              </a:xfrm>
              <a:prstGeom prst="rect">
                <a:avLst/>
              </a:prstGeom>
              <a:blipFill rotWithShape="0">
                <a:blip r:embed="rId4"/>
                <a:stretch>
                  <a:fillRect l="-1615" t="-2724" r="-108" b="-85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/>
              <p:cNvSpPr/>
              <p:nvPr/>
            </p:nvSpPr>
            <p:spPr>
              <a:xfrm>
                <a:off x="2249190" y="4604863"/>
                <a:ext cx="9577064" cy="830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Angle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and angle OAC are angles in the same segment, so</a:t>
                </a:r>
              </a:p>
              <a:p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= angle OAC = 50 ̊ </a:t>
                </a:r>
              </a:p>
            </p:txBody>
          </p:sp>
        </mc:Choice>
        <mc:Fallback xmlns=""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49190" y="4604863"/>
                <a:ext cx="9577064" cy="830997"/>
              </a:xfrm>
              <a:prstGeom prst="rect">
                <a:avLst/>
              </a:prstGeom>
              <a:blipFill rotWithShape="1">
                <a:blip r:embed="rId5"/>
                <a:stretch>
                  <a:fillRect l="-1018" t="-5109" b="-1605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2228453" y="5420694"/>
                <a:ext cx="9506627" cy="12003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/>
                <a:r>
                  <a:rPr lang="en-GB" sz="2400" dirty="0">
                    <a:solidFill>
                      <a:srgbClr val="FF0000"/>
                    </a:solidFill>
                  </a:rPr>
                  <a:t>Angle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𝑒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is drawn on the same arc as the angle at the centre, AOC, so 𝑏 = 2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𝑒</m:t>
                    </m:r>
                  </m:oMath>
                </a14:m>
                <a:endParaRPr lang="en-GB" sz="2400" dirty="0">
                  <a:solidFill>
                    <a:srgbClr val="FF0000"/>
                  </a:solidFill>
                </a:endParaRPr>
              </a:p>
              <a:p>
                <a:pPr lvl="0"/>
                <a:r>
                  <a:rPr lang="en-GB" sz="2400" dirty="0">
                    <a:solidFill>
                      <a:srgbClr val="FF0000"/>
                    </a:solidFill>
                  </a:rPr>
                  <a:t>						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𝑒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= ½ 𝑏 = 40 ̊ </a:t>
                </a:r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28453" y="5420694"/>
                <a:ext cx="9506627" cy="1200329"/>
              </a:xfrm>
              <a:prstGeom prst="rect">
                <a:avLst/>
              </a:prstGeom>
              <a:blipFill rotWithShape="0">
                <a:blip r:embed="rId6"/>
                <a:stretch>
                  <a:fillRect l="-1026" t="-3553" b="-1116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88086" y="1124423"/>
            <a:ext cx="3346994" cy="3139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521961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6" grpId="0"/>
      <p:bldP spid="17" grpId="0" build="p"/>
      <p:bldP spid="1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Angles and Circles 2: Examples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=""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3012"/>
            <a:ext cx="220726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Angles, Circles and Tangents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2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8" name="TextBox 1"/>
          <p:cNvSpPr txBox="1">
            <a:spLocks noChangeArrowheads="1"/>
          </p:cNvSpPr>
          <p:nvPr/>
        </p:nvSpPr>
        <p:spPr bwMode="auto">
          <a:xfrm>
            <a:off x="2204027" y="2112817"/>
            <a:ext cx="2620475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400" b="1" dirty="0"/>
              <a:t>Solution</a:t>
            </a:r>
          </a:p>
        </p:txBody>
      </p:sp>
      <p:sp>
        <p:nvSpPr>
          <p:cNvPr id="6" name="Rectangle 5"/>
          <p:cNvSpPr/>
          <p:nvPr/>
        </p:nvSpPr>
        <p:spPr>
          <a:xfrm>
            <a:off x="2207260" y="990176"/>
            <a:ext cx="540927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In the diagram the chords AB and CD are parallel. Prove that the triangles ABE and DEC are isosceles.</a:t>
            </a:r>
            <a:endParaRPr lang="en-GB" dirty="0"/>
          </a:p>
        </p:txBody>
      </p:sp>
      <p:sp>
        <p:nvSpPr>
          <p:cNvPr id="13" name="Rectangle 12"/>
          <p:cNvSpPr/>
          <p:nvPr/>
        </p:nvSpPr>
        <p:spPr>
          <a:xfrm>
            <a:off x="2236054" y="2503491"/>
            <a:ext cx="55013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Angles 𝑎 and BDC are angles in the same segment, so angle BDC = 𝑎</a:t>
            </a:r>
          </a:p>
        </p:txBody>
      </p:sp>
      <p:sp>
        <p:nvSpPr>
          <p:cNvPr id="11" name="TextBox 1"/>
          <p:cNvSpPr txBox="1">
            <a:spLocks noChangeArrowheads="1"/>
          </p:cNvSpPr>
          <p:nvPr/>
        </p:nvSpPr>
        <p:spPr bwMode="auto">
          <a:xfrm>
            <a:off x="2204027" y="619792"/>
            <a:ext cx="2620475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400" b="1" dirty="0"/>
              <a:t>Example 5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236902" y="4521247"/>
            <a:ext cx="840956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2400" dirty="0">
                <a:solidFill>
                  <a:srgbClr val="FF0000"/>
                </a:solidFill>
              </a:rPr>
              <a:t>Hence in triangle DEC, the base angles at C and D are equal, so the triangle is isosceles.</a:t>
            </a:r>
            <a:endParaRPr lang="en-GB" b="1" dirty="0">
              <a:solidFill>
                <a:srgbClr val="FF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12224" y="885604"/>
            <a:ext cx="3384376" cy="3446474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2236054" y="3289288"/>
            <a:ext cx="574118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Since AB and DC are parallel, angles 𝑎 and ACD are equal alternate angles</a:t>
            </a:r>
          </a:p>
        </p:txBody>
      </p:sp>
      <p:sp>
        <p:nvSpPr>
          <p:cNvPr id="5" name="Rectangle 4"/>
          <p:cNvSpPr/>
          <p:nvPr/>
        </p:nvSpPr>
        <p:spPr>
          <a:xfrm>
            <a:off x="3179940" y="4059582"/>
            <a:ext cx="45574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angle ACD = 𝑎 = angle BDC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236054" y="5329923"/>
            <a:ext cx="980269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2400" dirty="0">
                <a:solidFill>
                  <a:srgbClr val="FF0000"/>
                </a:solidFill>
              </a:rPr>
              <a:t>The angle at B, angle ABD, equals the angle at C, angle ACD, because they are angles in the same segment:</a:t>
            </a:r>
          </a:p>
          <a:p>
            <a:pPr lvl="0"/>
            <a:r>
              <a:rPr lang="en-GB" sz="2400" dirty="0" smtClean="0">
                <a:solidFill>
                  <a:srgbClr val="FF0000"/>
                </a:solidFill>
              </a:rPr>
              <a:t>            angle </a:t>
            </a:r>
            <a:r>
              <a:rPr lang="en-GB" sz="2400" dirty="0">
                <a:solidFill>
                  <a:srgbClr val="FF0000"/>
                </a:solidFill>
              </a:rPr>
              <a:t>ABD = angle ACD = 𝑎</a:t>
            </a:r>
          </a:p>
          <a:p>
            <a:pPr lvl="0"/>
            <a:r>
              <a:rPr lang="en-GB" sz="2400" dirty="0">
                <a:solidFill>
                  <a:srgbClr val="FF0000"/>
                </a:solidFill>
              </a:rPr>
              <a:t>Hence triangle ABE is isosceles, since the angles at A and B are equal.</a:t>
            </a:r>
            <a:endParaRPr lang="en-GB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163128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6" grpId="0"/>
      <p:bldP spid="13" grpId="0"/>
      <p:bldP spid="11" grpId="0"/>
      <p:bldP spid="17" grpId="0"/>
      <p:bldP spid="15" grpId="0"/>
      <p:bldP spid="5" grpId="0"/>
      <p:bldP spid="18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Angles and Circles 2: Fitness Check 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=""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6632"/>
            <a:ext cx="220726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Angles, Circles and Tangents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2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8" name="TextBox 1"/>
          <p:cNvSpPr txBox="1">
            <a:spLocks noChangeArrowheads="1"/>
          </p:cNvSpPr>
          <p:nvPr/>
        </p:nvSpPr>
        <p:spPr bwMode="auto">
          <a:xfrm>
            <a:off x="2423592" y="5329950"/>
            <a:ext cx="163416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400" b="1" dirty="0"/>
              <a:t>Solutions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4295800" y="5394431"/>
                <a:ext cx="8240364" cy="135421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spcAft>
                    <a:spcPts val="600"/>
                  </a:spcAft>
                </a:pPr>
                <a:r>
                  <a:rPr lang="en-GB" sz="2400" dirty="0"/>
                  <a:t>1)  </a:t>
                </a:r>
                <a:r>
                  <a:rPr lang="en-GB" sz="2400" dirty="0">
                    <a:solidFill>
                      <a:srgbClr val="FF0000"/>
                    </a:solidFill>
                  </a:rPr>
                  <a:t>𝑎 = 30˚ </a:t>
                </a:r>
                <a:r>
                  <a:rPr lang="en-GB" sz="2400" dirty="0"/>
                  <a:t>	</a:t>
                </a:r>
              </a:p>
              <a:p>
                <a:pPr>
                  <a:spcAft>
                    <a:spcPts val="600"/>
                  </a:spcAft>
                </a:pPr>
                <a:r>
                  <a:rPr lang="en-GB" sz="2400" dirty="0"/>
                  <a:t>2)  </a:t>
                </a:r>
                <a:r>
                  <a:rPr lang="en-GB" sz="2400" dirty="0">
                    <a:solidFill>
                      <a:srgbClr val="FF0000"/>
                    </a:solidFill>
                  </a:rPr>
                  <a:t>𝑥 =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= 43˚ 	</a:t>
                </a:r>
              </a:p>
              <a:p>
                <a:pPr>
                  <a:spcAft>
                    <a:spcPts val="600"/>
                  </a:spcAft>
                </a:pPr>
                <a:r>
                  <a:rPr lang="en-GB" sz="2400" dirty="0"/>
                  <a:t>3)  </a:t>
                </a:r>
                <a:r>
                  <a:rPr lang="en-GB" sz="2400" dirty="0">
                    <a:solidFill>
                      <a:srgbClr val="FF0000"/>
                    </a:solidFill>
                  </a:rPr>
                  <a:t>𝑎 = </a:t>
                </a:r>
                <a:r>
                  <a:rPr lang="pl-PL" sz="2400" dirty="0">
                    <a:solidFill>
                      <a:srgbClr val="FF0000"/>
                    </a:solidFill>
                  </a:rPr>
                  <a:t>27 ̊, </a:t>
                </a:r>
                <a:r>
                  <a:rPr lang="en-GB" sz="2400" dirty="0">
                    <a:solidFill>
                      <a:srgbClr val="FF0000"/>
                    </a:solidFill>
                  </a:rPr>
                  <a:t>𝑏</a:t>
                </a:r>
                <a:r>
                  <a:rPr lang="pl-PL" sz="2400" dirty="0">
                    <a:solidFill>
                      <a:srgbClr val="FF0000"/>
                    </a:solidFill>
                  </a:rPr>
                  <a:t> = 126 ̊,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pl-PL" sz="2400" dirty="0">
                    <a:solidFill>
                      <a:srgbClr val="FF0000"/>
                    </a:solidFill>
                  </a:rPr>
                  <a:t> = 63 ̊</a:t>
                </a:r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95800" y="5394431"/>
                <a:ext cx="8240364" cy="1354217"/>
              </a:xfrm>
              <a:prstGeom prst="rect">
                <a:avLst/>
              </a:prstGeom>
              <a:blipFill>
                <a:blip r:embed="rId4"/>
                <a:stretch>
                  <a:fillRect l="-1077" t="-3738" b="-84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ectangle 11"/>
          <p:cNvSpPr/>
          <p:nvPr/>
        </p:nvSpPr>
        <p:spPr>
          <a:xfrm>
            <a:off x="2301600" y="633119"/>
            <a:ext cx="955504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sz="2400" dirty="0">
                <a:solidFill>
                  <a:srgbClr val="FF0000"/>
                </a:solidFill>
              </a:rPr>
              <a:t>Here are some questions to check your progress; there are more practice questions if needed.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207260" y="2274258"/>
            <a:ext cx="95550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1)							2)							 3)		</a:t>
            </a:r>
            <a:endParaRPr lang="en-GB" dirty="0"/>
          </a:p>
        </p:txBody>
      </p:sp>
      <p:sp>
        <p:nvSpPr>
          <p:cNvPr id="15" name="Rectangle 14"/>
          <p:cNvSpPr/>
          <p:nvPr/>
        </p:nvSpPr>
        <p:spPr>
          <a:xfrm>
            <a:off x="2301600" y="1463569"/>
            <a:ext cx="969905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Find the angles marked with a letter in each of the following diagrams. In each case the centre of the circle is marked O.</a:t>
            </a:r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85866" y="2592204"/>
            <a:ext cx="2772208" cy="267094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59033" y="2596543"/>
            <a:ext cx="2805619" cy="266660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26708" y="2596154"/>
            <a:ext cx="2735592" cy="2685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095386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  <p:bldP spid="15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Angles and Circles 2: Fitness Check 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=""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6632"/>
            <a:ext cx="220726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Angles, Circles and Tangents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2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8" name="TextBox 1"/>
          <p:cNvSpPr txBox="1">
            <a:spLocks noChangeArrowheads="1"/>
          </p:cNvSpPr>
          <p:nvPr/>
        </p:nvSpPr>
        <p:spPr bwMode="auto">
          <a:xfrm>
            <a:off x="2301600" y="5560615"/>
            <a:ext cx="163416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400" b="1" dirty="0"/>
              <a:t>Solutions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329420" y="6165304"/>
            <a:ext cx="693493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4) </a:t>
            </a:r>
            <a:r>
              <a:rPr lang="en-GB" sz="2400" dirty="0">
                <a:solidFill>
                  <a:srgbClr val="FF0000"/>
                </a:solidFill>
              </a:rPr>
              <a:t>𝑎 = 75 ̊, 𝑏 = 100 ̊ 	</a:t>
            </a:r>
            <a:r>
              <a:rPr lang="en-GB" sz="2400" dirty="0"/>
              <a:t>5) </a:t>
            </a:r>
            <a:r>
              <a:rPr lang="en-GB" sz="2400" dirty="0">
                <a:solidFill>
                  <a:srgbClr val="FF0000"/>
                </a:solidFill>
              </a:rPr>
              <a:t>𝑎</a:t>
            </a:r>
            <a:r>
              <a:rPr lang="pt-BR" sz="2400" dirty="0">
                <a:solidFill>
                  <a:srgbClr val="FF0000"/>
                </a:solidFill>
              </a:rPr>
              <a:t> = 32.5 ̊, </a:t>
            </a:r>
            <a:r>
              <a:rPr lang="en-GB" sz="2400" dirty="0">
                <a:solidFill>
                  <a:srgbClr val="FF0000"/>
                </a:solidFill>
              </a:rPr>
              <a:t>𝑏</a:t>
            </a:r>
            <a:r>
              <a:rPr lang="pt-BR" sz="2400" dirty="0">
                <a:solidFill>
                  <a:srgbClr val="FF0000"/>
                </a:solidFill>
              </a:rPr>
              <a:t> = 147.5 ̊</a:t>
            </a:r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301600" y="633119"/>
            <a:ext cx="955504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sz="2400" dirty="0">
                <a:solidFill>
                  <a:srgbClr val="FF0000"/>
                </a:solidFill>
              </a:rPr>
              <a:t>Here are some questions to check your progress; there are more practice questions if needed.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207260" y="2274258"/>
            <a:ext cx="95550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4)										    5)		</a:t>
            </a:r>
            <a:endParaRPr lang="en-GB" dirty="0"/>
          </a:p>
        </p:txBody>
      </p:sp>
      <p:sp>
        <p:nvSpPr>
          <p:cNvPr id="15" name="Rectangle 14"/>
          <p:cNvSpPr/>
          <p:nvPr/>
        </p:nvSpPr>
        <p:spPr>
          <a:xfrm>
            <a:off x="2301600" y="1463569"/>
            <a:ext cx="969905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Find the angles marked with a letter in each of the following diagrams. In each case the centre of the circle is marked O.</a:t>
            </a:r>
            <a:endParaRPr lang="en-GB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60274" y="2602527"/>
            <a:ext cx="3989324" cy="270472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36160" y="2602527"/>
            <a:ext cx="3576890" cy="2744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260645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3" grpId="0"/>
      <p:bldP spid="11" grpId="0"/>
      <p:bldP spid="15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2: Review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4347" y="3305845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4347" y="3305845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=""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6632"/>
            <a:ext cx="220726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Angles, Circles and Tangents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2</a:t>
            </a:r>
          </a:p>
        </p:txBody>
      </p:sp>
      <p:sp>
        <p:nvSpPr>
          <p:cNvPr id="9" name="TextBox 1">
            <a:extLst>
              <a:ext uri="{FF2B5EF4-FFF2-40B4-BE49-F238E27FC236}">
                <a16:creationId xmlns="" xmlns:a16="http://schemas.microsoft.com/office/drawing/2014/main" id="{E7CC74F8-45F4-7F42-8935-A4038D39D3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260" y="976457"/>
            <a:ext cx="998474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have completed the </a:t>
            </a:r>
            <a:r>
              <a:rPr lang="en-US" altLang="en-US" sz="2400" b="1" dirty="0"/>
              <a:t>second Section.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680F8782-DF76-DB40-940C-99195A3852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20335" y="1923170"/>
            <a:ext cx="801386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00B050"/>
                </a:solidFill>
              </a:rPr>
              <a:t>If you have completed and understood this section, </a:t>
            </a:r>
            <a:r>
              <a:rPr lang="en-US" altLang="en-US" sz="2400" b="1" dirty="0">
                <a:solidFill>
                  <a:srgbClr val="00B050"/>
                </a:solidFill>
              </a:rPr>
              <a:t>click</a:t>
            </a:r>
            <a:r>
              <a:rPr lang="en-US" altLang="en-US" sz="2400" dirty="0">
                <a:solidFill>
                  <a:srgbClr val="00B050"/>
                </a:solidFill>
              </a:rPr>
              <a:t> to start the </a:t>
            </a:r>
            <a:r>
              <a:rPr lang="en-US" altLang="en-US" sz="2400" b="1" dirty="0">
                <a:solidFill>
                  <a:srgbClr val="00B050"/>
                </a:solidFill>
              </a:rPr>
              <a:t>next Section</a:t>
            </a:r>
          </a:p>
        </p:txBody>
      </p:sp>
      <p:sp>
        <p:nvSpPr>
          <p:cNvPr id="11" name="TextBox 2">
            <a:extLst>
              <a:ext uri="{FF2B5EF4-FFF2-40B4-BE49-F238E27FC236}">
                <a16:creationId xmlns="" xmlns:a16="http://schemas.microsoft.com/office/drawing/2014/main" id="{FAF980D4-9FE7-4A48-9CE0-B03EBFC370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61990" y="3108133"/>
            <a:ext cx="753055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FFC000"/>
                </a:solidFill>
              </a:rPr>
              <a:t>If you need more examples and interactive practice, press </a:t>
            </a:r>
            <a:r>
              <a:rPr lang="en-US" altLang="en-US" sz="2400" b="1" dirty="0">
                <a:solidFill>
                  <a:srgbClr val="FFC000"/>
                </a:solidFill>
              </a:rPr>
              <a:t>here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61145AA3-138E-F040-BCA6-F2E25BC375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77150" y="4581128"/>
            <a:ext cx="7300232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might also find it helpful to look at:</a:t>
            </a:r>
            <a:endParaRPr lang="en-US" altLang="en-US" sz="2400" b="1" dirty="0">
              <a:solidFill>
                <a:srgbClr val="FF0000"/>
              </a:solidFill>
            </a:endParaRPr>
          </a:p>
          <a:p>
            <a:pPr algn="ctr"/>
            <a:endParaRPr lang="en-US" altLang="en-US" sz="2400" dirty="0">
              <a:solidFill>
                <a:srgbClr val="FF0000"/>
              </a:solidFill>
            </a:endParaRPr>
          </a:p>
          <a:p>
            <a:pPr algn="ctr"/>
            <a:r>
              <a:rPr lang="en-US" altLang="en-US" sz="2400" b="1" dirty="0">
                <a:solidFill>
                  <a:srgbClr val="FF0000"/>
                </a:solidFill>
              </a:rPr>
              <a:t>   Essential Information:</a:t>
            </a:r>
            <a:r>
              <a:rPr lang="en-US" altLang="en-US" sz="2400" dirty="0">
                <a:solidFill>
                  <a:srgbClr val="FF0000"/>
                </a:solidFill>
              </a:rPr>
              <a:t> press </a:t>
            </a:r>
            <a:r>
              <a:rPr lang="en-US" altLang="en-US" sz="2400" b="1" dirty="0">
                <a:solidFill>
                  <a:srgbClr val="FF0000"/>
                </a:solidFill>
              </a:rPr>
              <a:t>here</a:t>
            </a:r>
          </a:p>
          <a:p>
            <a:pPr algn="ctr"/>
            <a:endParaRPr lang="en-US" alt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178884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US" sz="2800" b="1" dirty="0"/>
              <a:t>Circles and Tangents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=""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84221"/>
            <a:ext cx="220726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Angles, Circles and Tangents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3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279422" y="740978"/>
            <a:ext cx="705693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Three further important results are now presented.</a:t>
            </a:r>
          </a:p>
        </p:txBody>
      </p:sp>
      <p:sp>
        <p:nvSpPr>
          <p:cNvPr id="6" name="Rectangle 5"/>
          <p:cNvSpPr/>
          <p:nvPr/>
        </p:nvSpPr>
        <p:spPr>
          <a:xfrm>
            <a:off x="2279422" y="1164585"/>
            <a:ext cx="146706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GB" sz="2400" b="1" dirty="0">
                <a:solidFill>
                  <a:prstClr val="black"/>
                </a:solidFill>
              </a:rPr>
              <a:t>Result 8 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279422" y="1561549"/>
            <a:ext cx="998474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If two tangents are drawn from a point T to a circle with centre O, and 	P and R are the points of contact of the tangents with the circle, then, using symmetry,</a:t>
            </a:r>
          </a:p>
        </p:txBody>
      </p:sp>
      <p:sp>
        <p:nvSpPr>
          <p:cNvPr id="9" name="Rectangle 8"/>
          <p:cNvSpPr/>
          <p:nvPr/>
        </p:nvSpPr>
        <p:spPr>
          <a:xfrm>
            <a:off x="2264216" y="3416300"/>
            <a:ext cx="4023858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>
              <a:buAutoNum type="alphaLcParenBoth"/>
            </a:pPr>
            <a:r>
              <a:rPr lang="en-GB" sz="2400" dirty="0"/>
              <a:t>PT = RT</a:t>
            </a:r>
          </a:p>
          <a:p>
            <a:pPr marL="457200" indent="-457200">
              <a:buAutoNum type="alphaLcParenBoth"/>
            </a:pPr>
            <a:endParaRPr lang="en-GB" sz="2400" dirty="0"/>
          </a:p>
          <a:p>
            <a:r>
              <a:rPr lang="en-GB" sz="2400" dirty="0"/>
              <a:t>(b) Triangles TPO and TRO </a:t>
            </a:r>
          </a:p>
          <a:p>
            <a:r>
              <a:rPr lang="en-GB" sz="2400" dirty="0"/>
              <a:t>      are congruent*</a:t>
            </a:r>
            <a:endParaRPr lang="en-GB" sz="2400" dirty="0">
              <a:solidFill>
                <a:prstClr val="black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24848" y="2500675"/>
            <a:ext cx="5434494" cy="319089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36BC321B-37FB-C44B-9C4A-BE2326F1C855}"/>
              </a:ext>
            </a:extLst>
          </p:cNvPr>
          <p:cNvSpPr txBox="1"/>
          <p:nvPr/>
        </p:nvSpPr>
        <p:spPr>
          <a:xfrm>
            <a:off x="2639616" y="5918120"/>
            <a:ext cx="87129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* Congruent shapes are identical; that is, corresponding angles are equal   </a:t>
            </a:r>
          </a:p>
          <a:p>
            <a:r>
              <a:rPr lang="en-US" dirty="0">
                <a:solidFill>
                  <a:srgbClr val="0070C0"/>
                </a:solidFill>
              </a:rPr>
              <a:t>  and corresponding sides are equal</a:t>
            </a:r>
          </a:p>
        </p:txBody>
      </p:sp>
    </p:spTree>
    <p:extLst>
      <p:ext uri="{BB962C8B-B14F-4D97-AF65-F5344CB8AC3E}">
        <p14:creationId xmlns:p14="http://schemas.microsoft.com/office/powerpoint/2010/main" val="26564558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1" grpId="0"/>
      <p:bldP spid="9" grpId="0"/>
      <p:bldP spid="4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US" sz="2800" b="1" dirty="0"/>
              <a:t>Circles and Tangents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=""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4811" y="122354"/>
            <a:ext cx="220726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Angles, Circles and Tangents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3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207260" y="630186"/>
            <a:ext cx="146706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GB" sz="2400" b="1" dirty="0">
                <a:solidFill>
                  <a:prstClr val="black"/>
                </a:solidFill>
              </a:rPr>
              <a:t>Result 9 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207260" y="1068806"/>
            <a:ext cx="998474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The angle between a tangent and a chord equals an angle at the circumference subtended by the same chord;</a:t>
            </a:r>
          </a:p>
        </p:txBody>
      </p:sp>
      <p:sp>
        <p:nvSpPr>
          <p:cNvPr id="9" name="Rectangle 8"/>
          <p:cNvSpPr/>
          <p:nvPr/>
        </p:nvSpPr>
        <p:spPr>
          <a:xfrm>
            <a:off x="2523983" y="5725448"/>
            <a:ext cx="928632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This is known as the </a:t>
            </a:r>
            <a:r>
              <a:rPr lang="en-GB" sz="2400" i="1" dirty="0"/>
              <a:t>alternate segment theorem </a:t>
            </a:r>
            <a:r>
              <a:rPr lang="en-GB" sz="2400" dirty="0"/>
              <a:t>and needs a proof, as it is not obviously true!</a:t>
            </a:r>
            <a:endParaRPr lang="en-GB" sz="2400" dirty="0">
              <a:solidFill>
                <a:prstClr val="black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56040" y="2132856"/>
            <a:ext cx="4953784" cy="337455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473140" y="3210867"/>
            <a:ext cx="359746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GB" sz="2400" dirty="0">
                <a:solidFill>
                  <a:prstClr val="black"/>
                </a:solidFill>
              </a:rPr>
              <a:t>e.g. 𝑎</a:t>
            </a:r>
            <a:r>
              <a:rPr lang="en-GB" sz="2400" i="1" dirty="0">
                <a:solidFill>
                  <a:prstClr val="black"/>
                </a:solidFill>
              </a:rPr>
              <a:t> </a:t>
            </a:r>
            <a:r>
              <a:rPr lang="en-GB" sz="2400" dirty="0">
                <a:solidFill>
                  <a:prstClr val="black"/>
                </a:solidFill>
              </a:rPr>
              <a:t>= 𝑏</a:t>
            </a:r>
            <a:r>
              <a:rPr lang="en-GB" sz="2400" i="1" dirty="0">
                <a:solidFill>
                  <a:prstClr val="black"/>
                </a:solidFill>
              </a:rPr>
              <a:t> </a:t>
            </a:r>
            <a:r>
              <a:rPr lang="en-GB" sz="2400" dirty="0">
                <a:solidFill>
                  <a:prstClr val="black"/>
                </a:solidFill>
              </a:rPr>
              <a:t>in the diagram.</a:t>
            </a:r>
          </a:p>
        </p:txBody>
      </p:sp>
    </p:spTree>
    <p:extLst>
      <p:ext uri="{BB962C8B-B14F-4D97-AF65-F5344CB8AC3E}">
        <p14:creationId xmlns:p14="http://schemas.microsoft.com/office/powerpoint/2010/main" val="344616354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9" grpId="0"/>
      <p:bldP spid="5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US" sz="2800" b="1" dirty="0"/>
              <a:t>Circles and Tangents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=""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2910" y="99309"/>
            <a:ext cx="220726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Angles, Circles and Tangents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3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216066" y="607141"/>
            <a:ext cx="107273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GB" sz="2400" b="1" dirty="0">
                <a:solidFill>
                  <a:prstClr val="black"/>
                </a:solidFill>
              </a:rPr>
              <a:t>Proof 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340200" y="1074587"/>
            <a:ext cx="38633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We need to show that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2245360" y="3900297"/>
                <a:ext cx="6370919" cy="830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2400" dirty="0"/>
                  <a:t>Now,</a:t>
                </a:r>
              </a:p>
              <a:p>
                <a:r>
                  <a:rPr lang="en-GB" sz="2400" dirty="0"/>
                  <a:t>angle PSR = angle PQR 	=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400" dirty="0"/>
                  <a:t> ̊ , say</a:t>
                </a:r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45360" y="3900297"/>
                <a:ext cx="6370919" cy="830997"/>
              </a:xfrm>
              <a:prstGeom prst="rect">
                <a:avLst/>
              </a:prstGeom>
              <a:blipFill rotWithShape="0">
                <a:blip r:embed="rId4"/>
                <a:stretch>
                  <a:fillRect l="-1435" t="-5147" b="-1691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4"/>
          <p:cNvSpPr/>
          <p:nvPr/>
        </p:nvSpPr>
        <p:spPr>
          <a:xfrm>
            <a:off x="2245360" y="3119107"/>
            <a:ext cx="4596195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/>
              <a:t>We know that angle SRP = 90 ̊ </a:t>
            </a:r>
          </a:p>
          <a:p>
            <a:r>
              <a:rPr lang="en-GB" sz="2400" dirty="0"/>
              <a:t>since PS is a diameter.</a:t>
            </a:r>
            <a:endParaRPr lang="en-GB" sz="2400" dirty="0">
              <a:solidFill>
                <a:prstClr val="black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44072" y="990280"/>
            <a:ext cx="4792302" cy="323326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212465" y="2224324"/>
            <a:ext cx="417156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2400" dirty="0">
                <a:solidFill>
                  <a:prstClr val="black"/>
                </a:solidFill>
              </a:rPr>
              <a:t>Construct the diameter POS, as shown.</a:t>
            </a:r>
          </a:p>
        </p:txBody>
      </p:sp>
      <p:sp>
        <p:nvSpPr>
          <p:cNvPr id="8" name="Rectangle 7"/>
          <p:cNvSpPr/>
          <p:nvPr/>
        </p:nvSpPr>
        <p:spPr>
          <a:xfrm>
            <a:off x="2712648" y="1587281"/>
            <a:ext cx="349089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GB" sz="2400" dirty="0">
                <a:solidFill>
                  <a:prstClr val="black"/>
                </a:solidFill>
              </a:rPr>
              <a:t>angle RPT = angle PQR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2210794" y="5382221"/>
                <a:ext cx="9286321" cy="12003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2400" dirty="0"/>
                  <a:t>But,</a:t>
                </a:r>
              </a:p>
              <a:p>
                <a:r>
                  <a:rPr lang="da-DK" sz="2400" dirty="0"/>
                  <a:t>angle RPT = 90</a:t>
                </a:r>
                <a:r>
                  <a:rPr lang="en-GB" sz="2400" dirty="0"/>
                  <a:t> ̊  </a:t>
                </a:r>
                <a:r>
                  <a:rPr lang="da-DK" sz="2400" dirty="0"/>
                  <a:t>− (angle SPR)</a:t>
                </a:r>
              </a:p>
              <a:p>
                <a:r>
                  <a:rPr lang="en-GB" sz="2400" dirty="0"/>
                  <a:t>= 90 ̊ − (90 ̊ −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400" dirty="0"/>
                  <a:t> ̊ ) =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400" dirty="0"/>
                  <a:t> ̊  = angle PQR,		as required</a:t>
                </a:r>
                <a:endParaRPr lang="en-GB" sz="24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10794" y="5382221"/>
                <a:ext cx="9286321" cy="1200329"/>
              </a:xfrm>
              <a:prstGeom prst="rect">
                <a:avLst/>
              </a:prstGeom>
              <a:blipFill rotWithShape="0">
                <a:blip r:embed="rId6"/>
                <a:stretch>
                  <a:fillRect l="-1051" t="-3553" b="-1116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2245360" y="4681487"/>
                <a:ext cx="6096000" cy="830997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 lvl="0"/>
                <a:r>
                  <a:rPr lang="en-GB" sz="2400" dirty="0">
                    <a:solidFill>
                      <a:prstClr val="black"/>
                    </a:solidFill>
                  </a:rPr>
                  <a:t>	So,		 </a:t>
                </a:r>
                <a:r>
                  <a:rPr lang="da-DK" sz="2400" dirty="0">
                    <a:solidFill>
                      <a:prstClr val="black"/>
                    </a:solidFill>
                  </a:rPr>
                  <a:t>angle SPR 	= 180</a:t>
                </a:r>
                <a:r>
                  <a:rPr lang="en-GB" sz="2400" dirty="0">
                    <a:solidFill>
                      <a:prstClr val="black"/>
                    </a:solidFill>
                  </a:rPr>
                  <a:t> ̊ </a:t>
                </a:r>
                <a:r>
                  <a:rPr lang="da-DK" sz="2400" dirty="0">
                    <a:solidFill>
                      <a:prstClr val="black"/>
                    </a:solidFill>
                  </a:rPr>
                  <a:t>− 90</a:t>
                </a:r>
                <a:r>
                  <a:rPr lang="en-GB" sz="2400" dirty="0">
                    <a:solidFill>
                      <a:prstClr val="black"/>
                    </a:solidFill>
                  </a:rPr>
                  <a:t> ̊ </a:t>
                </a:r>
                <a:r>
                  <a:rPr lang="da-DK" sz="2400" dirty="0">
                    <a:solidFill>
                      <a:prstClr val="black"/>
                    </a:solidFill>
                  </a:rPr>
                  <a:t> −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>
                    <a:solidFill>
                      <a:prstClr val="black"/>
                    </a:solidFill>
                  </a:rPr>
                  <a:t>								= 90 ̊ −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400" dirty="0">
                    <a:solidFill>
                      <a:prstClr val="black"/>
                    </a:solidFill>
                  </a:rPr>
                  <a:t> ̊ </a:t>
                </a:r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45360" y="4681487"/>
                <a:ext cx="6096000" cy="830997"/>
              </a:xfrm>
              <a:prstGeom prst="rect">
                <a:avLst/>
              </a:prstGeom>
              <a:blipFill rotWithShape="0">
                <a:blip r:embed="rId7"/>
                <a:stretch>
                  <a:fillRect t="-5147" b="-1691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2688497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9" grpId="0"/>
      <p:bldP spid="5" grpId="0"/>
      <p:bldP spid="3" grpId="0"/>
      <p:bldP spid="8" grpId="0"/>
      <p:bldP spid="14" grpId="0"/>
      <p:bldP spid="10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US" sz="2800" b="1" dirty="0"/>
              <a:t>Circles and Tangents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=""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2354"/>
            <a:ext cx="220726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Angles, Circles and Tangents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3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207260" y="630186"/>
            <a:ext cx="163859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GB" sz="2400" b="1" dirty="0">
                <a:solidFill>
                  <a:prstClr val="black"/>
                </a:solidFill>
              </a:rPr>
              <a:t>Result 10 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207260" y="1068806"/>
            <a:ext cx="597628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For any two intersecting chords, as shown,</a:t>
            </a:r>
          </a:p>
        </p:txBody>
      </p:sp>
      <p:sp>
        <p:nvSpPr>
          <p:cNvPr id="9" name="Rectangle 8"/>
          <p:cNvSpPr/>
          <p:nvPr/>
        </p:nvSpPr>
        <p:spPr>
          <a:xfrm>
            <a:off x="10228698" y="5341262"/>
            <a:ext cx="195535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as required.</a:t>
            </a:r>
            <a:endParaRPr lang="en-GB" sz="2400" dirty="0">
              <a:solidFill>
                <a:prstClr val="black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305755" y="2833703"/>
            <a:ext cx="5442516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/>
              <a:t>In triangles</a:t>
            </a:r>
            <a:r>
              <a:rPr lang="en-GB" sz="2400" dirty="0">
                <a:latin typeface="+mj-lt"/>
              </a:rPr>
              <a:t> </a:t>
            </a:r>
            <a:r>
              <a:rPr lang="en-GB" sz="2400" dirty="0">
                <a:latin typeface="+mj-lt"/>
                <a:cs typeface="Times New Roman" panose="02020603050405020304" pitchFamily="18" charset="0"/>
              </a:rPr>
              <a:t>AXB</a:t>
            </a:r>
            <a:r>
              <a:rPr lang="en-GB" sz="2400" dirty="0">
                <a:latin typeface="+mj-lt"/>
              </a:rPr>
              <a:t> </a:t>
            </a:r>
            <a:r>
              <a:rPr lang="en-GB" sz="2400" dirty="0"/>
              <a:t>and </a:t>
            </a:r>
            <a:r>
              <a:rPr lang="en-GB" sz="2400" dirty="0">
                <a:latin typeface="+mj-lt"/>
                <a:cs typeface="Times New Roman" panose="02020603050405020304" pitchFamily="18" charset="0"/>
              </a:rPr>
              <a:t>DXC</a:t>
            </a:r>
            <a:r>
              <a:rPr lang="en-GB" sz="2400" dirty="0"/>
              <a:t>,</a:t>
            </a:r>
          </a:p>
          <a:p>
            <a:r>
              <a:rPr lang="en-GB" sz="2400" dirty="0"/>
              <a:t>angle </a:t>
            </a:r>
            <a:r>
              <a:rPr lang="en-GB" sz="2400" dirty="0">
                <a:latin typeface="+mj-lt"/>
                <a:cs typeface="Times New Roman" panose="02020603050405020304" pitchFamily="18" charset="0"/>
              </a:rPr>
              <a:t>BAC</a:t>
            </a:r>
            <a:r>
              <a:rPr lang="en-GB" sz="2400" dirty="0"/>
              <a:t> = angle BDC </a:t>
            </a:r>
          </a:p>
          <a:p>
            <a:r>
              <a:rPr lang="en-GB" sz="2400" dirty="0"/>
              <a:t>(equal angles subtended by chord BC)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72264" y="1104510"/>
            <a:ext cx="3512868" cy="2881769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2313827" y="2408104"/>
            <a:ext cx="107273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GB" sz="2400" b="1" dirty="0">
                <a:solidFill>
                  <a:prstClr val="black"/>
                </a:solidFill>
              </a:rPr>
              <a:t>Proof </a:t>
            </a:r>
          </a:p>
        </p:txBody>
      </p:sp>
      <p:sp>
        <p:nvSpPr>
          <p:cNvPr id="10" name="Rectangle 9"/>
          <p:cNvSpPr/>
          <p:nvPr/>
        </p:nvSpPr>
        <p:spPr>
          <a:xfrm>
            <a:off x="2960180" y="4094314"/>
            <a:ext cx="902495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2400" dirty="0">
                <a:solidFill>
                  <a:prstClr val="black"/>
                </a:solidFill>
              </a:rPr>
              <a:t>angle ABD = angle ACD (equal angles subtended by chord AD)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305755" y="4081713"/>
            <a:ext cx="69923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GB" sz="2400" dirty="0">
                <a:solidFill>
                  <a:prstClr val="black"/>
                </a:solidFill>
              </a:rPr>
              <a:t>and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284590" y="4636557"/>
            <a:ext cx="613982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GB" sz="2400" dirty="0">
                <a:solidFill>
                  <a:prstClr val="black"/>
                </a:solidFill>
              </a:rPr>
              <a:t>This tells us that AXB and DXC are </a:t>
            </a:r>
            <a:r>
              <a:rPr lang="en-GB" sz="2400" i="1" dirty="0">
                <a:solidFill>
                  <a:prstClr val="black"/>
                </a:solidFill>
              </a:rPr>
              <a:t>similar*</a:t>
            </a:r>
            <a:r>
              <a:rPr lang="en-GB" sz="2400" dirty="0">
                <a:solidFill>
                  <a:prstClr val="black"/>
                </a:solidFill>
              </a:rPr>
              <a:t>,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284590" y="5221329"/>
            <a:ext cx="206498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>
                <a:solidFill>
                  <a:prstClr val="black"/>
                </a:solidFill>
              </a:rPr>
              <a:t>It follows that </a:t>
            </a:r>
            <a:endParaRPr lang="en-GB" dirty="0"/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9FE54838-16B3-074D-A518-98A7DB563CAC}"/>
              </a:ext>
            </a:extLst>
          </p:cNvPr>
          <p:cNvSpPr txBox="1"/>
          <p:nvPr/>
        </p:nvSpPr>
        <p:spPr>
          <a:xfrm>
            <a:off x="3156884" y="6062437"/>
            <a:ext cx="918277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* Similar shapes differ 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only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in size so that corresponding angles are </a:t>
            </a:r>
          </a:p>
          <a:p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   the same and corresponding lengths are in the same ratio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3712" y="1700808"/>
            <a:ext cx="3512337" cy="5641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1915" y="5138110"/>
            <a:ext cx="5475430" cy="8679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5654825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1" grpId="0"/>
      <p:bldP spid="9" grpId="0"/>
      <p:bldP spid="5" grpId="0"/>
      <p:bldP spid="13" grpId="0"/>
      <p:bldP spid="10" grpId="0"/>
      <p:bldP spid="12" grpId="0"/>
      <p:bldP spid="14" grpId="0"/>
      <p:bldP spid="15" grpId="0"/>
      <p:bldP spid="4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US" sz="2800" b="1" dirty="0"/>
              <a:t>Circles and Tangents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=""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87524"/>
            <a:ext cx="220726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Angles, Circles and Tangents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3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207259" y="595356"/>
            <a:ext cx="842524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Note that these follow from particular cases of Result 10:</a:t>
            </a:r>
          </a:p>
        </p:txBody>
      </p:sp>
      <p:sp>
        <p:nvSpPr>
          <p:cNvPr id="5" name="Rectangle 4"/>
          <p:cNvSpPr/>
          <p:nvPr/>
        </p:nvSpPr>
        <p:spPr>
          <a:xfrm>
            <a:off x="2673397" y="1699148"/>
            <a:ext cx="389256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This result will still be true even when the chords intersect </a:t>
            </a:r>
            <a:r>
              <a:rPr lang="en-GB" sz="2400" i="1" dirty="0"/>
              <a:t>outside </a:t>
            </a:r>
            <a:r>
              <a:rPr lang="en-GB" sz="2400" dirty="0"/>
              <a:t>the circle, as illustrated opposite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32104" y="1127294"/>
            <a:ext cx="4558419" cy="2821878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2686134" y="4016153"/>
            <a:ext cx="386762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When the chord BD becomes a tangent,</a:t>
            </a:r>
          </a:p>
          <a:p>
            <a:r>
              <a:rPr lang="en-GB" sz="2400" dirty="0"/>
              <a:t>and B and D coincide at the point P, then</a:t>
            </a:r>
          </a:p>
          <a:p>
            <a:r>
              <a:rPr lang="en-GB" sz="2400" dirty="0"/>
              <a:t>AX × CX = PX × PX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32104" y="4149080"/>
            <a:ext cx="4558419" cy="260587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73176" y="6008002"/>
            <a:ext cx="2613169" cy="719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418654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5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GB" altLang="en-US" sz="2800" b="1" dirty="0"/>
              <a:t>Circles and Tangents</a:t>
            </a:r>
            <a:r>
              <a:rPr lang="en-US" altLang="en-US" sz="2800" b="1" dirty="0"/>
              <a:t>: Examples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=""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5798" y="116632"/>
            <a:ext cx="220726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Angles, Circles and Tangents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3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8" name="TextBox 1"/>
          <p:cNvSpPr txBox="1">
            <a:spLocks noChangeArrowheads="1"/>
          </p:cNvSpPr>
          <p:nvPr/>
        </p:nvSpPr>
        <p:spPr bwMode="auto">
          <a:xfrm>
            <a:off x="2219092" y="1894962"/>
            <a:ext cx="2620475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400" b="1" dirty="0"/>
              <a:t>Solution</a:t>
            </a:r>
          </a:p>
        </p:txBody>
      </p:sp>
      <p:sp>
        <p:nvSpPr>
          <p:cNvPr id="6" name="Rectangle 5"/>
          <p:cNvSpPr/>
          <p:nvPr/>
        </p:nvSpPr>
        <p:spPr>
          <a:xfrm>
            <a:off x="2219092" y="1162576"/>
            <a:ext cx="459698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Find the angle 𝑎</a:t>
            </a:r>
            <a:r>
              <a:rPr lang="en-GB" sz="2400" i="1" dirty="0"/>
              <a:t> </a:t>
            </a:r>
            <a:r>
              <a:rPr lang="en-GB" sz="2400" dirty="0"/>
              <a:t>in the diagram.</a:t>
            </a:r>
            <a:endParaRPr lang="en-GB" dirty="0"/>
          </a:p>
        </p:txBody>
      </p:sp>
      <p:sp>
        <p:nvSpPr>
          <p:cNvPr id="13" name="Rectangle 12"/>
          <p:cNvSpPr/>
          <p:nvPr/>
        </p:nvSpPr>
        <p:spPr>
          <a:xfrm>
            <a:off x="2221382" y="2356627"/>
            <a:ext cx="471733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The triangles TOR and TOP are congruent, so angle TOR = 65 ̊ </a:t>
            </a:r>
          </a:p>
          <a:p>
            <a:endParaRPr lang="en-GB" sz="2400" dirty="0">
              <a:solidFill>
                <a:srgbClr val="FF0000"/>
              </a:solidFill>
            </a:endParaRPr>
          </a:p>
          <a:p>
            <a:r>
              <a:rPr lang="en-GB" sz="2400" dirty="0">
                <a:solidFill>
                  <a:srgbClr val="FF0000"/>
                </a:solidFill>
              </a:rPr>
              <a:t>Since TR is a tangent to the circle and OR is a radius,</a:t>
            </a:r>
          </a:p>
          <a:p>
            <a:endParaRPr lang="en-GB" sz="2400" dirty="0">
              <a:solidFill>
                <a:srgbClr val="FF0000"/>
              </a:solidFill>
            </a:endParaRPr>
          </a:p>
          <a:p>
            <a:r>
              <a:rPr lang="en-GB" sz="2400" dirty="0">
                <a:solidFill>
                  <a:srgbClr val="FF0000"/>
                </a:solidFill>
              </a:rPr>
              <a:t>angle TRO = 90 ̊ .</a:t>
            </a:r>
          </a:p>
        </p:txBody>
      </p:sp>
      <p:sp>
        <p:nvSpPr>
          <p:cNvPr id="11" name="TextBox 1"/>
          <p:cNvSpPr txBox="1">
            <a:spLocks noChangeArrowheads="1"/>
          </p:cNvSpPr>
          <p:nvPr/>
        </p:nvSpPr>
        <p:spPr bwMode="auto">
          <a:xfrm>
            <a:off x="2207260" y="653307"/>
            <a:ext cx="2620475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400" b="1" dirty="0"/>
              <a:t>Example 1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70250" y="1157414"/>
            <a:ext cx="4766292" cy="2952155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250806" y="5220574"/>
            <a:ext cx="6096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en-GB" sz="2400" dirty="0">
                <a:solidFill>
                  <a:srgbClr val="FF0000"/>
                </a:solidFill>
              </a:rPr>
              <a:t>Hence</a:t>
            </a:r>
          </a:p>
          <a:p>
            <a:pPr lvl="0"/>
            <a:r>
              <a:rPr lang="en-GB" sz="2400" dirty="0">
                <a:solidFill>
                  <a:srgbClr val="FF0000"/>
                </a:solidFill>
              </a:rPr>
              <a:t>𝑎 = 180 ̊ − 90 ̊  − 65 ̊ = 25 ̊ </a:t>
            </a:r>
          </a:p>
        </p:txBody>
      </p:sp>
    </p:spTree>
    <p:extLst>
      <p:ext uri="{BB962C8B-B14F-4D97-AF65-F5344CB8AC3E}">
        <p14:creationId xmlns:p14="http://schemas.microsoft.com/office/powerpoint/2010/main" val="46360999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6" grpId="0"/>
      <p:bldP spid="13" grpId="0"/>
      <p:bldP spid="11" grpId="0"/>
      <p:bldP spid="5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GB" altLang="en-US" sz="2800" b="1" dirty="0"/>
              <a:t>Circles and Tangents</a:t>
            </a:r>
            <a:r>
              <a:rPr lang="en-US" altLang="en-US" sz="2800" b="1" dirty="0"/>
              <a:t>: Examples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=""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0743" y="145475"/>
            <a:ext cx="220726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Angles, Circles and Tangents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3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8" name="TextBox 1"/>
          <p:cNvSpPr txBox="1">
            <a:spLocks noChangeArrowheads="1"/>
          </p:cNvSpPr>
          <p:nvPr/>
        </p:nvSpPr>
        <p:spPr bwMode="auto">
          <a:xfrm>
            <a:off x="2219092" y="1894962"/>
            <a:ext cx="2620475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400" b="1" dirty="0"/>
              <a:t>Solution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2219092" y="1068806"/>
                <a:ext cx="4596988" cy="830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2400" dirty="0"/>
                  <a:t>Find the angles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400" i="1" dirty="0"/>
                  <a:t> </a:t>
                </a:r>
                <a:r>
                  <a:rPr lang="en-GB" sz="2400" dirty="0"/>
                  <a:t>and 𝑦</a:t>
                </a:r>
                <a:r>
                  <a:rPr lang="en-GB" sz="2400" i="1" dirty="0"/>
                  <a:t> </a:t>
                </a:r>
                <a:r>
                  <a:rPr lang="en-GB" sz="2400" dirty="0"/>
                  <a:t>in the diagram.</a:t>
                </a:r>
                <a:endParaRPr lang="en-GB" dirty="0"/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19092" y="1068806"/>
                <a:ext cx="4596988" cy="830997"/>
              </a:xfrm>
              <a:prstGeom prst="rect">
                <a:avLst/>
              </a:prstGeom>
              <a:blipFill rotWithShape="0">
                <a:blip r:embed="rId4"/>
                <a:stretch>
                  <a:fillRect l="-1989" t="-5839" b="-1605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Rectangle 12"/>
          <p:cNvSpPr/>
          <p:nvPr/>
        </p:nvSpPr>
        <p:spPr>
          <a:xfrm>
            <a:off x="2219092" y="2356627"/>
            <a:ext cx="471733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The alternate angle segment theorem gives</a:t>
            </a:r>
          </a:p>
          <a:p>
            <a:r>
              <a:rPr lang="en-GB" sz="2400" dirty="0" smtClean="0">
                <a:solidFill>
                  <a:srgbClr val="FF0000"/>
                </a:solidFill>
              </a:rPr>
              <a:t>   𝑥 </a:t>
            </a:r>
            <a:r>
              <a:rPr lang="en-GB" sz="2400" dirty="0">
                <a:solidFill>
                  <a:srgbClr val="FF0000"/>
                </a:solidFill>
              </a:rPr>
              <a:t>= 62 ̊ </a:t>
            </a:r>
          </a:p>
        </p:txBody>
      </p:sp>
      <p:sp>
        <p:nvSpPr>
          <p:cNvPr id="11" name="TextBox 1"/>
          <p:cNvSpPr txBox="1">
            <a:spLocks noChangeArrowheads="1"/>
          </p:cNvSpPr>
          <p:nvPr/>
        </p:nvSpPr>
        <p:spPr bwMode="auto">
          <a:xfrm>
            <a:off x="2207260" y="653307"/>
            <a:ext cx="2620475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400" b="1" dirty="0"/>
              <a:t>Example 2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32104" y="1298290"/>
            <a:ext cx="4803422" cy="313958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2186605" y="5495948"/>
                <a:ext cx="9577064" cy="12003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/>
                <a:r>
                  <a:rPr lang="en-GB" sz="2400" dirty="0">
                    <a:solidFill>
                      <a:srgbClr val="FF0000"/>
                    </a:solidFill>
                  </a:rPr>
                  <a:t>Hence</a:t>
                </a:r>
              </a:p>
              <a:p>
                <a:pPr lvl="0"/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   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+ 62 ̊  + 62 ̊  	= 180 ̊  (the angles in triangle TAB add up to 180 ̊ )</a:t>
                </a:r>
              </a:p>
              <a:p>
                <a:pPr lvl="0"/>
                <a:r>
                  <a:rPr lang="en-GB" sz="2400" dirty="0">
                    <a:solidFill>
                      <a:srgbClr val="FF0000"/>
                    </a:solidFill>
                  </a:rPr>
                  <a:t>			      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	= 56 ̊ </a:t>
                </a:r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86605" y="5495948"/>
                <a:ext cx="9577064" cy="1200329"/>
              </a:xfrm>
              <a:prstGeom prst="rect">
                <a:avLst/>
              </a:prstGeom>
              <a:blipFill rotWithShape="0">
                <a:blip r:embed="rId6"/>
                <a:stretch>
                  <a:fillRect l="-1018" t="-3571" b="-1173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ectangle 8"/>
          <p:cNvSpPr/>
          <p:nvPr/>
        </p:nvSpPr>
        <p:spPr>
          <a:xfrm>
            <a:off x="2219220" y="3556956"/>
            <a:ext cx="430882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2400" dirty="0">
                <a:solidFill>
                  <a:srgbClr val="FF0000"/>
                </a:solidFill>
              </a:rPr>
              <a:t>The tangents TA and TB are equal in length, so the triangle TAB is isosceles.</a:t>
            </a:r>
          </a:p>
          <a:p>
            <a:pPr lvl="0"/>
            <a:r>
              <a:rPr lang="en-GB" sz="2400" dirty="0">
                <a:solidFill>
                  <a:srgbClr val="FF0000"/>
                </a:solidFill>
              </a:rPr>
              <a:t>So</a:t>
            </a:r>
          </a:p>
          <a:p>
            <a:pPr lvl="0"/>
            <a:r>
              <a:rPr lang="en-GB" sz="2400" dirty="0">
                <a:solidFill>
                  <a:srgbClr val="FF0000"/>
                </a:solidFill>
              </a:rPr>
              <a:t>angle ABT = 𝑥 = 62 ̊ </a:t>
            </a:r>
          </a:p>
        </p:txBody>
      </p:sp>
    </p:spTree>
    <p:extLst>
      <p:ext uri="{BB962C8B-B14F-4D97-AF65-F5344CB8AC3E}">
        <p14:creationId xmlns:p14="http://schemas.microsoft.com/office/powerpoint/2010/main" val="62583377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6" grpId="0"/>
      <p:bldP spid="13" grpId="0"/>
      <p:bldP spid="11" grpId="0"/>
      <p:bldP spid="3" grpId="0"/>
      <p:bldP spid="9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GB" altLang="en-US" sz="2800" b="1" dirty="0"/>
              <a:t>Circles and Tangents</a:t>
            </a:r>
            <a:r>
              <a:rPr lang="en-US" altLang="en-US" sz="2800" b="1" dirty="0"/>
              <a:t>: Examples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=""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572" y="116632"/>
            <a:ext cx="220726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Angles, Circles and Tangents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3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8" name="TextBox 1"/>
          <p:cNvSpPr txBox="1">
            <a:spLocks noChangeArrowheads="1"/>
          </p:cNvSpPr>
          <p:nvPr/>
        </p:nvSpPr>
        <p:spPr bwMode="auto">
          <a:xfrm>
            <a:off x="2219092" y="1894962"/>
            <a:ext cx="2620475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400" b="1" dirty="0"/>
              <a:t>Solution</a:t>
            </a:r>
          </a:p>
        </p:txBody>
      </p:sp>
      <p:sp>
        <p:nvSpPr>
          <p:cNvPr id="6" name="Rectangle 5"/>
          <p:cNvSpPr/>
          <p:nvPr/>
        </p:nvSpPr>
        <p:spPr>
          <a:xfrm>
            <a:off x="2219092" y="1068806"/>
            <a:ext cx="459698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Find the unknown </a:t>
            </a:r>
            <a:r>
              <a:rPr lang="en-GB" sz="2400" dirty="0" smtClean="0"/>
              <a:t>lengths, </a:t>
            </a:r>
            <a:r>
              <a:rPr lang="en-GB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2400" dirty="0" smtClean="0"/>
              <a:t> and </a:t>
            </a:r>
            <a:r>
              <a:rPr lang="en-GB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GB" sz="2400" dirty="0" smtClean="0"/>
              <a:t>, </a:t>
            </a:r>
            <a:r>
              <a:rPr lang="en-GB" sz="2400" dirty="0"/>
              <a:t>in the diagram.</a:t>
            </a:r>
            <a:endParaRPr lang="en-GB" dirty="0"/>
          </a:p>
        </p:txBody>
      </p:sp>
      <p:sp>
        <p:nvSpPr>
          <p:cNvPr id="13" name="Rectangle 12"/>
          <p:cNvSpPr/>
          <p:nvPr/>
        </p:nvSpPr>
        <p:spPr>
          <a:xfrm>
            <a:off x="2219092" y="2315302"/>
            <a:ext cx="471733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Since AT is a tangent,</a:t>
            </a:r>
          </a:p>
          <a:p>
            <a:r>
              <a:rPr lang="en-GB" sz="2400" dirty="0">
                <a:solidFill>
                  <a:srgbClr val="FF0000"/>
                </a:solidFill>
              </a:rPr>
              <a:t>	   AT</a:t>
            </a:r>
            <a:r>
              <a:rPr lang="en-GB" sz="2400" baseline="30000" dirty="0">
                <a:solidFill>
                  <a:srgbClr val="FF0000"/>
                </a:solidFill>
              </a:rPr>
              <a:t>2</a:t>
            </a:r>
            <a:r>
              <a:rPr lang="en-GB" sz="2400" dirty="0">
                <a:solidFill>
                  <a:srgbClr val="FF0000"/>
                </a:solidFill>
              </a:rPr>
              <a:t> 	= </a:t>
            </a:r>
            <a:r>
              <a:rPr lang="en-GB" sz="2400" dirty="0">
                <a:solidFill>
                  <a:srgbClr val="FF0000"/>
                </a:solidFill>
              </a:rPr>
              <a:t>BT × DT</a:t>
            </a:r>
            <a:endParaRPr lang="en-GB" sz="2400" dirty="0">
              <a:solidFill>
                <a:srgbClr val="FF0000"/>
              </a:solidFill>
            </a:endParaRPr>
          </a:p>
          <a:p>
            <a:r>
              <a:rPr lang="en-GB" sz="2400" dirty="0">
                <a:solidFill>
                  <a:srgbClr val="FF0000"/>
                </a:solidFill>
              </a:rPr>
              <a:t>	    36	= BT × 4</a:t>
            </a:r>
          </a:p>
          <a:p>
            <a:r>
              <a:rPr lang="en-GB" sz="2400" dirty="0">
                <a:solidFill>
                  <a:srgbClr val="FF0000"/>
                </a:solidFill>
              </a:rPr>
              <a:t>	    BT 	= </a:t>
            </a:r>
            <a:r>
              <a:rPr lang="en-GB" sz="2400" dirty="0" smtClean="0">
                <a:solidFill>
                  <a:srgbClr val="FF0000"/>
                </a:solidFill>
              </a:rPr>
              <a:t>9 cm</a:t>
            </a:r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11" name="TextBox 1"/>
          <p:cNvSpPr txBox="1">
            <a:spLocks noChangeArrowheads="1"/>
          </p:cNvSpPr>
          <p:nvPr/>
        </p:nvSpPr>
        <p:spPr bwMode="auto">
          <a:xfrm>
            <a:off x="2207260" y="653307"/>
            <a:ext cx="2620475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400" b="1" dirty="0"/>
              <a:t>Example 3</a:t>
            </a:r>
          </a:p>
        </p:txBody>
      </p:sp>
      <p:sp>
        <p:nvSpPr>
          <p:cNvPr id="3" name="Rectangle 2"/>
          <p:cNvSpPr/>
          <p:nvPr/>
        </p:nvSpPr>
        <p:spPr>
          <a:xfrm>
            <a:off x="2203688" y="5126616"/>
            <a:ext cx="612456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AC and BD are intersecting chords, so</a:t>
            </a:r>
          </a:p>
          <a:p>
            <a:r>
              <a:rPr lang="en-GB" sz="2400" dirty="0">
                <a:solidFill>
                  <a:srgbClr val="FF0000"/>
                </a:solidFill>
              </a:rPr>
              <a:t>				    </a:t>
            </a:r>
            <a:r>
              <a:rPr lang="en-GB" sz="2400" dirty="0" smtClean="0">
                <a:solidFill>
                  <a:srgbClr val="FF0000"/>
                </a:solidFill>
              </a:rPr>
              <a:t>AP×PC </a:t>
            </a:r>
            <a:r>
              <a:rPr lang="en-GB" sz="2400" dirty="0">
                <a:solidFill>
                  <a:srgbClr val="FF0000"/>
                </a:solidFill>
              </a:rPr>
              <a:t>	= </a:t>
            </a:r>
            <a:r>
              <a:rPr lang="en-GB" sz="2400" dirty="0" smtClean="0">
                <a:solidFill>
                  <a:srgbClr val="FF0000"/>
                </a:solidFill>
              </a:rPr>
              <a:t>BP×PD</a:t>
            </a:r>
            <a:endParaRPr lang="en-GB" sz="2400" dirty="0">
              <a:solidFill>
                <a:srgbClr val="FF0000"/>
              </a:solidFill>
            </a:endParaRPr>
          </a:p>
          <a:p>
            <a:r>
              <a:rPr lang="en-GB" sz="2400" dirty="0">
                <a:solidFill>
                  <a:srgbClr val="FF0000"/>
                </a:solidFill>
              </a:rPr>
              <a:t>				   	  2.5𝑥 </a:t>
            </a:r>
            <a:r>
              <a:rPr lang="en-GB" sz="2400" i="1" dirty="0">
                <a:solidFill>
                  <a:srgbClr val="FF0000"/>
                </a:solidFill>
              </a:rPr>
              <a:t>	</a:t>
            </a:r>
            <a:r>
              <a:rPr lang="en-GB" sz="2400" dirty="0">
                <a:solidFill>
                  <a:srgbClr val="FF0000"/>
                </a:solidFill>
              </a:rPr>
              <a:t>= 1 × 4</a:t>
            </a:r>
          </a:p>
          <a:p>
            <a:r>
              <a:rPr lang="en-GB" sz="2400" dirty="0">
                <a:solidFill>
                  <a:srgbClr val="FF0000"/>
                </a:solidFill>
              </a:rPr>
              <a:t>						 𝑥 	= 1.6 cm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2219092" y="3833953"/>
                <a:ext cx="4308828" cy="12003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/>
                <a:r>
                  <a:rPr lang="es-ES" sz="2400" dirty="0">
                    <a:solidFill>
                      <a:srgbClr val="FF0000"/>
                    </a:solidFill>
                  </a:rPr>
                  <a:t>Hence</a:t>
                </a:r>
              </a:p>
              <a:p>
                <a:pPr lvl="0"/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s-ES" sz="2400" dirty="0">
                    <a:solidFill>
                      <a:srgbClr val="FF0000"/>
                    </a:solidFill>
                  </a:rPr>
                  <a:t> + 8 	= BT = 9</a:t>
                </a:r>
              </a:p>
              <a:p>
                <a:pPr lvl="0"/>
                <a:r>
                  <a:rPr lang="en-GB" sz="2400" dirty="0">
                    <a:solidFill>
                      <a:srgbClr val="FF0000"/>
                    </a:solidFill>
                  </a:rPr>
                  <a:t>	 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s-ES" sz="2400" dirty="0">
                    <a:solidFill>
                      <a:srgbClr val="FF0000"/>
                    </a:solidFill>
                  </a:rPr>
                  <a:t> 	= 1 cm</a:t>
                </a:r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19092" y="3833953"/>
                <a:ext cx="4308828" cy="1200329"/>
              </a:xfrm>
              <a:prstGeom prst="rect">
                <a:avLst/>
              </a:prstGeom>
              <a:blipFill rotWithShape="0">
                <a:blip r:embed="rId4"/>
                <a:stretch>
                  <a:fillRect l="-2122" t="-3553" b="-1116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16080" y="1114972"/>
            <a:ext cx="5227011" cy="2914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005637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6" grpId="0"/>
      <p:bldP spid="13" grpId="0" uiExpand="1" build="p"/>
      <p:bldP spid="11" grpId="0"/>
      <p:bldP spid="3" grpId="0" build="p"/>
      <p:bldP spid="9" grpId="0" uiExpand="1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US" sz="2800" b="1" dirty="0"/>
              <a:t>Circles and Tangents</a:t>
            </a:r>
            <a:r>
              <a:rPr lang="en-US" altLang="en-US" sz="2800" b="1" dirty="0"/>
              <a:t>: Fitness Check 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=""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6632"/>
            <a:ext cx="220726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Angles, Circles and Tangents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3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8" name="TextBox 1"/>
          <p:cNvSpPr txBox="1">
            <a:spLocks noChangeArrowheads="1"/>
          </p:cNvSpPr>
          <p:nvPr/>
        </p:nvSpPr>
        <p:spPr bwMode="auto">
          <a:xfrm>
            <a:off x="2474286" y="5285843"/>
            <a:ext cx="163416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400" b="1" dirty="0"/>
              <a:t>Solutions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4140334" y="5301092"/>
                <a:ext cx="9526369" cy="135421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spcAft>
                    <a:spcPts val="600"/>
                  </a:spcAft>
                </a:pPr>
                <a:r>
                  <a:rPr lang="en-GB" sz="2400" dirty="0"/>
                  <a:t>1) </a:t>
                </a:r>
                <a:r>
                  <a:rPr lang="en-GB" sz="2400" dirty="0">
                    <a:solidFill>
                      <a:srgbClr val="FF0000"/>
                    </a:solidFill>
                  </a:rPr>
                  <a:t>𝑎 = 40˚ 	</a:t>
                </a:r>
              </a:p>
              <a:p>
                <a:pPr>
                  <a:spcAft>
                    <a:spcPts val="600"/>
                  </a:spcAft>
                </a:pPr>
                <a:r>
                  <a:rPr lang="en-GB" sz="2400" dirty="0"/>
                  <a:t>2)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= 55,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= 35˚  </a:t>
                </a:r>
              </a:p>
              <a:p>
                <a:pPr>
                  <a:spcAft>
                    <a:spcPts val="600"/>
                  </a:spcAft>
                </a:pPr>
                <a:r>
                  <a:rPr lang="en-GB" sz="2400" dirty="0"/>
                  <a:t>3) </a:t>
                </a:r>
                <a:r>
                  <a:rPr lang="en-GB" sz="2400" dirty="0">
                    <a:solidFill>
                      <a:srgbClr val="FF0000"/>
                    </a:solidFill>
                  </a:rPr>
                  <a:t>𝑎</a:t>
                </a:r>
                <a:r>
                  <a:rPr lang="pt-BR" sz="2400" dirty="0">
                    <a:solidFill>
                      <a:srgbClr val="FF0000"/>
                    </a:solidFill>
                  </a:rPr>
                  <a:t> =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pt-BR" sz="2400" dirty="0">
                    <a:solidFill>
                      <a:srgbClr val="FF0000"/>
                    </a:solidFill>
                  </a:rPr>
                  <a:t> =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pt-BR" sz="2400" dirty="0">
                    <a:solidFill>
                      <a:srgbClr val="FF0000"/>
                    </a:solidFill>
                  </a:rPr>
                  <a:t> = 24 ̊, 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pt-BR" sz="2400" dirty="0">
                    <a:solidFill>
                      <a:srgbClr val="FF0000"/>
                    </a:solidFill>
                  </a:rPr>
                  <a:t> = 62 ̊</a:t>
                </a:r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40334" y="5301092"/>
                <a:ext cx="9526369" cy="1354217"/>
              </a:xfrm>
              <a:prstGeom prst="rect">
                <a:avLst/>
              </a:prstGeom>
              <a:blipFill>
                <a:blip r:embed="rId4"/>
                <a:stretch>
                  <a:fillRect l="-932" t="-2778"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ectangle 11"/>
          <p:cNvSpPr/>
          <p:nvPr/>
        </p:nvSpPr>
        <p:spPr>
          <a:xfrm>
            <a:off x="2301600" y="633119"/>
            <a:ext cx="955504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sz="2400" dirty="0">
                <a:solidFill>
                  <a:srgbClr val="FF0000"/>
                </a:solidFill>
              </a:rPr>
              <a:t>Here are some questions to check your progress; there are more practice questions if needed.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207260" y="2274876"/>
            <a:ext cx="95550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1)						  2)							 		3)		</a:t>
            </a:r>
            <a:endParaRPr lang="en-GB" dirty="0"/>
          </a:p>
        </p:txBody>
      </p:sp>
      <p:sp>
        <p:nvSpPr>
          <p:cNvPr id="15" name="Rectangle 14"/>
          <p:cNvSpPr/>
          <p:nvPr/>
        </p:nvSpPr>
        <p:spPr>
          <a:xfrm>
            <a:off x="2301600" y="1463569"/>
            <a:ext cx="969905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Find the angles marked with a letter in each of the following diagrams. In each case the centre of the circle is marked O.</a:t>
            </a:r>
            <a:endParaRPr lang="en-GB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11624" y="2590717"/>
            <a:ext cx="2311422" cy="239897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40113" y="2596499"/>
            <a:ext cx="3363406" cy="239319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448407" y="2599691"/>
            <a:ext cx="2313894" cy="2390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772425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  <p:bldP spid="15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US" sz="2800" b="1" dirty="0"/>
              <a:t>Circles and Tangents</a:t>
            </a:r>
            <a:r>
              <a:rPr lang="en-US" altLang="en-US" sz="2800" b="1" dirty="0"/>
              <a:t>: Fitness Check 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=""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6632"/>
            <a:ext cx="220726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Angles, Circles and Tangents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3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8" name="TextBox 1"/>
          <p:cNvSpPr txBox="1">
            <a:spLocks noChangeArrowheads="1"/>
          </p:cNvSpPr>
          <p:nvPr/>
        </p:nvSpPr>
        <p:spPr bwMode="auto">
          <a:xfrm>
            <a:off x="2271453" y="5123782"/>
            <a:ext cx="163416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400" b="1" dirty="0"/>
              <a:t>Solutions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4223792" y="5220814"/>
                <a:ext cx="6934932" cy="90794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spcAft>
                    <a:spcPts val="600"/>
                  </a:spcAft>
                </a:pPr>
                <a:r>
                  <a:rPr lang="en-GB" sz="2400" dirty="0"/>
                  <a:t>4) </a:t>
                </a:r>
                <a:r>
                  <a:rPr lang="en-GB" sz="2400" dirty="0">
                    <a:solidFill>
                      <a:srgbClr val="FF0000"/>
                    </a:solidFill>
                  </a:rPr>
                  <a:t>𝑥 = 4.8 ̊ 	</a:t>
                </a:r>
              </a:p>
              <a:p>
                <a:r>
                  <a:rPr lang="en-GB" sz="2400" dirty="0"/>
                  <a:t>5)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pt-BR" sz="2400" dirty="0">
                    <a:solidFill>
                      <a:srgbClr val="FF0000"/>
                    </a:solidFill>
                  </a:rPr>
                  <a:t> = 7 ,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pt-BR" sz="2400" dirty="0">
                    <a:solidFill>
                      <a:srgbClr val="FF0000"/>
                    </a:solidFill>
                  </a:rPr>
                  <a:t> = 3.5</a:t>
                </a:r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23792" y="5220814"/>
                <a:ext cx="6934932" cy="907941"/>
              </a:xfrm>
              <a:prstGeom prst="rect">
                <a:avLst/>
              </a:prstGeom>
              <a:blipFill>
                <a:blip r:embed="rId4"/>
                <a:stretch>
                  <a:fillRect l="-1463" t="-4110" b="-123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ectangle 11"/>
          <p:cNvSpPr/>
          <p:nvPr/>
        </p:nvSpPr>
        <p:spPr>
          <a:xfrm>
            <a:off x="2301600" y="633119"/>
            <a:ext cx="955504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sz="2400" dirty="0">
                <a:solidFill>
                  <a:srgbClr val="FF0000"/>
                </a:solidFill>
              </a:rPr>
              <a:t>Here are some questions to check your progress; there are more practice questions if needed.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207260" y="2274258"/>
            <a:ext cx="95550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4)										    5)		</a:t>
            </a:r>
            <a:endParaRPr lang="en-GB" dirty="0"/>
          </a:p>
        </p:txBody>
      </p:sp>
      <p:sp>
        <p:nvSpPr>
          <p:cNvPr id="15" name="Rectangle 14"/>
          <p:cNvSpPr/>
          <p:nvPr/>
        </p:nvSpPr>
        <p:spPr>
          <a:xfrm>
            <a:off x="2301600" y="1463569"/>
            <a:ext cx="7394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Find the unknown lengths in the following diagrams.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40879" y="2392820"/>
            <a:ext cx="4208680" cy="250534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30239" y="2392022"/>
            <a:ext cx="4229976" cy="2516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248695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  <p:bldP spid="15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3: Review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4347" y="3305845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4347" y="3305845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=""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947" y="188640"/>
            <a:ext cx="220726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Angles, Circles and Tangents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3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9" name="TextBox 1">
            <a:extLst>
              <a:ext uri="{FF2B5EF4-FFF2-40B4-BE49-F238E27FC236}">
                <a16:creationId xmlns="" xmlns:a16="http://schemas.microsoft.com/office/drawing/2014/main" id="{E7CC74F8-45F4-7F42-8935-A4038D39D3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10942" y="976457"/>
            <a:ext cx="583264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have completed the </a:t>
            </a:r>
            <a:r>
              <a:rPr lang="en-US" altLang="en-US" sz="2400" b="1" dirty="0"/>
              <a:t>third Section.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680F8782-DF76-DB40-940C-99195A3852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20335" y="1923170"/>
            <a:ext cx="801386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00B050"/>
                </a:solidFill>
              </a:rPr>
              <a:t>If you have completed and mastered this last section, </a:t>
            </a:r>
            <a:r>
              <a:rPr lang="en-US" altLang="en-US" sz="2400" b="1" dirty="0">
                <a:solidFill>
                  <a:srgbClr val="00B050"/>
                </a:solidFill>
              </a:rPr>
              <a:t>click here</a:t>
            </a:r>
            <a:r>
              <a:rPr lang="en-US" altLang="en-US" sz="2400" dirty="0">
                <a:solidFill>
                  <a:srgbClr val="00B050"/>
                </a:solidFill>
              </a:rPr>
              <a:t> for the </a:t>
            </a:r>
            <a:r>
              <a:rPr lang="en-US" altLang="en-US" sz="2400" b="1" dirty="0">
                <a:solidFill>
                  <a:srgbClr val="00B050"/>
                </a:solidFill>
              </a:rPr>
              <a:t>Unit audit</a:t>
            </a:r>
          </a:p>
        </p:txBody>
      </p:sp>
      <p:sp>
        <p:nvSpPr>
          <p:cNvPr id="11" name="TextBox 2">
            <a:extLst>
              <a:ext uri="{FF2B5EF4-FFF2-40B4-BE49-F238E27FC236}">
                <a16:creationId xmlns="" xmlns:a16="http://schemas.microsoft.com/office/drawing/2014/main" id="{FAF980D4-9FE7-4A48-9CE0-B03EBFC370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61990" y="3108133"/>
            <a:ext cx="753055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FFC000"/>
                </a:solidFill>
              </a:rPr>
              <a:t>If you need more examples and interactive practice, press </a:t>
            </a:r>
            <a:r>
              <a:rPr lang="en-US" altLang="en-US" sz="2400" b="1" dirty="0">
                <a:solidFill>
                  <a:srgbClr val="FFC000"/>
                </a:solidFill>
              </a:rPr>
              <a:t>here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61145AA3-138E-F040-BCA6-F2E25BC375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77150" y="4581128"/>
            <a:ext cx="7300232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might also find it helpful to look at:</a:t>
            </a:r>
            <a:endParaRPr lang="en-US" altLang="en-US" sz="2400" b="1" dirty="0">
              <a:solidFill>
                <a:srgbClr val="FF0000"/>
              </a:solidFill>
            </a:endParaRPr>
          </a:p>
          <a:p>
            <a:pPr algn="ctr"/>
            <a:endParaRPr lang="en-US" altLang="en-US" sz="2400" dirty="0">
              <a:solidFill>
                <a:srgbClr val="FF0000"/>
              </a:solidFill>
            </a:endParaRPr>
          </a:p>
          <a:p>
            <a:pPr algn="ctr"/>
            <a:r>
              <a:rPr lang="en-US" altLang="en-US" sz="2400" b="1" dirty="0">
                <a:solidFill>
                  <a:srgbClr val="FF0000"/>
                </a:solidFill>
              </a:rPr>
              <a:t>   Essential Information:</a:t>
            </a:r>
            <a:r>
              <a:rPr lang="en-US" altLang="en-US" sz="2400" dirty="0">
                <a:solidFill>
                  <a:srgbClr val="FF0000"/>
                </a:solidFill>
              </a:rPr>
              <a:t> press </a:t>
            </a:r>
            <a:r>
              <a:rPr lang="en-US" altLang="en-US" sz="2400" b="1" dirty="0">
                <a:solidFill>
                  <a:srgbClr val="FF0000"/>
                </a:solidFill>
              </a:rPr>
              <a:t>here</a:t>
            </a:r>
          </a:p>
          <a:p>
            <a:pPr algn="ctr"/>
            <a:endParaRPr lang="en-US" alt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802909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</p:bldLst>
  </p:timing>
</p:sld>
</file>

<file path=ppt/theme/theme1.xml><?xml version="1.0" encoding="utf-8"?>
<a:theme xmlns:a="http://schemas.openxmlformats.org/drawingml/2006/main" name="Alapértelmezett terv">
  <a:themeElements>
    <a:clrScheme name="Blue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Alapértelmezett terv">
      <a:majorFont>
        <a:latin typeface="Arial"/>
        <a:ea typeface="ＭＳ Ｐゴシック"/>
        <a:cs typeface=""/>
      </a:majorFont>
      <a:minorFont>
        <a:latin typeface="Calibri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charset="0"/>
          <a:buNone/>
          <a:tabLst/>
          <a:defRPr kumimoji="0" lang="en-GB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charset="0"/>
          <a:buNone/>
          <a:tabLst/>
          <a:defRPr kumimoji="0" lang="en-GB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0"/>
          </a:defRPr>
        </a:defPPr>
      </a:lstStyle>
    </a:lnDef>
  </a:objectDefaults>
  <a:extraClrSchemeLst>
    <a:extraClrScheme>
      <a:clrScheme name="Alapértelmezett terv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8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00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0000CC"/>
        </a:hlink>
        <a:folHlink>
          <a:srgbClr val="0000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7242D3088D216458E0212DCF115C968" ma:contentTypeVersion="13" ma:contentTypeDescription="Create a new document." ma:contentTypeScope="" ma:versionID="dec315d4ad1de463c9cd8d1883a63030">
  <xsd:schema xmlns:xsd="http://www.w3.org/2001/XMLSchema" xmlns:xs="http://www.w3.org/2001/XMLSchema" xmlns:p="http://schemas.microsoft.com/office/2006/metadata/properties" xmlns:ns3="9ee75292-5076-4fcc-bc52-dcc754448144" xmlns:ns4="f7b00057-f5aa-46f4-8410-da255f325540" targetNamespace="http://schemas.microsoft.com/office/2006/metadata/properties" ma:root="true" ma:fieldsID="dd1e531ce6b01eaefd4a7de6ab057d9e" ns3:_="" ns4:_="">
    <xsd:import namespace="9ee75292-5076-4fcc-bc52-dcc754448144"/>
    <xsd:import namespace="f7b00057-f5aa-46f4-8410-da255f325540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OCR" minOccurs="0"/>
                <xsd:element ref="ns4:MediaServiceDateTaken" minOccurs="0"/>
                <xsd:element ref="ns4:MediaServiceLocation" minOccurs="0"/>
                <xsd:element ref="ns4:MediaServiceGenerationTime" minOccurs="0"/>
                <xsd:element ref="ns4:MediaServiceEventHashCode" minOccurs="0"/>
                <xsd:element ref="ns4:MediaServiceAutoKeyPoints" minOccurs="0"/>
                <xsd:element ref="ns4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e75292-5076-4fcc-bc52-dcc754448144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7b00057-f5aa-46f4-8410-da255f3255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MediaServiceAutoTags" ma:internalName="MediaServiceAutoTags" ma:readOnly="true">
      <xsd:simpleType>
        <xsd:restriction base="dms:Text"/>
      </xsd:simpleType>
    </xsd:element>
    <xsd:element name="MediaServiceOCR" ma:index="14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MediaService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243552F-E41D-424C-8547-11ECC67B9BE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0D26DF9-5106-4408-AEB8-21B8AFA51FB3}">
  <ds:schemaRefs>
    <ds:schemaRef ds:uri="http://purl.org/dc/elements/1.1/"/>
    <ds:schemaRef ds:uri="http://schemas.microsoft.com/office/2006/metadata/properties"/>
    <ds:schemaRef ds:uri="9ee75292-5076-4fcc-bc52-dcc754448144"/>
    <ds:schemaRef ds:uri="http://purl.org/dc/terms/"/>
    <ds:schemaRef ds:uri="f7b00057-f5aa-46f4-8410-da255f32554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F6BE0993-3E8D-4AAE-A529-3CB4C627C36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ee75292-5076-4fcc-bc52-dcc754448144"/>
    <ds:schemaRef ds:uri="f7b00057-f5aa-46f4-8410-da255f32554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14843</TotalTime>
  <Words>3022</Words>
  <Application>Microsoft Office PowerPoint</Application>
  <PresentationFormat>Custom</PresentationFormat>
  <Paragraphs>503</Paragraphs>
  <Slides>40</Slides>
  <Notes>39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1" baseType="lpstr">
      <vt:lpstr>Alapértelmezett terv</vt:lpstr>
      <vt:lpstr>Supporting and Enhancing Mathematics and Statistics UNIT: Angles, Circles and Tangents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Unit1</dc:title>
  <dc:creator>a</dc:creator>
  <cp:lastModifiedBy>Holland</cp:lastModifiedBy>
  <cp:revision>660</cp:revision>
  <cp:lastPrinted>2016-10-17T08:47:54Z</cp:lastPrinted>
  <dcterms:created xsi:type="dcterms:W3CDTF">2012-10-10T19:07:13Z</dcterms:created>
  <dcterms:modified xsi:type="dcterms:W3CDTF">2020-06-26T09:34:17Z</dcterms:modified>
</cp:coreProperties>
</file>